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71" r:id="rId2"/>
    <p:sldId id="257" r:id="rId3"/>
    <p:sldId id="273" r:id="rId4"/>
    <p:sldId id="287" r:id="rId5"/>
    <p:sldId id="284" r:id="rId6"/>
    <p:sldId id="279" r:id="rId7"/>
    <p:sldId id="274" r:id="rId8"/>
    <p:sldId id="286" r:id="rId9"/>
    <p:sldId id="281" r:id="rId10"/>
    <p:sldId id="288" r:id="rId11"/>
    <p:sldId id="280" r:id="rId12"/>
    <p:sldId id="289" r:id="rId13"/>
    <p:sldId id="276" r:id="rId14"/>
    <p:sldId id="277" r:id="rId15"/>
    <p:sldId id="262" r:id="rId16"/>
    <p:sldId id="290" r:id="rId17"/>
    <p:sldId id="282" r:id="rId18"/>
    <p:sldId id="283" r:id="rId1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68" autoAdjust="0"/>
    <p:restoredTop sz="94660"/>
  </p:normalViewPr>
  <p:slideViewPr>
    <p:cSldViewPr>
      <p:cViewPr varScale="1">
        <p:scale>
          <a:sx n="113" d="100"/>
          <a:sy n="113" d="100"/>
        </p:scale>
        <p:origin x="164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308F24-3D96-4D2A-AC60-B7AA2897A949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9B2B9-7CB4-4F00-A017-67CD67EA80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8520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9C40EF-0CF4-4718-9A06-ADDFC1052AD5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5BBEF-25F7-4FA9-97D5-F96DA41743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01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A5BBEF-25F7-4FA9-97D5-F96DA41743E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258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Upravte štýl predlohy podnadpisov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1DFDA-6E40-43B9-8043-F4BA401E56C8}" type="datetime1">
              <a:rPr lang="en-GB" smtClean="0"/>
              <a:t>18/11/2018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© Marián Zajko,  Inovačné podnikanie  IKT 2018</a:t>
            </a:r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91517-7C90-4CED-BCBB-36D9EC3668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167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E8768-919B-4E7B-8555-C081A920DE37}" type="datetime1">
              <a:rPr lang="en-GB" smtClean="0"/>
              <a:t>18/11/2018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© Marián Zajko,  Inovačné podnikanie  IKT 2018</a:t>
            </a:r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91517-7C90-4CED-BCBB-36D9EC3668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613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2C4-9964-45DA-8B0C-99210A30D1C1}" type="datetime1">
              <a:rPr lang="en-GB" smtClean="0"/>
              <a:t>18/11/2018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© Marián Zajko,  Inovačné podnikanie  IKT 2018</a:t>
            </a:r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91517-7C90-4CED-BCBB-36D9EC3668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6786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29A4B-7501-4BF0-9443-AF50891576D3}" type="datetime1">
              <a:rPr lang="en-GB" smtClean="0"/>
              <a:t>18/11/2018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© Marián Zajko,  Inovačné podnikanie  IKT 2018</a:t>
            </a:r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91517-7C90-4CED-BCBB-36D9EC3668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0531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95B06-B683-44EB-ACB9-DB22D003031A}" type="datetime1">
              <a:rPr lang="en-GB" smtClean="0"/>
              <a:t>18/11/2018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© Marián Zajko,  Inovačné podnikanie  IKT 2018</a:t>
            </a:r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91517-7C90-4CED-BCBB-36D9EC3668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6094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1801-B38E-4C06-941F-4C0B9C145ED1}" type="datetime1">
              <a:rPr lang="en-GB" smtClean="0"/>
              <a:t>18/11/2018</a:t>
            </a:fld>
            <a:endParaRPr lang="en-GB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© Marián Zajko,  Inovačné podnikanie  IKT 2018</a:t>
            </a:r>
            <a:endParaRPr lang="en-GB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91517-7C90-4CED-BCBB-36D9EC3668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9091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91CD6-6292-46CD-9E3B-3546C93A6729}" type="datetime1">
              <a:rPr lang="en-GB" smtClean="0"/>
              <a:t>18/11/2018</a:t>
            </a:fld>
            <a:endParaRPr lang="en-GB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© Marián Zajko,  Inovačné podnikanie  IKT 2018</a:t>
            </a:r>
            <a:endParaRPr lang="en-GB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91517-7C90-4CED-BCBB-36D9EC3668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601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66A2-B757-4065-99C8-645297B8A69D}" type="datetime1">
              <a:rPr lang="en-GB" smtClean="0"/>
              <a:t>18/11/2018</a:t>
            </a:fld>
            <a:endParaRPr lang="en-GB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© Marián Zajko,  Inovačné podnikanie  IKT 2018</a:t>
            </a:r>
            <a:endParaRPr lang="en-GB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91517-7C90-4CED-BCBB-36D9EC3668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7154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490C6-74CA-4D59-8EFC-FDE190503531}" type="datetime1">
              <a:rPr lang="en-GB" smtClean="0"/>
              <a:t>18/11/2018</a:t>
            </a:fld>
            <a:endParaRPr lang="en-GB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© Marián Zajko,  Inovačné podnikanie  IKT 2018</a:t>
            </a:r>
            <a:endParaRPr lang="en-GB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91517-7C90-4CED-BCBB-36D9EC3668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549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6696-F541-4F20-841C-B4F9F3858BE8}" type="datetime1">
              <a:rPr lang="en-GB" smtClean="0"/>
              <a:t>18/11/2018</a:t>
            </a:fld>
            <a:endParaRPr lang="en-GB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© Marián Zajko,  Inovačné podnikanie  IKT 2018</a:t>
            </a:r>
            <a:endParaRPr lang="en-GB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91517-7C90-4CED-BCBB-36D9EC3668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6383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482C-740E-40A4-AC3A-C397C375D259}" type="datetime1">
              <a:rPr lang="en-GB" smtClean="0"/>
              <a:t>18/11/2018</a:t>
            </a:fld>
            <a:endParaRPr lang="en-GB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© Marián Zajko,  Inovačné podnikanie  IKT 2018</a:t>
            </a:r>
            <a:endParaRPr lang="en-GB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91517-7C90-4CED-BCBB-36D9EC3668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983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  <a:endParaRPr lang="en-GB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1A494-8012-4D6A-ADCD-749404C54E4D}" type="datetime1">
              <a:rPr lang="en-GB" smtClean="0"/>
              <a:t>18/11/2018</a:t>
            </a:fld>
            <a:endParaRPr lang="en-GB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/>
              <a:t>© Marián Zajko,  Inovačné podnikanie  IKT 2018</a:t>
            </a:r>
            <a:endParaRPr lang="en-GB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91517-7C90-4CED-BCBB-36D9EC3668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566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ranislav.misota@stuba.sk" TargetMode="External"/><Relationship Id="rId2" Type="http://schemas.openxmlformats.org/officeDocument/2006/relationships/hyperlink" Target="mailto:marian.zajko@stuba.sk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40160"/>
          </a:xfrm>
        </p:spPr>
        <p:txBody>
          <a:bodyPr>
            <a:normAutofit/>
          </a:bodyPr>
          <a:lstStyle/>
          <a:p>
            <a:r>
              <a:rPr lang="sk-SK" b="1" dirty="0">
                <a:solidFill>
                  <a:srgbClr val="0070C0"/>
                </a:solidFill>
              </a:rPr>
              <a:t>Inovačné podnikanie v IKT</a:t>
            </a:r>
            <a:endParaRPr lang="en-GB" sz="2200" b="1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© Marián Zajko,  Inovačné podnikanie  IKT 2018</a:t>
            </a:r>
            <a:endParaRPr lang="en-GB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91517-7C90-4CED-BCBB-36D9EC3668D7}" type="slidenum">
              <a:rPr lang="en-GB" smtClean="0"/>
              <a:t>1</a:t>
            </a:fld>
            <a:endParaRPr lang="en-GB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467544" y="2132856"/>
            <a:ext cx="7992888" cy="4104456"/>
          </a:xfrm>
        </p:spPr>
        <p:txBody>
          <a:bodyPr>
            <a:normAutofit fontScale="85000" lnSpcReduction="20000"/>
          </a:bodyPr>
          <a:lstStyle/>
          <a:p>
            <a:r>
              <a:rPr lang="sk-SK" b="1" dirty="0">
                <a:solidFill>
                  <a:schemeClr val="tx1"/>
                </a:solidFill>
              </a:rPr>
              <a:t>Doc. Ing. Marián Zajko, PhD. MBA, </a:t>
            </a:r>
          </a:p>
          <a:p>
            <a:r>
              <a:rPr lang="sk-SK" b="1" dirty="0">
                <a:solidFill>
                  <a:schemeClr val="tx1"/>
                </a:solidFill>
              </a:rPr>
              <a:t>Ing. Branislav </a:t>
            </a:r>
            <a:r>
              <a:rPr lang="sk-SK" b="1" dirty="0" err="1">
                <a:solidFill>
                  <a:schemeClr val="tx1"/>
                </a:solidFill>
              </a:rPr>
              <a:t>Mišota</a:t>
            </a:r>
            <a:r>
              <a:rPr lang="sk-SK" b="1" dirty="0">
                <a:solidFill>
                  <a:schemeClr val="tx1"/>
                </a:solidFill>
              </a:rPr>
              <a:t>, PhD. </a:t>
            </a:r>
          </a:p>
          <a:p>
            <a:r>
              <a:rPr lang="sk-SK" b="1" dirty="0">
                <a:solidFill>
                  <a:schemeClr val="tx1"/>
                </a:solidFill>
              </a:rPr>
              <a:t>Ústav manažmentu STU, </a:t>
            </a:r>
            <a:r>
              <a:rPr lang="sk-SK" b="1" dirty="0" err="1">
                <a:solidFill>
                  <a:schemeClr val="tx1"/>
                </a:solidFill>
              </a:rPr>
              <a:t>Vazovova</a:t>
            </a:r>
            <a:r>
              <a:rPr lang="sk-SK" b="1" dirty="0">
                <a:solidFill>
                  <a:schemeClr val="tx1"/>
                </a:solidFill>
              </a:rPr>
              <a:t> 5</a:t>
            </a:r>
          </a:p>
          <a:p>
            <a:r>
              <a:rPr lang="sk-SK" b="1" dirty="0">
                <a:solidFill>
                  <a:schemeClr val="tx1"/>
                </a:solidFill>
              </a:rPr>
              <a:t>Odd. ekonomiky a manažmentu podnikania</a:t>
            </a:r>
          </a:p>
          <a:p>
            <a:pPr algn="l"/>
            <a:br>
              <a:rPr lang="sk-SK" b="1" dirty="0">
                <a:solidFill>
                  <a:schemeClr val="tx1"/>
                </a:solidFill>
              </a:rPr>
            </a:br>
            <a:r>
              <a:rPr lang="sk-SK" b="1" dirty="0" err="1">
                <a:hlinkClick r:id="rId2"/>
              </a:rPr>
              <a:t>marian.zajko@stuba.sk</a:t>
            </a:r>
            <a:r>
              <a:rPr lang="sk-SK" b="1" dirty="0"/>
              <a:t>,        </a:t>
            </a:r>
            <a:r>
              <a:rPr lang="sk-SK" b="1" dirty="0">
                <a:solidFill>
                  <a:srgbClr val="00B050"/>
                </a:solidFill>
              </a:rPr>
              <a:t>+421-918 669 124 </a:t>
            </a:r>
            <a:br>
              <a:rPr lang="en-GB" dirty="0"/>
            </a:br>
            <a:r>
              <a:rPr lang="sk-SK" dirty="0" err="1">
                <a:hlinkClick r:id="rId3"/>
              </a:rPr>
              <a:t>branislav.misota@stuba.sk</a:t>
            </a:r>
            <a:r>
              <a:rPr lang="sk-SK" dirty="0"/>
              <a:t>    </a:t>
            </a:r>
            <a:r>
              <a:rPr lang="sk-SK" b="1" dirty="0">
                <a:solidFill>
                  <a:srgbClr val="00B050"/>
                </a:solidFill>
              </a:rPr>
              <a:t>+421-918 669 133 </a:t>
            </a:r>
            <a:br>
              <a:rPr lang="en-GB" dirty="0"/>
            </a:br>
            <a:endParaRPr lang="sk-SK" dirty="0"/>
          </a:p>
          <a:p>
            <a:br>
              <a:rPr lang="sk-SK" b="1" dirty="0"/>
            </a:br>
            <a:r>
              <a:rPr lang="sk-SK" b="1" dirty="0">
                <a:solidFill>
                  <a:srgbClr val="00B050"/>
                </a:solidFill>
              </a:rPr>
              <a:t>Rektorát STU - </a:t>
            </a:r>
            <a:r>
              <a:rPr lang="sk-SK" b="1" dirty="0" err="1">
                <a:solidFill>
                  <a:srgbClr val="00B050"/>
                </a:solidFill>
              </a:rPr>
              <a:t>Vazovova</a:t>
            </a:r>
            <a:r>
              <a:rPr lang="sk-SK" b="1" dirty="0">
                <a:solidFill>
                  <a:srgbClr val="00B050"/>
                </a:solidFill>
              </a:rPr>
              <a:t> 5</a:t>
            </a:r>
            <a:endParaRPr lang="en-GB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756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/>
          </a:bodyPr>
          <a:lstStyle/>
          <a:p>
            <a:r>
              <a:rPr lang="sk-SK" sz="3200" dirty="0"/>
              <a:t>Projekt IP IKT </a:t>
            </a:r>
            <a:endParaRPr lang="en-GB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0" indent="0" algn="ctr">
              <a:buNone/>
            </a:pPr>
            <a:r>
              <a:rPr lang="sk-SK" dirty="0"/>
              <a:t>Disciplinované podnikanie - Hlavné výstupy </a:t>
            </a:r>
            <a:endParaRPr lang="sk-SK" b="1" dirty="0"/>
          </a:p>
          <a:p>
            <a:pPr marL="0" indent="0" algn="ctr">
              <a:buNone/>
            </a:pPr>
            <a:r>
              <a:rPr lang="sk-SK" b="1" dirty="0"/>
              <a:t>3.2 Definícia Minimálneho životaschopného obchodného produktu (MVBP) (1-2 s.)</a:t>
            </a:r>
          </a:p>
          <a:p>
            <a:pPr marL="0" indent="0">
              <a:buNone/>
            </a:pPr>
            <a:r>
              <a:rPr lang="sk-SK" dirty="0"/>
              <a:t>K 22 Definovať MVBP</a:t>
            </a:r>
          </a:p>
          <a:p>
            <a:pPr marL="0" indent="0">
              <a:buNone/>
            </a:pPr>
            <a:r>
              <a:rPr lang="sk-SK" dirty="0"/>
              <a:t>K 23 Čo doplniť do MVBP pre finálny produkt?</a:t>
            </a:r>
            <a:endParaRPr lang="en-GB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© Marián Zajko,  Inovačné podnikanie  IKT 2018</a:t>
            </a:r>
            <a:endParaRPr lang="en-GB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91517-7C90-4CED-BCBB-36D9EC3668D7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84392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sk-SK" sz="3200" dirty="0"/>
              <a:t>Projekt IP IKT </a:t>
            </a:r>
            <a:endParaRPr lang="en-GB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0" indent="0" algn="ctr">
              <a:buNone/>
            </a:pPr>
            <a:r>
              <a:rPr lang="sk-SK" dirty="0"/>
              <a:t>Disciplinované podnikanie - Hlavné výstupy </a:t>
            </a:r>
            <a:endParaRPr lang="sk-SK" b="1" dirty="0"/>
          </a:p>
          <a:p>
            <a:pPr marL="514350" indent="-514350" algn="ctr">
              <a:buAutoNum type="arabicPlain" startAt="4"/>
            </a:pPr>
            <a:r>
              <a:rPr lang="sk-SK" b="1" dirty="0"/>
              <a:t>Model podnikania a jeho testovanie (1 s)</a:t>
            </a:r>
          </a:p>
          <a:p>
            <a:pPr marL="0" indent="0" algn="ctr">
              <a:buNone/>
            </a:pPr>
            <a:r>
              <a:rPr lang="sk-SK" b="1" dirty="0"/>
              <a:t>4.1 Model podnikania</a:t>
            </a:r>
          </a:p>
          <a:p>
            <a:r>
              <a:rPr lang="sk-SK" dirty="0"/>
              <a:t>K15 Návrh modelu podnikania pomocou Business Model </a:t>
            </a:r>
            <a:r>
              <a:rPr lang="sk-SK" dirty="0" err="1"/>
              <a:t>Canvas</a:t>
            </a:r>
            <a:r>
              <a:rPr lang="sk-SK" dirty="0"/>
              <a:t> alebo </a:t>
            </a:r>
            <a:r>
              <a:rPr lang="sk-SK" dirty="0" err="1"/>
              <a:t>Lean</a:t>
            </a:r>
            <a:r>
              <a:rPr lang="sk-SK" dirty="0"/>
              <a:t> </a:t>
            </a:r>
            <a:r>
              <a:rPr lang="sk-SK" dirty="0" err="1"/>
              <a:t>Canvas</a:t>
            </a:r>
            <a:endParaRPr lang="en-GB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© Marián Zajko,  Inovačné podnikanie  IKT 2018</a:t>
            </a:r>
            <a:endParaRPr lang="en-GB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91517-7C90-4CED-BCBB-36D9EC3668D7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016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/>
          </a:bodyPr>
          <a:lstStyle/>
          <a:p>
            <a:r>
              <a:rPr lang="sk-SK" sz="3200" dirty="0"/>
              <a:t>Projekt IP IKT </a:t>
            </a:r>
            <a:endParaRPr lang="en-GB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0" indent="0" algn="ctr">
              <a:buNone/>
            </a:pPr>
            <a:r>
              <a:rPr lang="sk-SK" dirty="0"/>
              <a:t>Disciplinované podnikanie - Hlavné výstupy </a:t>
            </a:r>
            <a:endParaRPr lang="sk-SK" b="1" dirty="0"/>
          </a:p>
          <a:p>
            <a:pPr marL="0" indent="0" algn="ctr">
              <a:buNone/>
            </a:pPr>
            <a:r>
              <a:rPr lang="sk-SK" b="1" dirty="0"/>
              <a:t>4.2 Získanie platiaceho zákazníka (1 s)</a:t>
            </a:r>
          </a:p>
          <a:p>
            <a:r>
              <a:rPr lang="sk-SK" dirty="0"/>
              <a:t>K12 Rozhodovacia jednotka zákazníka -  popis</a:t>
            </a:r>
          </a:p>
          <a:p>
            <a:r>
              <a:rPr lang="sk-SK" dirty="0"/>
              <a:t>K13 Postup získania platiaceho zákazníka - popis</a:t>
            </a: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© Marián Zajko,  Inovačné podnikanie  IKT 2018</a:t>
            </a:r>
            <a:endParaRPr lang="en-GB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91517-7C90-4CED-BCBB-36D9EC3668D7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873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/>
          </a:bodyPr>
          <a:lstStyle/>
          <a:p>
            <a:r>
              <a:rPr lang="sk-SK" sz="3200" dirty="0"/>
              <a:t>Projekt IP IKT </a:t>
            </a:r>
            <a:endParaRPr lang="en-GB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0" indent="0" algn="ctr">
              <a:buNone/>
            </a:pPr>
            <a:r>
              <a:rPr lang="sk-SK" dirty="0"/>
              <a:t>Disciplinované podnikanie - Hlavné výstupy </a:t>
            </a:r>
            <a:br>
              <a:rPr lang="sk-SK" dirty="0"/>
            </a:br>
            <a:r>
              <a:rPr lang="sk-SK" b="1" dirty="0"/>
              <a:t>4.3 Výpočet LTV a COCA (1 s.)</a:t>
            </a:r>
          </a:p>
          <a:p>
            <a:r>
              <a:rPr lang="sk-SK" dirty="0"/>
              <a:t>K 16  Návrh ceny produktu</a:t>
            </a:r>
          </a:p>
          <a:p>
            <a:r>
              <a:rPr lang="sk-SK" dirty="0"/>
              <a:t>K17 výpočet LTV – Životnosti získaného zákazníka</a:t>
            </a:r>
          </a:p>
          <a:p>
            <a:r>
              <a:rPr lang="sk-SK" dirty="0"/>
              <a:t>K18 Výpočet COCA – Nákladov na získanie zákazníka , porovnanie LTV a COCA</a:t>
            </a:r>
          </a:p>
          <a:p>
            <a:endParaRPr lang="en-GB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© Marián Zajko,  Inovačné podnikanie  IKT 2018</a:t>
            </a:r>
            <a:endParaRPr lang="en-GB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91517-7C90-4CED-BCBB-36D9EC3668D7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6076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/>
          </a:bodyPr>
          <a:lstStyle/>
          <a:p>
            <a:r>
              <a:rPr lang="sk-SK" sz="3200" dirty="0"/>
              <a:t>Projekt IP IKT </a:t>
            </a:r>
            <a:endParaRPr lang="en-GB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0" indent="0" algn="ctr">
              <a:buNone/>
            </a:pPr>
            <a:r>
              <a:rPr lang="sk-SK" dirty="0"/>
              <a:t>Disciplinované podnikanie - Hlavné výstupy </a:t>
            </a:r>
            <a:endParaRPr lang="sk-SK" b="1" dirty="0"/>
          </a:p>
          <a:p>
            <a:pPr marL="0" indent="0" algn="ctr">
              <a:buNone/>
            </a:pPr>
            <a:r>
              <a:rPr lang="sk-SK" b="1" dirty="0"/>
              <a:t>4.4 Hypotézy o produkte a ich testovanie (2 s.)</a:t>
            </a:r>
          </a:p>
          <a:p>
            <a:pPr marL="0" indent="0">
              <a:buNone/>
            </a:pPr>
            <a:r>
              <a:rPr lang="sk-SK" dirty="0"/>
              <a:t>K 20 Návrh testovacích hypotéz  o produkte a výsledky testov</a:t>
            </a:r>
            <a:endParaRPr lang="en-GB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© Marián Zajko,  Inovačné podnikanie  IKT 2018</a:t>
            </a:r>
            <a:endParaRPr lang="en-GB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91517-7C90-4CED-BCBB-36D9EC3668D7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6076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sk-SK" sz="2800" dirty="0"/>
              <a:t>Projekt IP IKT </a:t>
            </a:r>
            <a:endParaRPr lang="en-GB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21744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b="1" i="1" dirty="0"/>
              <a:t>5</a:t>
            </a:r>
            <a:r>
              <a:rPr lang="en-GB" i="1" dirty="0"/>
              <a:t> </a:t>
            </a:r>
            <a:r>
              <a:rPr lang="en-GB" b="1" i="1" dirty="0" err="1"/>
              <a:t>Manažment</a:t>
            </a:r>
            <a:r>
              <a:rPr lang="en-GB" b="1" i="1" dirty="0"/>
              <a:t> </a:t>
            </a:r>
            <a:r>
              <a:rPr lang="en-GB" b="1" i="1" dirty="0" err="1"/>
              <a:t>spoločnosti</a:t>
            </a:r>
            <a:r>
              <a:rPr lang="en-GB" b="1" i="1" dirty="0"/>
              <a:t>, </a:t>
            </a:r>
            <a:r>
              <a:rPr lang="en-GB" b="1" i="1" dirty="0" err="1"/>
              <a:t>organizačná</a:t>
            </a:r>
            <a:r>
              <a:rPr lang="en-GB" b="1" i="1" dirty="0"/>
              <a:t>  </a:t>
            </a:r>
            <a:r>
              <a:rPr lang="en-GB" b="1" i="1" dirty="0" err="1"/>
              <a:t>štruktúra</a:t>
            </a:r>
            <a:r>
              <a:rPr lang="en-GB" dirty="0"/>
              <a:t>  (</a:t>
            </a:r>
            <a:r>
              <a:rPr lang="sk-SK" dirty="0"/>
              <a:t>1-</a:t>
            </a:r>
            <a:r>
              <a:rPr lang="en-GB" dirty="0"/>
              <a:t>2 str.)</a:t>
            </a:r>
          </a:p>
          <a:p>
            <a:pPr marL="0" indent="0">
              <a:buNone/>
            </a:pPr>
            <a:r>
              <a:rPr lang="en-GB" dirty="0" err="1"/>
              <a:t>Vlastníci</a:t>
            </a:r>
            <a:r>
              <a:rPr lang="en-GB" dirty="0"/>
              <a:t> a </a:t>
            </a:r>
            <a:r>
              <a:rPr lang="en-GB" dirty="0" err="1"/>
              <a:t>manažment</a:t>
            </a:r>
            <a:r>
              <a:rPr lang="en-GB" dirty="0"/>
              <a:t> </a:t>
            </a:r>
            <a:r>
              <a:rPr lang="en-GB" dirty="0" err="1"/>
              <a:t>spoločnosti</a:t>
            </a:r>
            <a:r>
              <a:rPr lang="en-GB" dirty="0"/>
              <a:t> – </a:t>
            </a:r>
            <a:r>
              <a:rPr lang="en-GB" dirty="0" err="1"/>
              <a:t>odborná</a:t>
            </a:r>
            <a:r>
              <a:rPr lang="en-GB" dirty="0"/>
              <a:t> </a:t>
            </a:r>
            <a:r>
              <a:rPr lang="en-GB" dirty="0" err="1"/>
              <a:t>kvalifikácia</a:t>
            </a:r>
            <a:r>
              <a:rPr lang="en-GB" dirty="0"/>
              <a:t>, </a:t>
            </a:r>
            <a:r>
              <a:rPr lang="en-GB" dirty="0" err="1"/>
              <a:t>skúsenosti</a:t>
            </a:r>
            <a:r>
              <a:rPr lang="en-GB" dirty="0"/>
              <a:t> a </a:t>
            </a:r>
            <a:r>
              <a:rPr lang="en-GB" dirty="0" err="1"/>
              <a:t>vlastnosti</a:t>
            </a:r>
            <a:r>
              <a:rPr lang="en-GB" dirty="0"/>
              <a:t> </a:t>
            </a:r>
            <a:r>
              <a:rPr lang="en-GB" dirty="0" err="1"/>
              <a:t>osôb</a:t>
            </a:r>
            <a:r>
              <a:rPr lang="en-GB" dirty="0"/>
              <a:t> z </a:t>
            </a:r>
            <a:r>
              <a:rPr lang="en-GB" dirty="0" err="1"/>
              <a:t>hľadiska</a:t>
            </a:r>
            <a:r>
              <a:rPr lang="en-GB" dirty="0"/>
              <a:t> </a:t>
            </a:r>
            <a:r>
              <a:rPr lang="en-GB" dirty="0" err="1"/>
              <a:t>úspechu</a:t>
            </a:r>
            <a:r>
              <a:rPr lang="en-GB" dirty="0"/>
              <a:t> </a:t>
            </a:r>
            <a:r>
              <a:rPr lang="en-GB" dirty="0" err="1"/>
              <a:t>podnikania</a:t>
            </a:r>
            <a:r>
              <a:rPr lang="en-GB" dirty="0"/>
              <a:t>, </a:t>
            </a:r>
            <a:r>
              <a:rPr lang="en-GB" dirty="0" err="1"/>
              <a:t>rozdelenie</a:t>
            </a:r>
            <a:r>
              <a:rPr lang="en-GB" dirty="0"/>
              <a:t> </a:t>
            </a:r>
            <a:r>
              <a:rPr lang="en-GB" dirty="0" err="1"/>
              <a:t>funkcií</a:t>
            </a:r>
            <a:r>
              <a:rPr lang="en-GB" dirty="0"/>
              <a:t> </a:t>
            </a:r>
            <a:r>
              <a:rPr lang="en-GB" dirty="0" err="1"/>
              <a:t>manažmentu</a:t>
            </a:r>
            <a:r>
              <a:rPr lang="en-GB" dirty="0"/>
              <a:t>, </a:t>
            </a:r>
            <a:r>
              <a:rPr lang="en-GB" dirty="0" err="1"/>
              <a:t>organizačná</a:t>
            </a:r>
            <a:r>
              <a:rPr lang="en-GB" dirty="0"/>
              <a:t> </a:t>
            </a:r>
            <a:r>
              <a:rPr lang="en-GB" dirty="0" err="1"/>
              <a:t>schéma</a:t>
            </a:r>
            <a:r>
              <a:rPr lang="en-GB" dirty="0"/>
              <a:t>, </a:t>
            </a:r>
            <a:r>
              <a:rPr lang="en-GB" dirty="0" err="1"/>
              <a:t>zamestnanci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sk-SK" b="1" i="1" dirty="0"/>
          </a:p>
          <a:p>
            <a:pPr marL="0" indent="0" algn="ctr">
              <a:buNone/>
            </a:pPr>
            <a:endParaRPr lang="sk-SK" b="1" i="1" dirty="0"/>
          </a:p>
          <a:p>
            <a:endParaRPr lang="en-GB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© Marián Zajko,  Inovačné podnikanie  IKT 2018</a:t>
            </a:r>
            <a:endParaRPr lang="en-GB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91517-7C90-4CED-BCBB-36D9EC3668D7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9989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3200" dirty="0"/>
              <a:t>Projekt IP IKT </a:t>
            </a:r>
            <a:endParaRPr lang="en-GB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sk-SK" sz="3600" b="1" i="1" dirty="0"/>
              <a:t>6 Finančný plán spoločnosti</a:t>
            </a:r>
          </a:p>
          <a:p>
            <a:pPr marL="0" indent="0" algn="ctr">
              <a:buNone/>
            </a:pPr>
            <a:r>
              <a:rPr lang="sk-SK" b="1" i="1" dirty="0"/>
              <a:t>6.1</a:t>
            </a:r>
            <a:r>
              <a:rPr lang="en-GB" b="1" i="1" dirty="0"/>
              <a:t> </a:t>
            </a:r>
            <a:r>
              <a:rPr lang="en-GB" b="1" i="1" dirty="0" err="1"/>
              <a:t>Zakladateľský</a:t>
            </a:r>
            <a:r>
              <a:rPr lang="en-GB" b="1" i="1" dirty="0"/>
              <a:t> </a:t>
            </a:r>
            <a:r>
              <a:rPr lang="en-GB" b="1" i="1" dirty="0" err="1"/>
              <a:t>rozpočet</a:t>
            </a:r>
            <a:r>
              <a:rPr lang="en-GB" b="1" i="1" dirty="0"/>
              <a:t> </a:t>
            </a:r>
            <a:r>
              <a:rPr lang="en-GB" b="1" i="1" dirty="0" err="1"/>
              <a:t>podnikateľského</a:t>
            </a:r>
            <a:r>
              <a:rPr lang="en-GB" b="1" i="1" dirty="0"/>
              <a:t> </a:t>
            </a:r>
            <a:r>
              <a:rPr lang="en-GB" b="1" i="1" dirty="0" err="1"/>
              <a:t>projektu</a:t>
            </a:r>
            <a:endParaRPr lang="sk-SK" b="1" i="1" dirty="0"/>
          </a:p>
          <a:p>
            <a:pPr marL="0" indent="0" algn="ctr">
              <a:buNone/>
            </a:pPr>
            <a:r>
              <a:rPr lang="en-GB" b="1" dirty="0"/>
              <a:t> (2-3 str.)</a:t>
            </a:r>
          </a:p>
          <a:p>
            <a:pPr marL="0" indent="0">
              <a:buNone/>
            </a:pPr>
            <a:endParaRPr lang="sk-SK" b="1" dirty="0"/>
          </a:p>
          <a:p>
            <a:pPr marL="0" indent="0">
              <a:buNone/>
            </a:pPr>
            <a:r>
              <a:rPr lang="sk-SK" b="1" dirty="0"/>
              <a:t>6.1.1</a:t>
            </a:r>
            <a:r>
              <a:rPr lang="en-GB" b="1" dirty="0"/>
              <a:t>  </a:t>
            </a:r>
            <a:r>
              <a:rPr lang="en-GB" b="1" dirty="0" err="1"/>
              <a:t>Výpočet</a:t>
            </a:r>
            <a:r>
              <a:rPr lang="en-GB" b="1" dirty="0"/>
              <a:t> </a:t>
            </a:r>
            <a:r>
              <a:rPr lang="en-GB" b="1" dirty="0" err="1"/>
              <a:t>prevádzkových</a:t>
            </a:r>
            <a:r>
              <a:rPr lang="en-GB" b="1" dirty="0"/>
              <a:t> </a:t>
            </a:r>
            <a:r>
              <a:rPr lang="en-GB" b="1" dirty="0" err="1"/>
              <a:t>nákladov</a:t>
            </a:r>
            <a:r>
              <a:rPr lang="en-GB" b="1" dirty="0"/>
              <a:t>, </a:t>
            </a:r>
            <a:r>
              <a:rPr lang="en-GB" b="1" dirty="0" err="1"/>
              <a:t>prevádzkového</a:t>
            </a:r>
            <a:r>
              <a:rPr lang="en-GB" b="1" dirty="0"/>
              <a:t> </a:t>
            </a:r>
            <a:r>
              <a:rPr lang="en-GB" b="1" dirty="0" err="1"/>
              <a:t>kapitálu</a:t>
            </a:r>
            <a:r>
              <a:rPr lang="en-GB" b="1" dirty="0"/>
              <a:t>,</a:t>
            </a:r>
            <a:r>
              <a:rPr lang="en-GB" dirty="0"/>
              <a:t> </a:t>
            </a:r>
            <a:r>
              <a:rPr lang="en-GB" dirty="0" err="1"/>
              <a:t>výpočet</a:t>
            </a:r>
            <a:r>
              <a:rPr lang="en-GB" dirty="0"/>
              <a:t> </a:t>
            </a:r>
            <a:r>
              <a:rPr lang="en-GB" dirty="0" err="1"/>
              <a:t>očakávaného</a:t>
            </a:r>
            <a:r>
              <a:rPr lang="en-GB" dirty="0"/>
              <a:t> </a:t>
            </a:r>
            <a:r>
              <a:rPr lang="en-GB" b="1" dirty="0" err="1"/>
              <a:t>hospodárskeho</a:t>
            </a:r>
            <a:r>
              <a:rPr lang="en-GB" b="1" dirty="0"/>
              <a:t> </a:t>
            </a:r>
            <a:r>
              <a:rPr lang="en-GB" b="1" dirty="0" err="1"/>
              <a:t>výsledku</a:t>
            </a:r>
            <a:r>
              <a:rPr lang="en-GB" dirty="0"/>
              <a:t> </a:t>
            </a:r>
            <a:r>
              <a:rPr lang="en-GB" dirty="0" err="1"/>
              <a:t>podnikania</a:t>
            </a:r>
            <a:r>
              <a:rPr lang="en-GB" dirty="0"/>
              <a:t> (</a:t>
            </a:r>
            <a:r>
              <a:rPr lang="en-GB" dirty="0" err="1"/>
              <a:t>zisk</a:t>
            </a:r>
            <a:r>
              <a:rPr lang="en-GB" dirty="0"/>
              <a:t> </a:t>
            </a:r>
            <a:r>
              <a:rPr lang="en-GB" dirty="0" err="1"/>
              <a:t>po</a:t>
            </a:r>
            <a:r>
              <a:rPr lang="en-GB" dirty="0"/>
              <a:t> </a:t>
            </a:r>
            <a:r>
              <a:rPr lang="en-GB" dirty="0" err="1"/>
              <a:t>zdanení</a:t>
            </a:r>
            <a:r>
              <a:rPr lang="en-GB" dirty="0"/>
              <a:t> a </a:t>
            </a:r>
            <a:r>
              <a:rPr lang="en-GB" dirty="0" err="1"/>
              <a:t>daň</a:t>
            </a:r>
            <a:r>
              <a:rPr lang="en-GB" dirty="0"/>
              <a:t> z </a:t>
            </a:r>
            <a:r>
              <a:rPr lang="en-GB" dirty="0" err="1"/>
              <a:t>príjmu</a:t>
            </a:r>
            <a:r>
              <a:rPr lang="en-GB" dirty="0"/>
              <a:t>) – 2 str.</a:t>
            </a:r>
          </a:p>
          <a:p>
            <a:pPr marL="0" indent="0">
              <a:buNone/>
            </a:pPr>
            <a:endParaRPr lang="sk-SK" b="1" dirty="0"/>
          </a:p>
          <a:p>
            <a:pPr marL="0" indent="0">
              <a:buNone/>
            </a:pPr>
            <a:r>
              <a:rPr lang="sk-SK" b="1" dirty="0"/>
              <a:t>6.1.2</a:t>
            </a:r>
            <a:r>
              <a:rPr lang="en-GB" b="1" dirty="0"/>
              <a:t> </a:t>
            </a:r>
            <a:r>
              <a:rPr lang="en-GB" b="1" dirty="0" err="1"/>
              <a:t>Potrebné</a:t>
            </a:r>
            <a:r>
              <a:rPr lang="en-GB" b="1" dirty="0"/>
              <a:t> </a:t>
            </a:r>
            <a:r>
              <a:rPr lang="en-GB" b="1" dirty="0" err="1"/>
              <a:t>finančné</a:t>
            </a:r>
            <a:r>
              <a:rPr lang="en-GB" b="1" dirty="0"/>
              <a:t> </a:t>
            </a:r>
            <a:r>
              <a:rPr lang="en-GB" b="1" dirty="0" err="1"/>
              <a:t>prostriedky</a:t>
            </a:r>
            <a:r>
              <a:rPr lang="en-GB" dirty="0"/>
              <a:t> </a:t>
            </a:r>
            <a:r>
              <a:rPr lang="en-GB" b="1" dirty="0"/>
              <a:t>a </a:t>
            </a:r>
            <a:r>
              <a:rPr lang="en-GB" b="1" dirty="0" err="1"/>
              <a:t>ich</a:t>
            </a:r>
            <a:r>
              <a:rPr lang="en-GB" b="1" dirty="0"/>
              <a:t> </a:t>
            </a:r>
            <a:r>
              <a:rPr lang="en-GB" b="1" dirty="0" err="1"/>
              <a:t>zdroje</a:t>
            </a:r>
            <a:r>
              <a:rPr lang="en-GB" b="1" dirty="0"/>
              <a:t> – </a:t>
            </a:r>
            <a:r>
              <a:rPr lang="en-GB" dirty="0"/>
              <a:t>1 str.</a:t>
            </a:r>
          </a:p>
          <a:p>
            <a:pPr marL="0" indent="0">
              <a:buNone/>
            </a:pPr>
            <a:r>
              <a:rPr lang="en-GB" dirty="0"/>
              <a:t>Na </a:t>
            </a:r>
            <a:r>
              <a:rPr lang="en-GB" dirty="0" err="1"/>
              <a:t>dosiahnutie</a:t>
            </a:r>
            <a:r>
              <a:rPr lang="en-GB" dirty="0"/>
              <a:t> </a:t>
            </a:r>
            <a:r>
              <a:rPr lang="en-GB" dirty="0" err="1"/>
              <a:t>cieľov</a:t>
            </a:r>
            <a:r>
              <a:rPr lang="en-GB" dirty="0"/>
              <a:t> </a:t>
            </a:r>
            <a:r>
              <a:rPr lang="en-GB" dirty="0" err="1"/>
              <a:t>spoločnosti</a:t>
            </a:r>
            <a:r>
              <a:rPr lang="en-GB" dirty="0"/>
              <a:t> je </a:t>
            </a:r>
            <a:r>
              <a:rPr lang="en-GB" dirty="0" err="1"/>
              <a:t>potrebné</a:t>
            </a:r>
            <a:r>
              <a:rPr lang="en-GB" dirty="0"/>
              <a:t> </a:t>
            </a:r>
            <a:r>
              <a:rPr lang="en-GB" dirty="0" err="1"/>
              <a:t>vypočítať</a:t>
            </a:r>
            <a:r>
              <a:rPr lang="en-GB" dirty="0"/>
              <a:t>: </a:t>
            </a:r>
            <a:r>
              <a:rPr lang="en-GB" dirty="0" err="1"/>
              <a:t>potrebný</a:t>
            </a:r>
            <a:r>
              <a:rPr lang="en-GB" dirty="0"/>
              <a:t> </a:t>
            </a:r>
            <a:r>
              <a:rPr lang="en-GB" dirty="0" err="1"/>
              <a:t>štartovací</a:t>
            </a:r>
            <a:r>
              <a:rPr lang="en-GB" dirty="0"/>
              <a:t> </a:t>
            </a:r>
            <a:r>
              <a:rPr lang="en-GB" dirty="0" err="1"/>
              <a:t>kapitál</a:t>
            </a:r>
            <a:r>
              <a:rPr lang="en-GB" dirty="0"/>
              <a:t>, </a:t>
            </a:r>
            <a:r>
              <a:rPr lang="en-GB" dirty="0" err="1"/>
              <a:t>potrebu</a:t>
            </a:r>
            <a:r>
              <a:rPr lang="en-GB" dirty="0"/>
              <a:t> </a:t>
            </a:r>
            <a:r>
              <a:rPr lang="en-GB" dirty="0" err="1"/>
              <a:t>úveru</a:t>
            </a:r>
            <a:r>
              <a:rPr lang="en-GB" dirty="0"/>
              <a:t> a </a:t>
            </a:r>
            <a:r>
              <a:rPr lang="en-GB" dirty="0" err="1"/>
              <a:t>jeho</a:t>
            </a:r>
            <a:r>
              <a:rPr lang="en-GB" dirty="0"/>
              <a:t> </a:t>
            </a:r>
            <a:r>
              <a:rPr lang="en-GB" dirty="0" err="1"/>
              <a:t>nákladov</a:t>
            </a:r>
            <a:r>
              <a:rPr lang="en-GB" dirty="0"/>
              <a:t> (</a:t>
            </a:r>
            <a:r>
              <a:rPr lang="en-GB" dirty="0" err="1"/>
              <a:t>splátky</a:t>
            </a:r>
            <a:r>
              <a:rPr lang="en-GB" dirty="0"/>
              <a:t> </a:t>
            </a:r>
            <a:r>
              <a:rPr lang="en-GB" dirty="0" err="1"/>
              <a:t>istiny</a:t>
            </a:r>
            <a:r>
              <a:rPr lang="en-GB" dirty="0"/>
              <a:t> </a:t>
            </a:r>
            <a:r>
              <a:rPr lang="en-GB" dirty="0" err="1"/>
              <a:t>úveru</a:t>
            </a:r>
            <a:r>
              <a:rPr lang="en-GB" dirty="0"/>
              <a:t>, </a:t>
            </a:r>
            <a:r>
              <a:rPr lang="en-GB" dirty="0" err="1"/>
              <a:t>úroky</a:t>
            </a:r>
            <a:r>
              <a:rPr lang="en-GB" dirty="0"/>
              <a:t>, </a:t>
            </a:r>
            <a:r>
              <a:rPr lang="en-GB" dirty="0" err="1"/>
              <a:t>poplatky</a:t>
            </a:r>
            <a:r>
              <a:rPr lang="en-GB" dirty="0"/>
              <a:t>) </a:t>
            </a:r>
            <a:r>
              <a:rPr lang="en-GB" dirty="0" err="1"/>
              <a:t>alebo</a:t>
            </a:r>
            <a:r>
              <a:rPr lang="en-GB" dirty="0"/>
              <a:t> </a:t>
            </a:r>
            <a:r>
              <a:rPr lang="en-GB" dirty="0" err="1"/>
              <a:t>iného</a:t>
            </a:r>
            <a:r>
              <a:rPr lang="en-GB" dirty="0"/>
              <a:t> </a:t>
            </a:r>
            <a:r>
              <a:rPr lang="en-GB" dirty="0" err="1"/>
              <a:t>externého</a:t>
            </a:r>
            <a:r>
              <a:rPr lang="en-GB" dirty="0"/>
              <a:t> </a:t>
            </a:r>
            <a:r>
              <a:rPr lang="en-GB" dirty="0" err="1"/>
              <a:t>financovania</a:t>
            </a:r>
            <a:r>
              <a:rPr lang="en-GB" dirty="0"/>
              <a:t>, </a:t>
            </a:r>
            <a:r>
              <a:rPr lang="en-GB" dirty="0" err="1"/>
              <a:t>splatiteľnosť</a:t>
            </a:r>
            <a:r>
              <a:rPr lang="en-GB" dirty="0"/>
              <a:t> </a:t>
            </a:r>
            <a:r>
              <a:rPr lang="en-GB" dirty="0" err="1"/>
              <a:t>úveru</a:t>
            </a:r>
            <a:r>
              <a:rPr lang="en-GB" dirty="0"/>
              <a:t> a </a:t>
            </a:r>
            <a:r>
              <a:rPr lang="en-GB" dirty="0" err="1"/>
              <a:t>výpočet</a:t>
            </a:r>
            <a:r>
              <a:rPr lang="en-GB" dirty="0"/>
              <a:t> </a:t>
            </a:r>
            <a:r>
              <a:rPr lang="en-GB" dirty="0" err="1"/>
              <a:t>rentability</a:t>
            </a:r>
            <a:r>
              <a:rPr lang="en-GB" dirty="0"/>
              <a:t> </a:t>
            </a:r>
            <a:r>
              <a:rPr lang="en-GB" dirty="0" err="1"/>
              <a:t>podnikateľského</a:t>
            </a:r>
            <a:r>
              <a:rPr lang="en-GB" dirty="0"/>
              <a:t> </a:t>
            </a:r>
            <a:r>
              <a:rPr lang="en-GB" dirty="0" err="1"/>
              <a:t>projektu</a:t>
            </a:r>
            <a:endParaRPr lang="en-GB" dirty="0"/>
          </a:p>
          <a:p>
            <a:endParaRPr lang="en-GB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© Marián Zajko,  Inovačné podnikanie  IKT 2018</a:t>
            </a:r>
            <a:endParaRPr lang="en-GB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91517-7C90-4CED-BCBB-36D9EC3668D7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876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sk-SK" sz="2800" dirty="0"/>
              <a:t>Projekt IP IKT </a:t>
            </a:r>
            <a:endParaRPr lang="en-GB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sk-SK" b="1" i="1" dirty="0"/>
              <a:t>6.3</a:t>
            </a:r>
            <a:r>
              <a:rPr lang="en-GB" b="1" i="1" dirty="0"/>
              <a:t> </a:t>
            </a:r>
            <a:r>
              <a:rPr lang="en-GB" b="1" i="1" dirty="0" err="1"/>
              <a:t>Plán</a:t>
            </a:r>
            <a:r>
              <a:rPr lang="en-GB" b="1" i="1" dirty="0"/>
              <a:t> </a:t>
            </a:r>
            <a:r>
              <a:rPr lang="en-GB" b="1" i="1" dirty="0" err="1"/>
              <a:t>príjmov</a:t>
            </a:r>
            <a:r>
              <a:rPr lang="en-GB" b="1" i="1" dirty="0"/>
              <a:t> a </a:t>
            </a:r>
            <a:r>
              <a:rPr lang="en-GB" b="1" i="1" dirty="0" err="1"/>
              <a:t>výdavkov</a:t>
            </a:r>
            <a:r>
              <a:rPr lang="en-GB" b="1" i="1" dirty="0"/>
              <a:t> </a:t>
            </a:r>
            <a:endParaRPr lang="sk-SK" b="1" i="1" dirty="0"/>
          </a:p>
          <a:p>
            <a:pPr marL="0" indent="0" algn="ctr">
              <a:buNone/>
            </a:pPr>
            <a:r>
              <a:rPr lang="en-GB" b="1" i="1" dirty="0" err="1"/>
              <a:t>spoločnosti</a:t>
            </a:r>
            <a:r>
              <a:rPr lang="en-GB" b="1" dirty="0"/>
              <a:t>  </a:t>
            </a:r>
            <a:r>
              <a:rPr lang="en-GB" dirty="0"/>
              <a:t>(2 str.)</a:t>
            </a:r>
          </a:p>
          <a:p>
            <a:pPr marL="0" indent="0">
              <a:buNone/>
            </a:pPr>
            <a:r>
              <a:rPr lang="en-GB" dirty="0" err="1"/>
              <a:t>Plán</a:t>
            </a:r>
            <a:r>
              <a:rPr lang="en-GB" dirty="0"/>
              <a:t> </a:t>
            </a:r>
            <a:r>
              <a:rPr lang="en-GB" dirty="0" err="1"/>
              <a:t>príjmov</a:t>
            </a:r>
            <a:r>
              <a:rPr lang="en-GB" dirty="0"/>
              <a:t> a </a:t>
            </a:r>
            <a:r>
              <a:rPr lang="en-GB" dirty="0" err="1"/>
              <a:t>výdavkov</a:t>
            </a:r>
            <a:r>
              <a:rPr lang="en-GB" dirty="0"/>
              <a:t> </a:t>
            </a:r>
            <a:r>
              <a:rPr lang="en-GB" dirty="0" err="1"/>
              <a:t>spoločnosti</a:t>
            </a:r>
            <a:r>
              <a:rPr lang="en-GB" dirty="0"/>
              <a:t> </a:t>
            </a:r>
            <a:r>
              <a:rPr lang="en-GB" dirty="0" err="1"/>
              <a:t>po</a:t>
            </a:r>
            <a:r>
              <a:rPr lang="en-GB" dirty="0"/>
              <a:t> </a:t>
            </a:r>
            <a:r>
              <a:rPr lang="en-GB" dirty="0" err="1"/>
              <a:t>mesiacoch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prvé</a:t>
            </a:r>
            <a:r>
              <a:rPr lang="en-GB" dirty="0"/>
              <a:t> </a:t>
            </a:r>
            <a:r>
              <a:rPr lang="en-GB" dirty="0" err="1"/>
              <a:t>dva</a:t>
            </a:r>
            <a:r>
              <a:rPr lang="en-GB" dirty="0"/>
              <a:t> </a:t>
            </a:r>
            <a:r>
              <a:rPr lang="en-GB" dirty="0" err="1"/>
              <a:t>roky</a:t>
            </a:r>
            <a:r>
              <a:rPr lang="en-GB" dirty="0"/>
              <a:t> </a:t>
            </a:r>
            <a:r>
              <a:rPr lang="en-GB" dirty="0" err="1"/>
              <a:t>podnikania</a:t>
            </a:r>
            <a:r>
              <a:rPr lang="sk-SK" dirty="0"/>
              <a:t>   </a:t>
            </a:r>
            <a:r>
              <a:rPr lang="sk-SK" dirty="0">
                <a:solidFill>
                  <a:srgbClr val="FF0000"/>
                </a:solidFill>
              </a:rPr>
              <a:t>NEMUSÍTE vypracovať</a:t>
            </a:r>
          </a:p>
          <a:p>
            <a:pPr marL="0" indent="0">
              <a:buNone/>
            </a:pPr>
            <a:endParaRPr lang="sk-SK" b="1" i="1" dirty="0"/>
          </a:p>
          <a:p>
            <a:pPr marL="0" indent="0" algn="ctr">
              <a:buNone/>
            </a:pPr>
            <a:r>
              <a:rPr lang="sk-SK" b="1" i="1" dirty="0"/>
              <a:t>6.4</a:t>
            </a:r>
            <a:r>
              <a:rPr lang="en-GB" b="1" i="1" dirty="0"/>
              <a:t> </a:t>
            </a:r>
            <a:r>
              <a:rPr lang="en-GB" b="1" i="1" dirty="0" err="1"/>
              <a:t>Výpočet</a:t>
            </a:r>
            <a:r>
              <a:rPr lang="en-GB" b="1" i="1" dirty="0"/>
              <a:t> </a:t>
            </a:r>
            <a:r>
              <a:rPr lang="en-GB" b="1" i="1" dirty="0" err="1"/>
              <a:t>nulového</a:t>
            </a:r>
            <a:r>
              <a:rPr lang="en-GB" b="1" i="1" dirty="0"/>
              <a:t> </a:t>
            </a:r>
            <a:r>
              <a:rPr lang="en-GB" b="1" i="1" dirty="0" err="1"/>
              <a:t>bodu</a:t>
            </a:r>
            <a:r>
              <a:rPr lang="en-GB" b="1" dirty="0"/>
              <a:t> (</a:t>
            </a:r>
            <a:r>
              <a:rPr lang="en-GB" dirty="0"/>
              <a:t>1str</a:t>
            </a:r>
            <a:r>
              <a:rPr lang="en-GB" b="1" dirty="0"/>
              <a:t> )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Na </a:t>
            </a:r>
            <a:r>
              <a:rPr lang="en-GB" dirty="0" err="1"/>
              <a:t>základe</a:t>
            </a:r>
            <a:r>
              <a:rPr lang="en-GB" dirty="0"/>
              <a:t> </a:t>
            </a:r>
            <a:r>
              <a:rPr lang="en-GB" dirty="0" err="1"/>
              <a:t>identifikácie</a:t>
            </a:r>
            <a:r>
              <a:rPr lang="en-GB" dirty="0"/>
              <a:t> </a:t>
            </a:r>
            <a:r>
              <a:rPr lang="en-GB" dirty="0" err="1"/>
              <a:t>položiek</a:t>
            </a:r>
            <a:r>
              <a:rPr lang="en-GB" b="1" dirty="0"/>
              <a:t> </a:t>
            </a:r>
            <a:r>
              <a:rPr lang="en-GB" b="1" dirty="0" err="1"/>
              <a:t>variabilných</a:t>
            </a:r>
            <a:r>
              <a:rPr lang="en-GB" b="1" dirty="0"/>
              <a:t> a </a:t>
            </a:r>
            <a:r>
              <a:rPr lang="en-GB" b="1" dirty="0" err="1"/>
              <a:t>fixných</a:t>
            </a:r>
            <a:r>
              <a:rPr lang="en-GB" b="1" dirty="0"/>
              <a:t> </a:t>
            </a:r>
            <a:r>
              <a:rPr lang="en-GB" b="1" dirty="0" err="1"/>
              <a:t>nákladov</a:t>
            </a:r>
            <a:r>
              <a:rPr lang="en-GB" b="1" dirty="0"/>
              <a:t> </a:t>
            </a:r>
            <a:r>
              <a:rPr lang="en-GB" b="1" dirty="0" err="1"/>
              <a:t>podnikania</a:t>
            </a:r>
            <a:r>
              <a:rPr lang="en-GB" b="1" dirty="0"/>
              <a:t> </a:t>
            </a:r>
            <a:r>
              <a:rPr lang="en-GB" dirty="0" err="1"/>
              <a:t>výpočet</a:t>
            </a:r>
            <a:r>
              <a:rPr lang="en-GB" b="1" dirty="0"/>
              <a:t> </a:t>
            </a:r>
            <a:r>
              <a:rPr lang="en-GB" b="1" dirty="0" err="1"/>
              <a:t>nulového</a:t>
            </a:r>
            <a:r>
              <a:rPr lang="en-GB" b="1" dirty="0"/>
              <a:t> </a:t>
            </a:r>
            <a:r>
              <a:rPr lang="en-GB" b="1" dirty="0" err="1"/>
              <a:t>bodu</a:t>
            </a:r>
            <a:r>
              <a:rPr lang="en-GB" b="1" dirty="0"/>
              <a:t> </a:t>
            </a:r>
            <a:r>
              <a:rPr lang="en-GB" dirty="0"/>
              <a:t>(</a:t>
            </a:r>
            <a:r>
              <a:rPr lang="en-GB" dirty="0" err="1"/>
              <a:t>graf</a:t>
            </a:r>
            <a:r>
              <a:rPr lang="en-GB" dirty="0"/>
              <a:t> </a:t>
            </a:r>
            <a:r>
              <a:rPr lang="en-GB" dirty="0" err="1"/>
              <a:t>nie</a:t>
            </a:r>
            <a:r>
              <a:rPr lang="en-GB" dirty="0"/>
              <a:t> je </a:t>
            </a:r>
            <a:r>
              <a:rPr lang="en-GB" dirty="0" err="1"/>
              <a:t>potrebný</a:t>
            </a:r>
            <a:r>
              <a:rPr lang="en-GB" dirty="0"/>
              <a:t>).</a:t>
            </a:r>
            <a:endParaRPr lang="sk-SK" dirty="0"/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sk-SK" b="1" i="1" dirty="0"/>
              <a:t>7</a:t>
            </a:r>
            <a:r>
              <a:rPr lang="en-GB" b="1" i="1" dirty="0"/>
              <a:t> </a:t>
            </a:r>
            <a:r>
              <a:rPr lang="en-GB" b="1" i="1" dirty="0" err="1"/>
              <a:t>Hlavné</a:t>
            </a:r>
            <a:r>
              <a:rPr lang="en-GB" b="1" i="1" dirty="0"/>
              <a:t> </a:t>
            </a:r>
            <a:r>
              <a:rPr lang="en-GB" b="1" i="1" dirty="0" err="1"/>
              <a:t>riziká</a:t>
            </a:r>
            <a:r>
              <a:rPr lang="en-GB" b="1" i="1" dirty="0"/>
              <a:t> </a:t>
            </a:r>
            <a:r>
              <a:rPr lang="en-GB" b="1" i="1" dirty="0" err="1"/>
              <a:t>podnikateľského</a:t>
            </a:r>
            <a:r>
              <a:rPr lang="en-GB" b="1" i="1" dirty="0"/>
              <a:t> </a:t>
            </a:r>
            <a:r>
              <a:rPr lang="en-GB" b="1" i="1" dirty="0" err="1"/>
              <a:t>projektu</a:t>
            </a:r>
            <a:r>
              <a:rPr lang="en-GB" b="1" dirty="0"/>
              <a:t>   </a:t>
            </a:r>
            <a:r>
              <a:rPr lang="en-GB" dirty="0"/>
              <a:t>(1 str.) </a:t>
            </a:r>
          </a:p>
          <a:p>
            <a:pPr marL="0" indent="0">
              <a:buNone/>
            </a:pPr>
            <a:r>
              <a:rPr lang="en-GB" dirty="0"/>
              <a:t>2 - 3 </a:t>
            </a:r>
            <a:r>
              <a:rPr lang="en-GB" dirty="0" err="1"/>
              <a:t>hlavné</a:t>
            </a:r>
            <a:r>
              <a:rPr lang="en-GB" dirty="0"/>
              <a:t> </a:t>
            </a:r>
            <a:r>
              <a:rPr lang="en-GB" dirty="0" err="1"/>
              <a:t>riziká</a:t>
            </a:r>
            <a:r>
              <a:rPr lang="en-GB" dirty="0"/>
              <a:t> </a:t>
            </a:r>
            <a:r>
              <a:rPr lang="en-GB" dirty="0" err="1"/>
              <a:t>úspešnosti</a:t>
            </a:r>
            <a:r>
              <a:rPr lang="en-GB" dirty="0"/>
              <a:t> </a:t>
            </a:r>
            <a:r>
              <a:rPr lang="en-GB" dirty="0" err="1"/>
              <a:t>podnikateľského</a:t>
            </a:r>
            <a:r>
              <a:rPr lang="en-GB" dirty="0"/>
              <a:t> </a:t>
            </a:r>
            <a:r>
              <a:rPr lang="en-GB" dirty="0" err="1"/>
              <a:t>projektu</a:t>
            </a:r>
            <a:r>
              <a:rPr lang="en-GB" dirty="0"/>
              <a:t> a </a:t>
            </a:r>
            <a:r>
              <a:rPr lang="en-GB" dirty="0" err="1"/>
              <a:t>možnosti</a:t>
            </a:r>
            <a:r>
              <a:rPr lang="en-GB" dirty="0"/>
              <a:t> </a:t>
            </a:r>
            <a:r>
              <a:rPr lang="en-GB" dirty="0" err="1"/>
              <a:t>ich</a:t>
            </a:r>
            <a:r>
              <a:rPr lang="en-GB" dirty="0"/>
              <a:t> </a:t>
            </a:r>
            <a:r>
              <a:rPr lang="en-GB" dirty="0" err="1"/>
              <a:t>redukcie</a:t>
            </a:r>
            <a:endParaRPr lang="en-GB" dirty="0"/>
          </a:p>
          <a:p>
            <a:endParaRPr lang="en-GB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© Marián Zajko,  Inovačné podnikanie  IKT 2018</a:t>
            </a:r>
            <a:endParaRPr lang="en-GB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91517-7C90-4CED-BCBB-36D9EC3668D7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05856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1D76FE-F395-4912-9F05-B2BCB9365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188640"/>
            <a:ext cx="7886700" cy="414103"/>
          </a:xfrm>
        </p:spPr>
        <p:txBody>
          <a:bodyPr>
            <a:normAutofit fontScale="90000"/>
          </a:bodyPr>
          <a:lstStyle/>
          <a:p>
            <a:pPr algn="ctr"/>
            <a:br>
              <a:rPr lang="sk-SK" sz="3200" dirty="0"/>
            </a:br>
            <a:r>
              <a:rPr lang="sk-SK" sz="3200" b="1" dirty="0"/>
              <a:t>Výťahová prezentácia </a:t>
            </a:r>
            <a:br>
              <a:rPr lang="sk-SK" sz="3200" dirty="0"/>
            </a:br>
            <a:endParaRPr lang="sk-SK" sz="32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7062C03-89DC-46F3-9E3C-15482DB73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692696"/>
            <a:ext cx="7886700" cy="550563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sk-SK" b="1" dirty="0"/>
              <a:t>Výťahová prezentácia </a:t>
            </a:r>
            <a:r>
              <a:rPr lang="sk-SK" dirty="0"/>
              <a:t>–  na prezentáciu podnikateľského nápadu investorovi (podnikateľský anjel, rizikový kapitalista), aby podnikateľ od neho získal finančné prostriedky na podnikateľský projekt. </a:t>
            </a:r>
          </a:p>
          <a:p>
            <a:pPr marL="0" indent="0">
              <a:buNone/>
            </a:pPr>
            <a:r>
              <a:rPr lang="sk-SK" dirty="0"/>
              <a:t>Investori často posudzujú kvalitu podnikateľského nápadu a tímu za ním </a:t>
            </a:r>
          </a:p>
          <a:p>
            <a:pPr marL="0" indent="0">
              <a:buNone/>
            </a:pPr>
            <a:r>
              <a:rPr lang="sk-SK" dirty="0">
                <a:solidFill>
                  <a:srgbClr val="3333FF"/>
                </a:solidFill>
              </a:rPr>
              <a:t>podľa kvality výťahovej prezentácie.</a:t>
            </a:r>
            <a:r>
              <a:rPr lang="sk-SK" dirty="0"/>
              <a:t> </a:t>
            </a:r>
          </a:p>
          <a:p>
            <a:pPr marL="0" indent="0">
              <a:buNone/>
            </a:pPr>
            <a:r>
              <a:rPr lang="sk-SK" b="1" dirty="0"/>
              <a:t>Prečo?</a:t>
            </a:r>
            <a:r>
              <a:rPr lang="sk-SK" dirty="0"/>
              <a:t> Rýchlo odfiltrovať zlé podnikateľské nápady od perspektívnych. 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b="1" dirty="0"/>
              <a:t>Motto investora: </a:t>
            </a:r>
            <a:r>
              <a:rPr lang="sk-SK" dirty="0">
                <a:solidFill>
                  <a:srgbClr val="3333FF"/>
                </a:solidFill>
              </a:rPr>
              <a:t>“Nikdy never takému projektu, ktorý nie je možné aspoň v hrubých rysoch, rozumne vysvetliť bežným jazykom za niekoľko minút”. </a:t>
            </a:r>
          </a:p>
          <a:p>
            <a:pPr marL="0" indent="0">
              <a:buNone/>
            </a:pPr>
            <a:endParaRPr lang="sk-SK" b="1" dirty="0"/>
          </a:p>
          <a:p>
            <a:pPr marL="0" indent="0">
              <a:buNone/>
            </a:pPr>
            <a:r>
              <a:rPr lang="sk-SK" b="1" dirty="0"/>
              <a:t>Účinná </a:t>
            </a:r>
            <a:r>
              <a:rPr lang="sk-SK" dirty="0"/>
              <a:t>výťahová prezentácia - minimálne zameraná na tieto body: </a:t>
            </a:r>
          </a:p>
          <a:p>
            <a:pPr marL="0" indent="0">
              <a:buNone/>
            </a:pPr>
            <a:endParaRPr lang="sk-SK" dirty="0"/>
          </a:p>
          <a:p>
            <a:pPr>
              <a:buFont typeface="Wingdings" panose="05000000000000000000" pitchFamily="2" charset="2"/>
              <a:buChar char="Ø"/>
            </a:pPr>
            <a:r>
              <a:rPr lang="sk-SK" dirty="0"/>
              <a:t>Čo je náš produkt a pre aký trh je určený?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dirty="0"/>
              <a:t>Aký úžitok bude mať z neho zákazník?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dirty="0"/>
              <a:t>Kto je v našom tíme a aké máme relevantné skúsenosti?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k-SK" dirty="0"/>
              <a:t> Čo získa investor z investície?</a:t>
            </a:r>
          </a:p>
          <a:p>
            <a:pPr marL="0" indent="0">
              <a:buNone/>
            </a:pPr>
            <a:r>
              <a:rPr lang="sk-SK" dirty="0"/>
              <a:t> </a:t>
            </a:r>
          </a:p>
          <a:p>
            <a:endParaRPr lang="sk-SK" dirty="0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6E07583F-709D-4FE4-8BB2-7A173C98B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© Marián Zajko,  Inovačné podnikanie  IKT 2018</a:t>
            </a:r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272C99C3-4030-405C-BD2F-DA6E646D5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91517-7C90-4CED-BCBB-36D9EC3668D7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402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/>
              <a:t>Projekt IP IKT</a:t>
            </a:r>
            <a:endParaRPr lang="en-GB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23528" y="1052736"/>
            <a:ext cx="8229600" cy="521744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b="1" dirty="0" err="1"/>
              <a:t>Predpokladaný</a:t>
            </a:r>
            <a:r>
              <a:rPr lang="en-GB" b="1" dirty="0"/>
              <a:t> </a:t>
            </a:r>
            <a:r>
              <a:rPr lang="en-GB" b="1" dirty="0" err="1"/>
              <a:t>rozsah</a:t>
            </a:r>
            <a:r>
              <a:rPr lang="en-GB" b="1" dirty="0"/>
              <a:t> </a:t>
            </a:r>
            <a:r>
              <a:rPr lang="en-GB" b="1" dirty="0" err="1"/>
              <a:t>projektu</a:t>
            </a:r>
            <a:r>
              <a:rPr lang="en-GB" b="1" dirty="0"/>
              <a:t>: 20 </a:t>
            </a:r>
            <a:r>
              <a:rPr lang="en-GB" b="1" dirty="0" err="1"/>
              <a:t>strán</a:t>
            </a:r>
            <a:r>
              <a:rPr lang="en-GB" b="1" dirty="0"/>
              <a:t>, </a:t>
            </a:r>
            <a:r>
              <a:rPr lang="en-GB" b="1" dirty="0" err="1"/>
              <a:t>prosím</a:t>
            </a:r>
            <a:r>
              <a:rPr lang="en-GB" b="1" dirty="0"/>
              <a:t>, </a:t>
            </a:r>
            <a:r>
              <a:rPr lang="en-GB" b="1" dirty="0" err="1"/>
              <a:t>píšte</a:t>
            </a:r>
            <a:r>
              <a:rPr lang="en-GB" b="1" dirty="0"/>
              <a:t> </a:t>
            </a:r>
            <a:r>
              <a:rPr lang="en-GB" b="1" dirty="0" err="1"/>
              <a:t>vecne</a:t>
            </a:r>
            <a:r>
              <a:rPr lang="en-GB" b="1" dirty="0"/>
              <a:t> a </a:t>
            </a:r>
            <a:r>
              <a:rPr lang="en-GB" b="1" dirty="0" err="1"/>
              <a:t>stručne</a:t>
            </a:r>
            <a:r>
              <a:rPr lang="en-GB" b="1" dirty="0"/>
              <a:t>, </a:t>
            </a:r>
            <a:r>
              <a:rPr lang="en-GB" b="1" dirty="0" err="1"/>
              <a:t>vyjasnite</a:t>
            </a:r>
            <a:r>
              <a:rPr lang="en-GB" b="1" dirty="0"/>
              <a:t> </a:t>
            </a:r>
            <a:r>
              <a:rPr lang="en-GB" b="1" dirty="0" err="1"/>
              <a:t>si</a:t>
            </a:r>
            <a:r>
              <a:rPr lang="en-GB" b="1" dirty="0"/>
              <a:t> </a:t>
            </a:r>
            <a:r>
              <a:rPr lang="en-GB" b="1" dirty="0" err="1"/>
              <a:t>nejasné</a:t>
            </a:r>
            <a:r>
              <a:rPr lang="en-GB" b="1" dirty="0"/>
              <a:t> body </a:t>
            </a:r>
            <a:r>
              <a:rPr lang="en-GB" b="1" dirty="0" err="1"/>
              <a:t>počas</a:t>
            </a:r>
            <a:r>
              <a:rPr lang="en-GB" b="1" dirty="0"/>
              <a:t> </a:t>
            </a:r>
            <a:r>
              <a:rPr lang="en-GB" b="1" dirty="0" err="1"/>
              <a:t>cvičení</a:t>
            </a:r>
            <a:r>
              <a:rPr lang="en-GB" b="1" dirty="0"/>
              <a:t> </a:t>
            </a:r>
            <a:r>
              <a:rPr lang="en-GB" b="1" dirty="0" err="1"/>
              <a:t>alebo</a:t>
            </a:r>
            <a:r>
              <a:rPr lang="en-GB" b="1" dirty="0"/>
              <a:t> </a:t>
            </a:r>
            <a:r>
              <a:rPr lang="en-GB" b="1" dirty="0" err="1"/>
              <a:t>konzulácií</a:t>
            </a:r>
            <a:r>
              <a:rPr lang="en-GB" b="1" dirty="0"/>
              <a:t> </a:t>
            </a:r>
            <a:r>
              <a:rPr lang="en-GB" b="1" dirty="0" err="1"/>
              <a:t>čo</a:t>
            </a:r>
            <a:r>
              <a:rPr lang="en-GB" b="1" dirty="0"/>
              <a:t> </a:t>
            </a:r>
            <a:r>
              <a:rPr lang="en-GB" b="1" dirty="0" err="1"/>
              <a:t>najskôr</a:t>
            </a:r>
            <a:r>
              <a:rPr lang="en-GB" b="1" dirty="0"/>
              <a:t>.</a:t>
            </a:r>
            <a:endParaRPr lang="en-GB" sz="4000" dirty="0"/>
          </a:p>
          <a:p>
            <a:pPr marL="0" indent="0">
              <a:buNone/>
            </a:pPr>
            <a:endParaRPr lang="sk-SK" b="1" i="1" dirty="0"/>
          </a:p>
          <a:p>
            <a:pPr marL="0" indent="0" algn="ctr">
              <a:buNone/>
            </a:pPr>
            <a:r>
              <a:rPr lang="sk-SK" sz="3600" b="1" i="1" dirty="0"/>
              <a:t>0</a:t>
            </a:r>
            <a:r>
              <a:rPr lang="en-GB" sz="3600" b="1" i="1" dirty="0"/>
              <a:t> </a:t>
            </a:r>
            <a:r>
              <a:rPr lang="en-GB" sz="3600" b="1" i="1" dirty="0" err="1"/>
              <a:t>Zhrnutie</a:t>
            </a:r>
            <a:r>
              <a:rPr lang="en-GB" sz="3600" b="1" i="1" dirty="0"/>
              <a:t> </a:t>
            </a:r>
            <a:r>
              <a:rPr lang="en-GB" sz="3600" b="1" i="1" dirty="0" err="1"/>
              <a:t>projektu</a:t>
            </a:r>
            <a:r>
              <a:rPr lang="sk-SK" sz="3600" b="1" i="1" dirty="0"/>
              <a:t> – podnikateľského plánu</a:t>
            </a:r>
            <a:r>
              <a:rPr lang="en-GB" sz="3600" b="1" i="1" dirty="0"/>
              <a:t> </a:t>
            </a:r>
            <a:r>
              <a:rPr lang="en-GB" sz="3600" dirty="0"/>
              <a:t>(1-2 str.).</a:t>
            </a:r>
          </a:p>
          <a:p>
            <a:pPr marL="0" lvl="0" indent="0">
              <a:buNone/>
            </a:pPr>
            <a:r>
              <a:rPr lang="en-GB" dirty="0" err="1"/>
              <a:t>Najdôležitejšia</a:t>
            </a:r>
            <a:r>
              <a:rPr lang="en-GB" dirty="0"/>
              <a:t> </a:t>
            </a:r>
            <a:r>
              <a:rPr lang="en-GB" dirty="0" err="1"/>
              <a:t>časť</a:t>
            </a:r>
            <a:r>
              <a:rPr lang="en-GB" dirty="0"/>
              <a:t> </a:t>
            </a:r>
            <a:r>
              <a:rPr lang="en-GB" dirty="0" err="1"/>
              <a:t>plánu</a:t>
            </a:r>
            <a:r>
              <a:rPr lang="en-GB" dirty="0"/>
              <a:t>, </a:t>
            </a:r>
            <a:r>
              <a:rPr lang="en-GB" dirty="0" err="1"/>
              <a:t>po</a:t>
            </a:r>
            <a:r>
              <a:rPr lang="en-GB" dirty="0"/>
              <a:t> </a:t>
            </a:r>
            <a:r>
              <a:rPr lang="en-GB" dirty="0" err="1"/>
              <a:t>jeho</a:t>
            </a:r>
            <a:r>
              <a:rPr lang="en-GB" dirty="0"/>
              <a:t> </a:t>
            </a:r>
            <a:r>
              <a:rPr lang="en-GB" dirty="0" err="1"/>
              <a:t>prečítaní</a:t>
            </a:r>
            <a:r>
              <a:rPr lang="en-GB" dirty="0"/>
              <a:t> </a:t>
            </a:r>
            <a:r>
              <a:rPr lang="en-GB" dirty="0" err="1"/>
              <a:t>musí</a:t>
            </a:r>
            <a:r>
              <a:rPr lang="en-GB" dirty="0"/>
              <a:t> </a:t>
            </a:r>
            <a:r>
              <a:rPr lang="en-GB" dirty="0" err="1"/>
              <a:t>byť</a:t>
            </a:r>
            <a:r>
              <a:rPr lang="en-GB" dirty="0"/>
              <a:t> </a:t>
            </a:r>
            <a:r>
              <a:rPr lang="sk-SK" dirty="0"/>
              <a:t>čitateľovi (investorovi alebo partnerovi) </a:t>
            </a:r>
            <a:r>
              <a:rPr lang="en-GB" dirty="0" err="1"/>
              <a:t>jasné</a:t>
            </a:r>
            <a:r>
              <a:rPr lang="en-GB" dirty="0"/>
              <a:t>, o </a:t>
            </a:r>
            <a:r>
              <a:rPr lang="en-GB" dirty="0" err="1"/>
              <a:t>aké</a:t>
            </a:r>
            <a:r>
              <a:rPr lang="en-GB" dirty="0"/>
              <a:t> </a:t>
            </a:r>
            <a:r>
              <a:rPr lang="en-GB" dirty="0" err="1"/>
              <a:t>výrobky</a:t>
            </a:r>
            <a:r>
              <a:rPr lang="en-GB" dirty="0"/>
              <a:t> a </a:t>
            </a:r>
            <a:r>
              <a:rPr lang="en-GB" dirty="0" err="1"/>
              <a:t>trhy</a:t>
            </a:r>
            <a:r>
              <a:rPr lang="en-GB" dirty="0"/>
              <a:t> </a:t>
            </a:r>
            <a:r>
              <a:rPr lang="en-GB" dirty="0" err="1"/>
              <a:t>pôjde</a:t>
            </a:r>
            <a:r>
              <a:rPr lang="en-GB" dirty="0"/>
              <a:t>, </a:t>
            </a:r>
            <a:r>
              <a:rPr lang="en-GB" dirty="0" err="1"/>
              <a:t>aké</a:t>
            </a:r>
            <a:r>
              <a:rPr lang="en-GB" dirty="0"/>
              <a:t> </a:t>
            </a:r>
            <a:r>
              <a:rPr lang="en-GB" dirty="0" err="1"/>
              <a:t>kompetencie</a:t>
            </a:r>
            <a:r>
              <a:rPr lang="en-GB" dirty="0"/>
              <a:t> </a:t>
            </a:r>
            <a:r>
              <a:rPr lang="en-GB" dirty="0" err="1"/>
              <a:t>majú</a:t>
            </a:r>
            <a:r>
              <a:rPr lang="en-GB" dirty="0"/>
              <a:t> </a:t>
            </a:r>
            <a:r>
              <a:rPr lang="en-GB" dirty="0" err="1"/>
              <a:t>kľúčové</a:t>
            </a:r>
            <a:r>
              <a:rPr lang="en-GB" dirty="0"/>
              <a:t> </a:t>
            </a:r>
            <a:r>
              <a:rPr lang="en-GB" dirty="0" err="1"/>
              <a:t>osobnosti</a:t>
            </a:r>
            <a:r>
              <a:rPr lang="en-GB" dirty="0"/>
              <a:t> v </a:t>
            </a:r>
            <a:r>
              <a:rPr lang="en-GB" dirty="0" err="1"/>
              <a:t>podniku</a:t>
            </a:r>
            <a:r>
              <a:rPr lang="en-GB" dirty="0"/>
              <a:t>, </a:t>
            </a:r>
            <a:r>
              <a:rPr lang="en-GB" dirty="0" err="1"/>
              <a:t>koľko</a:t>
            </a:r>
            <a:r>
              <a:rPr lang="en-GB" dirty="0"/>
              <a:t> to </a:t>
            </a:r>
            <a:r>
              <a:rPr lang="en-GB" dirty="0" err="1"/>
              <a:t>bude</a:t>
            </a:r>
            <a:r>
              <a:rPr lang="en-GB" dirty="0"/>
              <a:t> </a:t>
            </a:r>
            <a:r>
              <a:rPr lang="en-GB" dirty="0" err="1"/>
              <a:t>stáť</a:t>
            </a:r>
            <a:r>
              <a:rPr lang="en-GB" dirty="0"/>
              <a:t> a </a:t>
            </a:r>
            <a:r>
              <a:rPr lang="en-GB" dirty="0" err="1"/>
              <a:t>čo</a:t>
            </a:r>
            <a:r>
              <a:rPr lang="en-GB" dirty="0"/>
              <a:t> z </a:t>
            </a:r>
            <a:r>
              <a:rPr lang="en-GB" dirty="0" err="1"/>
              <a:t>toho</a:t>
            </a:r>
            <a:r>
              <a:rPr lang="en-GB" dirty="0"/>
              <a:t> </a:t>
            </a:r>
            <a:r>
              <a:rPr lang="en-GB" dirty="0" err="1"/>
              <a:t>môže</a:t>
            </a:r>
            <a:r>
              <a:rPr lang="en-GB" dirty="0"/>
              <a:t> </a:t>
            </a:r>
            <a:r>
              <a:rPr lang="en-GB" dirty="0" err="1"/>
              <a:t>získať</a:t>
            </a:r>
            <a:r>
              <a:rPr lang="en-GB" dirty="0"/>
              <a:t>. </a:t>
            </a:r>
            <a:endParaRPr lang="en-GB" sz="4000" dirty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err="1"/>
              <a:t>Zámer</a:t>
            </a:r>
            <a:r>
              <a:rPr lang="en-GB" dirty="0"/>
              <a:t> </a:t>
            </a:r>
            <a:r>
              <a:rPr lang="en-GB" dirty="0" err="1"/>
              <a:t>zhrnutia</a:t>
            </a:r>
            <a:r>
              <a:rPr lang="en-GB" dirty="0"/>
              <a:t> </a:t>
            </a:r>
            <a:r>
              <a:rPr lang="en-GB" dirty="0" err="1"/>
              <a:t>projektu</a:t>
            </a:r>
            <a:r>
              <a:rPr lang="en-GB" dirty="0"/>
              <a:t>: </a:t>
            </a:r>
            <a:endParaRPr lang="en-GB" sz="4000" dirty="0"/>
          </a:p>
          <a:p>
            <a:pPr marL="0" lvl="0" indent="0">
              <a:buNone/>
            </a:pPr>
            <a:r>
              <a:rPr lang="en-GB" dirty="0" err="1"/>
              <a:t>podať</a:t>
            </a:r>
            <a:r>
              <a:rPr lang="en-GB" dirty="0"/>
              <a:t> </a:t>
            </a:r>
            <a:r>
              <a:rPr lang="en-GB" dirty="0" err="1"/>
              <a:t>čitateľovi</a:t>
            </a:r>
            <a:r>
              <a:rPr lang="en-GB" dirty="0"/>
              <a:t> (</a:t>
            </a:r>
            <a:r>
              <a:rPr lang="en-GB" dirty="0" err="1"/>
              <a:t>banka</a:t>
            </a:r>
            <a:r>
              <a:rPr lang="en-GB" dirty="0"/>
              <a:t>, investor, </a:t>
            </a:r>
            <a:r>
              <a:rPr lang="en-GB" dirty="0" err="1"/>
              <a:t>obchodný</a:t>
            </a:r>
            <a:r>
              <a:rPr lang="en-GB" dirty="0"/>
              <a:t> partner) </a:t>
            </a:r>
            <a:r>
              <a:rPr lang="en-GB" dirty="0" err="1"/>
              <a:t>presvedčivý</a:t>
            </a:r>
            <a:r>
              <a:rPr lang="en-GB" dirty="0"/>
              <a:t> </a:t>
            </a:r>
            <a:r>
              <a:rPr lang="en-GB" dirty="0" err="1"/>
              <a:t>obraz</a:t>
            </a:r>
            <a:r>
              <a:rPr lang="en-GB" dirty="0"/>
              <a:t> o </a:t>
            </a:r>
            <a:r>
              <a:rPr lang="en-GB" dirty="0" err="1"/>
              <a:t>reálnosti</a:t>
            </a:r>
            <a:r>
              <a:rPr lang="en-GB" dirty="0"/>
              <a:t> </a:t>
            </a:r>
            <a:r>
              <a:rPr lang="en-GB" dirty="0" err="1"/>
              <a:t>podnikových</a:t>
            </a:r>
            <a:r>
              <a:rPr lang="en-GB" dirty="0"/>
              <a:t> </a:t>
            </a:r>
            <a:r>
              <a:rPr lang="en-GB" dirty="0" err="1"/>
              <a:t>cieľoch</a:t>
            </a:r>
            <a:r>
              <a:rPr lang="en-GB" dirty="0"/>
              <a:t> a </a:t>
            </a:r>
            <a:r>
              <a:rPr lang="en-GB" dirty="0" err="1"/>
              <a:t>stratégie</a:t>
            </a:r>
            <a:r>
              <a:rPr lang="en-GB" dirty="0"/>
              <a:t> </a:t>
            </a:r>
            <a:r>
              <a:rPr lang="en-GB" dirty="0" err="1"/>
              <a:t>ich</a:t>
            </a:r>
            <a:r>
              <a:rPr lang="en-GB" dirty="0"/>
              <a:t> </a:t>
            </a:r>
            <a:r>
              <a:rPr lang="en-GB" dirty="0" err="1"/>
              <a:t>dosiahnutia</a:t>
            </a:r>
            <a:r>
              <a:rPr lang="en-GB" dirty="0"/>
              <a:t>. </a:t>
            </a:r>
            <a:r>
              <a:rPr lang="en-GB" dirty="0" err="1"/>
              <a:t>treba</a:t>
            </a:r>
            <a:r>
              <a:rPr lang="en-GB" dirty="0"/>
              <a:t> </a:t>
            </a:r>
            <a:r>
              <a:rPr lang="en-GB" dirty="0" err="1"/>
              <a:t>stručne</a:t>
            </a:r>
            <a:r>
              <a:rPr lang="en-GB" dirty="0"/>
              <a:t> a </a:t>
            </a:r>
            <a:r>
              <a:rPr lang="en-GB" dirty="0" err="1"/>
              <a:t>jasne</a:t>
            </a:r>
            <a:r>
              <a:rPr lang="en-GB" dirty="0"/>
              <a:t> </a:t>
            </a:r>
            <a:r>
              <a:rPr lang="en-GB" dirty="0" err="1"/>
              <a:t>predstaviť</a:t>
            </a:r>
            <a:r>
              <a:rPr lang="en-GB" dirty="0"/>
              <a:t>- </a:t>
            </a:r>
            <a:r>
              <a:rPr lang="en-GB" dirty="0" err="1"/>
              <a:t>rekapitulovať</a:t>
            </a:r>
            <a:r>
              <a:rPr lang="en-GB" dirty="0"/>
              <a:t> </a:t>
            </a:r>
            <a:r>
              <a:rPr lang="en-GB" dirty="0" err="1"/>
              <a:t>celý</a:t>
            </a:r>
            <a:r>
              <a:rPr lang="en-GB" dirty="0"/>
              <a:t> </a:t>
            </a:r>
            <a:r>
              <a:rPr lang="en-GB" dirty="0" err="1"/>
              <a:t>podnikateľský</a:t>
            </a:r>
            <a:r>
              <a:rPr lang="en-GB" dirty="0"/>
              <a:t> </a:t>
            </a:r>
            <a:r>
              <a:rPr lang="en-GB" dirty="0" err="1"/>
              <a:t>plán</a:t>
            </a:r>
            <a:r>
              <a:rPr lang="en-GB" dirty="0"/>
              <a:t> v </a:t>
            </a:r>
            <a:r>
              <a:rPr lang="en-GB" dirty="0" err="1"/>
              <a:t>hlavných</a:t>
            </a:r>
            <a:r>
              <a:rPr lang="en-GB" dirty="0"/>
              <a:t> </a:t>
            </a:r>
            <a:r>
              <a:rPr lang="en-GB" dirty="0" err="1"/>
              <a:t>bodoch</a:t>
            </a:r>
            <a:r>
              <a:rPr lang="en-GB" dirty="0"/>
              <a:t>:</a:t>
            </a:r>
            <a:endParaRPr lang="en-GB" sz="4000" dirty="0"/>
          </a:p>
          <a:p>
            <a:pPr marL="457200" lvl="1" indent="0">
              <a:buNone/>
            </a:pPr>
            <a:r>
              <a:rPr lang="en-GB" dirty="0" err="1"/>
              <a:t>jeho</a:t>
            </a:r>
            <a:r>
              <a:rPr lang="en-GB" dirty="0"/>
              <a:t> </a:t>
            </a:r>
            <a:r>
              <a:rPr lang="en-GB" dirty="0" err="1"/>
              <a:t>ciele</a:t>
            </a:r>
            <a:endParaRPr lang="en-GB" sz="3600" dirty="0"/>
          </a:p>
          <a:p>
            <a:pPr marL="457200" lvl="1" indent="0">
              <a:buNone/>
            </a:pPr>
            <a:r>
              <a:rPr lang="sk-SK" dirty="0"/>
              <a:t>h</a:t>
            </a:r>
            <a:r>
              <a:rPr lang="en-GB" dirty="0" err="1"/>
              <a:t>lavn</a:t>
            </a:r>
            <a:r>
              <a:rPr lang="sk-SK" dirty="0"/>
              <a:t>é </a:t>
            </a:r>
            <a:r>
              <a:rPr lang="en-GB" dirty="0" err="1"/>
              <a:t>produk</a:t>
            </a:r>
            <a:r>
              <a:rPr lang="sk-SK" dirty="0"/>
              <a:t>ty</a:t>
            </a:r>
            <a:endParaRPr lang="en-GB" sz="3600" dirty="0"/>
          </a:p>
          <a:p>
            <a:pPr marL="457200" lvl="1" indent="0">
              <a:buNone/>
            </a:pPr>
            <a:r>
              <a:rPr lang="en-GB" dirty="0" err="1"/>
              <a:t>hlavných</a:t>
            </a:r>
            <a:r>
              <a:rPr lang="en-GB" dirty="0"/>
              <a:t> </a:t>
            </a:r>
            <a:r>
              <a:rPr lang="en-GB" dirty="0" err="1"/>
              <a:t>odberateľov</a:t>
            </a:r>
            <a:r>
              <a:rPr lang="en-GB" dirty="0"/>
              <a:t>, </a:t>
            </a:r>
            <a:r>
              <a:rPr lang="en-GB" dirty="0" err="1"/>
              <a:t>zákazníkov</a:t>
            </a:r>
            <a:endParaRPr lang="en-GB" sz="3600" dirty="0"/>
          </a:p>
          <a:p>
            <a:pPr marL="457200" lvl="1" indent="0">
              <a:buNone/>
            </a:pPr>
            <a:r>
              <a:rPr lang="en-GB" dirty="0" err="1"/>
              <a:t>schopnosti</a:t>
            </a:r>
            <a:r>
              <a:rPr lang="en-GB" dirty="0"/>
              <a:t> </a:t>
            </a:r>
            <a:r>
              <a:rPr lang="en-GB" dirty="0" err="1"/>
              <a:t>manažmentu</a:t>
            </a:r>
            <a:endParaRPr lang="en-GB" sz="3600" dirty="0"/>
          </a:p>
          <a:p>
            <a:pPr marL="457200" lvl="1" indent="0">
              <a:buNone/>
            </a:pPr>
            <a:r>
              <a:rPr lang="en-GB" dirty="0" err="1"/>
              <a:t>požadovaná</a:t>
            </a:r>
            <a:r>
              <a:rPr lang="en-GB" dirty="0"/>
              <a:t> </a:t>
            </a:r>
            <a:r>
              <a:rPr lang="en-GB" dirty="0" err="1"/>
              <a:t>sumu</a:t>
            </a:r>
            <a:r>
              <a:rPr lang="en-GB" dirty="0"/>
              <a:t> </a:t>
            </a:r>
            <a:r>
              <a:rPr lang="en-GB" dirty="0" err="1"/>
              <a:t>finančných</a:t>
            </a:r>
            <a:r>
              <a:rPr lang="en-GB" dirty="0"/>
              <a:t> </a:t>
            </a:r>
            <a:r>
              <a:rPr lang="en-GB" dirty="0" err="1"/>
              <a:t>prostriedkov</a:t>
            </a:r>
            <a:r>
              <a:rPr lang="en-GB" dirty="0"/>
              <a:t> a </a:t>
            </a:r>
            <a:r>
              <a:rPr lang="en-GB" dirty="0" err="1"/>
              <a:t>očakávané</a:t>
            </a:r>
            <a:r>
              <a:rPr lang="en-GB" dirty="0"/>
              <a:t> </a:t>
            </a:r>
            <a:r>
              <a:rPr lang="en-GB" dirty="0" err="1"/>
              <a:t>prínosy</a:t>
            </a:r>
            <a:r>
              <a:rPr lang="en-GB" dirty="0"/>
              <a:t> pre </a:t>
            </a:r>
            <a:r>
              <a:rPr lang="en-GB" dirty="0" err="1"/>
              <a:t>investorov</a:t>
            </a:r>
            <a:r>
              <a:rPr lang="en-GB" dirty="0"/>
              <a:t>.</a:t>
            </a:r>
            <a:endParaRPr lang="en-GB" sz="3600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/>
              <a:t>Z</a:t>
            </a:r>
            <a:r>
              <a:rPr lang="en-GB" dirty="0" err="1"/>
              <a:t>hrnuti</a:t>
            </a:r>
            <a:r>
              <a:rPr lang="sk-SK" dirty="0"/>
              <a:t>e</a:t>
            </a:r>
            <a:r>
              <a:rPr lang="en-GB" dirty="0"/>
              <a:t> </a:t>
            </a:r>
            <a:r>
              <a:rPr lang="en-GB" dirty="0" err="1"/>
              <a:t>podnikateľského</a:t>
            </a:r>
            <a:r>
              <a:rPr lang="en-GB" dirty="0"/>
              <a:t> </a:t>
            </a:r>
            <a:r>
              <a:rPr lang="en-GB" dirty="0" err="1"/>
              <a:t>plánu</a:t>
            </a:r>
            <a:r>
              <a:rPr lang="en-GB" dirty="0"/>
              <a:t> </a:t>
            </a:r>
            <a:r>
              <a:rPr lang="en-GB" dirty="0" err="1"/>
              <a:t>spracujú</a:t>
            </a:r>
            <a:r>
              <a:rPr lang="en-GB" dirty="0"/>
              <a:t> </a:t>
            </a:r>
            <a:r>
              <a:rPr lang="en-GB" dirty="0" err="1"/>
              <a:t>konatelia</a:t>
            </a:r>
            <a:r>
              <a:rPr lang="en-GB" dirty="0"/>
              <a:t> </a:t>
            </a:r>
            <a:r>
              <a:rPr lang="en-GB" dirty="0" err="1"/>
              <a:t>fiktívnej</a:t>
            </a:r>
            <a:r>
              <a:rPr lang="en-GB" dirty="0"/>
              <a:t> </a:t>
            </a:r>
            <a:r>
              <a:rPr lang="en-GB" dirty="0" err="1"/>
              <a:t>firmy</a:t>
            </a:r>
            <a:r>
              <a:rPr lang="sk-SK" dirty="0"/>
              <a:t> </a:t>
            </a:r>
            <a:r>
              <a:rPr lang="sk-SK" b="1" dirty="0"/>
              <a:t>ako posledné po spracovaní jeho všetkých bodov </a:t>
            </a:r>
            <a:r>
              <a:rPr lang="en-GB" b="1" dirty="0"/>
              <a:t>. </a:t>
            </a:r>
            <a:endParaRPr lang="en-GB" sz="4000" b="1" dirty="0"/>
          </a:p>
          <a:p>
            <a:r>
              <a:rPr lang="sk-SK" dirty="0"/>
              <a:t> </a:t>
            </a:r>
            <a:endParaRPr lang="en-GB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© Marián Zajko,  Inovačné podnikanie  IKT 2018</a:t>
            </a:r>
            <a:endParaRPr lang="en-GB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91517-7C90-4CED-BCBB-36D9EC3668D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440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015F37-87B8-4D24-9784-770EFD740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565178"/>
          </a:xfrm>
        </p:spPr>
        <p:txBody>
          <a:bodyPr>
            <a:normAutofit fontScale="90000"/>
          </a:bodyPr>
          <a:lstStyle/>
          <a:p>
            <a:r>
              <a:rPr lang="sk-SK" sz="3200" dirty="0"/>
              <a:t>Projekt IP IKT</a:t>
            </a:r>
            <a:endParaRPr lang="sk-SK" sz="32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485B217-3C57-4128-8141-3CD936D17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930305"/>
            <a:ext cx="8095021" cy="580479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sk-SK" sz="3400" dirty="0">
                <a:solidFill>
                  <a:srgbClr val="3333FF"/>
                </a:solidFill>
              </a:rPr>
              <a:t>Píše sa po spracovaní podnikateľského plánu (PP)!  </a:t>
            </a:r>
            <a:r>
              <a:rPr lang="sk-SK" sz="3400" b="1" dirty="0"/>
              <a:t>Zhrnutie PP </a:t>
            </a:r>
            <a:r>
              <a:rPr lang="sk-SK" sz="3400" dirty="0"/>
              <a:t>– </a:t>
            </a:r>
            <a:r>
              <a:rPr lang="sk-SK" sz="3400" dirty="0">
                <a:solidFill>
                  <a:srgbClr val="FF0066"/>
                </a:solidFill>
              </a:rPr>
              <a:t>stručný</a:t>
            </a:r>
            <a:r>
              <a:rPr lang="sk-SK" sz="3400" dirty="0"/>
              <a:t> úvod do PP   = </a:t>
            </a:r>
            <a:r>
              <a:rPr lang="sk-SK" sz="3400" b="1" dirty="0"/>
              <a:t>1 max. 2 strany!</a:t>
            </a:r>
            <a:endParaRPr lang="sk-SK" sz="3400" b="1" dirty="0">
              <a:solidFill>
                <a:srgbClr val="3333FF"/>
              </a:solidFill>
            </a:endParaRPr>
          </a:p>
          <a:p>
            <a:pPr marL="0" indent="0">
              <a:buNone/>
            </a:pPr>
            <a:r>
              <a:rPr lang="sk-SK" sz="3400" dirty="0"/>
              <a:t>                                   </a:t>
            </a:r>
            <a:r>
              <a:rPr lang="sk-SK" sz="3400" b="1" dirty="0">
                <a:solidFill>
                  <a:srgbClr val="FF0066"/>
                </a:solidFill>
              </a:rPr>
              <a:t>Mnohí investori čítajú iba túto časť PP!</a:t>
            </a:r>
          </a:p>
          <a:p>
            <a:pPr marL="0" indent="0">
              <a:buNone/>
            </a:pPr>
            <a:r>
              <a:rPr lang="sk-SK" sz="3400" b="1" dirty="0"/>
              <a:t>  Obsah zhrnutia: </a:t>
            </a:r>
          </a:p>
          <a:p>
            <a:pPr marL="0" indent="0">
              <a:buNone/>
            </a:pPr>
            <a:r>
              <a:rPr lang="sk-SK" b="1" dirty="0"/>
              <a:t>1 Kto ste?         </a:t>
            </a:r>
          </a:p>
          <a:p>
            <a:pPr marL="0" indent="0">
              <a:buNone/>
            </a:pPr>
            <a:r>
              <a:rPr lang="sk-SK" b="1" dirty="0">
                <a:solidFill>
                  <a:srgbClr val="3333FF"/>
                </a:solidFill>
              </a:rPr>
              <a:t>   Názov spoločnosti, sídlo a kontakt na ňu</a:t>
            </a:r>
          </a:p>
          <a:p>
            <a:pPr marL="0" indent="0">
              <a:buNone/>
            </a:pPr>
            <a:r>
              <a:rPr lang="sk-SK" b="1" dirty="0"/>
              <a:t>2 Čo ponúkate a aký problém zákazníkov riešite?  </a:t>
            </a:r>
          </a:p>
          <a:p>
            <a:pPr marL="0" indent="0">
              <a:buNone/>
            </a:pPr>
            <a:r>
              <a:rPr lang="sk-SK" b="1" dirty="0">
                <a:solidFill>
                  <a:srgbClr val="3333FF"/>
                </a:solidFill>
              </a:rPr>
              <a:t>   Stručný popis výrobku / služby, prečo je potrebná na trhu </a:t>
            </a:r>
            <a:r>
              <a:rPr lang="sk-SK" b="1" dirty="0"/>
              <a:t>a</a:t>
            </a:r>
            <a:r>
              <a:rPr lang="sk-SK" b="1" dirty="0">
                <a:solidFill>
                  <a:srgbClr val="3333FF"/>
                </a:solidFill>
              </a:rPr>
              <a:t> podstata podnikateľskej príležitosti</a:t>
            </a:r>
          </a:p>
          <a:p>
            <a:pPr marL="0" indent="0">
              <a:buNone/>
            </a:pPr>
            <a:r>
              <a:rPr lang="sk-SK" b="1" dirty="0"/>
              <a:t>3 Cieľový trh?    </a:t>
            </a:r>
          </a:p>
          <a:p>
            <a:pPr marL="0" indent="0">
              <a:buNone/>
            </a:pPr>
            <a:r>
              <a:rPr lang="sk-SK" b="1" dirty="0">
                <a:solidFill>
                  <a:srgbClr val="3333FF"/>
                </a:solidFill>
              </a:rPr>
              <a:t>   Na aký segment trhu cielite?</a:t>
            </a:r>
          </a:p>
          <a:p>
            <a:pPr marL="0" indent="0">
              <a:buNone/>
            </a:pPr>
            <a:r>
              <a:rPr lang="sk-SK" b="1" dirty="0"/>
              <a:t>4 Účel PP? </a:t>
            </a:r>
          </a:p>
          <a:p>
            <a:pPr marL="0" indent="0">
              <a:buNone/>
            </a:pPr>
            <a:r>
              <a:rPr lang="sk-SK" b="1" dirty="0">
                <a:solidFill>
                  <a:srgbClr val="3333FF"/>
                </a:solidFill>
              </a:rPr>
              <a:t>   Hľadáte investora</a:t>
            </a:r>
            <a:r>
              <a:rPr lang="sk-SK" b="1" dirty="0"/>
              <a:t> alebo </a:t>
            </a:r>
            <a:r>
              <a:rPr lang="sk-SK" b="1" dirty="0">
                <a:solidFill>
                  <a:srgbClr val="3333FF"/>
                </a:solidFill>
              </a:rPr>
              <a:t>žiadate o bankový úver?</a:t>
            </a:r>
          </a:p>
          <a:p>
            <a:pPr marL="0" indent="0">
              <a:buNone/>
            </a:pPr>
            <a:r>
              <a:rPr lang="sk-SK" b="1" dirty="0"/>
              <a:t>5 Začínajúca spoločnosť alebo spoločnosť, ktorá plánuje rast (škálovanie)?</a:t>
            </a:r>
          </a:p>
          <a:p>
            <a:pPr marL="0" indent="0">
              <a:buNone/>
            </a:pPr>
            <a:r>
              <a:rPr lang="sk-SK" b="1" dirty="0"/>
              <a:t>   </a:t>
            </a:r>
            <a:r>
              <a:rPr lang="sk-SK" b="1" dirty="0">
                <a:solidFill>
                  <a:srgbClr val="3333FF"/>
                </a:solidFill>
              </a:rPr>
              <a:t>Pre </a:t>
            </a:r>
            <a:r>
              <a:rPr lang="en-GB" b="1" dirty="0" err="1">
                <a:solidFill>
                  <a:srgbClr val="3333FF"/>
                </a:solidFill>
              </a:rPr>
              <a:t>startup</a:t>
            </a:r>
            <a:r>
              <a:rPr lang="sk-SK" b="1" dirty="0">
                <a:solidFill>
                  <a:srgbClr val="3333FF"/>
                </a:solidFill>
              </a:rPr>
              <a:t>: stručný popis ašpirácií: </a:t>
            </a:r>
            <a:r>
              <a:rPr lang="sk-SK" b="1" dirty="0"/>
              <a:t>očakávané </a:t>
            </a:r>
            <a:r>
              <a:rPr lang="sk-SK" b="1" dirty="0">
                <a:solidFill>
                  <a:srgbClr val="FF0066"/>
                </a:solidFill>
              </a:rPr>
              <a:t>tržby a zisk v nasledujúcom roku a ďalších  3 rokoch</a:t>
            </a:r>
            <a:r>
              <a:rPr lang="en-GB" b="1" dirty="0">
                <a:solidFill>
                  <a:srgbClr val="FF0066"/>
                </a:solidFill>
              </a:rPr>
              <a:t> </a:t>
            </a:r>
            <a:endParaRPr lang="sk-SK" b="1" dirty="0">
              <a:solidFill>
                <a:srgbClr val="FF0066"/>
              </a:solidFill>
            </a:endParaRPr>
          </a:p>
          <a:p>
            <a:pPr marL="0" indent="0">
              <a:buNone/>
            </a:pPr>
            <a:r>
              <a:rPr lang="sk-SK" b="1" dirty="0"/>
              <a:t>6 Detaily, ktoré môžu u čitateľa PP zavážiť</a:t>
            </a:r>
          </a:p>
          <a:p>
            <a:pPr marL="0" indent="0">
              <a:buNone/>
            </a:pPr>
            <a:r>
              <a:rPr lang="sk-SK" b="1" dirty="0"/>
              <a:t>Napr.  </a:t>
            </a:r>
            <a:r>
              <a:rPr lang="sk-SK" b="1" dirty="0">
                <a:solidFill>
                  <a:srgbClr val="3333FF"/>
                </a:solidFill>
              </a:rPr>
              <a:t>relevantné podnikateľské skúsenosti / profesionálne kvalifikácie členov tímu</a:t>
            </a:r>
            <a:r>
              <a:rPr lang="sk-SK" b="1" dirty="0"/>
              <a:t>, </a:t>
            </a:r>
          </a:p>
          <a:p>
            <a:pPr marL="0" indent="0">
              <a:buNone/>
            </a:pPr>
            <a:r>
              <a:rPr lang="sk-SK" b="1" dirty="0">
                <a:solidFill>
                  <a:srgbClr val="3333FF"/>
                </a:solidFill>
              </a:rPr>
              <a:t>            ponuka podielu na základnom imaní za investíciu</a:t>
            </a:r>
            <a:r>
              <a:rPr lang="sk-SK" b="1" dirty="0"/>
              <a:t>,...</a:t>
            </a:r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572F1D12-F2BA-4365-A189-C4154E4A4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© Marián Zajko,  Inovačné podnikanie  IKT 2018</a:t>
            </a:r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FC40AF6A-CC24-4C57-9659-A24B27F0F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91517-7C90-4CED-BCBB-36D9EC3668D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308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sk-SK" sz="2800" dirty="0"/>
              <a:t>Projekt IP IKT </a:t>
            </a:r>
            <a:endParaRPr lang="en-GB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sk-SK" b="1" i="1" dirty="0"/>
              <a:t>1</a:t>
            </a:r>
            <a:r>
              <a:rPr lang="en-GB" b="1" i="1" dirty="0"/>
              <a:t> </a:t>
            </a:r>
            <a:r>
              <a:rPr lang="en-GB" b="1" i="1" dirty="0" err="1"/>
              <a:t>Charakteristika</a:t>
            </a:r>
            <a:r>
              <a:rPr lang="en-GB" b="1" i="1" dirty="0"/>
              <a:t> </a:t>
            </a:r>
            <a:r>
              <a:rPr lang="en-GB" b="1" i="1" dirty="0" err="1"/>
              <a:t>spoločnosti</a:t>
            </a:r>
            <a:r>
              <a:rPr lang="en-GB" b="1" i="1" dirty="0"/>
              <a:t> </a:t>
            </a:r>
            <a:r>
              <a:rPr lang="en-GB" dirty="0"/>
              <a:t>(1-2 str.) </a:t>
            </a:r>
            <a:r>
              <a:rPr lang="en-GB" b="1" i="1" dirty="0"/>
              <a:t>  </a:t>
            </a:r>
            <a:endParaRPr lang="en-GB" dirty="0"/>
          </a:p>
          <a:p>
            <a:pPr marL="0" indent="0">
              <a:buNone/>
            </a:pPr>
            <a:r>
              <a:rPr lang="sk-SK" dirty="0"/>
              <a:t>Uviesť ciele </a:t>
            </a:r>
            <a:r>
              <a:rPr lang="sk-SK" dirty="0" err="1"/>
              <a:t>spo</a:t>
            </a:r>
            <a:r>
              <a:rPr lang="en-GB" dirty="0" err="1"/>
              <a:t>ločnosti</a:t>
            </a:r>
            <a:r>
              <a:rPr lang="sk-SK" dirty="0"/>
              <a:t> a</a:t>
            </a:r>
            <a:r>
              <a:rPr lang="en-GB" dirty="0"/>
              <a:t> </a:t>
            </a:r>
            <a:r>
              <a:rPr lang="sk-SK" dirty="0"/>
              <a:t>jej</a:t>
            </a:r>
            <a:r>
              <a:rPr lang="en-GB" dirty="0"/>
              <a:t>  </a:t>
            </a:r>
            <a:r>
              <a:rPr lang="en-GB" dirty="0" err="1"/>
              <a:t>silné</a:t>
            </a:r>
            <a:r>
              <a:rPr lang="en-GB" dirty="0"/>
              <a:t> a </a:t>
            </a:r>
            <a:r>
              <a:rPr lang="en-GB" dirty="0" err="1"/>
              <a:t>slabé</a:t>
            </a:r>
            <a:r>
              <a:rPr lang="en-GB" dirty="0"/>
              <a:t> </a:t>
            </a:r>
            <a:r>
              <a:rPr lang="en-GB" dirty="0" err="1"/>
              <a:t>stránky</a:t>
            </a:r>
            <a:r>
              <a:rPr lang="en-GB" dirty="0"/>
              <a:t> (SWOT </a:t>
            </a:r>
            <a:r>
              <a:rPr lang="en-GB" dirty="0" err="1"/>
              <a:t>analýza</a:t>
            </a:r>
            <a:r>
              <a:rPr lang="en-GB" dirty="0"/>
              <a:t>)</a:t>
            </a:r>
            <a:r>
              <a:rPr lang="sk-SK" dirty="0"/>
              <a:t>.</a:t>
            </a:r>
            <a:endParaRPr lang="sk-SK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/>
          </a:p>
          <a:p>
            <a:pPr marL="0" indent="185738">
              <a:buNone/>
            </a:pPr>
            <a:r>
              <a:rPr lang="en-GB" b="1" i="1" dirty="0" err="1"/>
              <a:t>Správne</a:t>
            </a:r>
            <a:r>
              <a:rPr lang="en-GB" b="1" i="1" dirty="0"/>
              <a:t> </a:t>
            </a:r>
            <a:r>
              <a:rPr lang="en-GB" b="1" i="1" dirty="0" err="1"/>
              <a:t>formulovaný</a:t>
            </a:r>
            <a:r>
              <a:rPr lang="en-GB" b="1" i="1" dirty="0"/>
              <a:t> </a:t>
            </a:r>
            <a:r>
              <a:rPr lang="en-GB" b="1" i="1" dirty="0" err="1"/>
              <a:t>cieľ</a:t>
            </a:r>
            <a:r>
              <a:rPr lang="en-GB" b="1" i="1" dirty="0"/>
              <a:t> </a:t>
            </a:r>
            <a:r>
              <a:rPr lang="en-GB" i="1" dirty="0" err="1"/>
              <a:t>spĺňa</a:t>
            </a:r>
            <a:r>
              <a:rPr lang="en-GB" i="1" dirty="0"/>
              <a:t> </a:t>
            </a:r>
            <a:r>
              <a:rPr lang="en-GB" i="1" dirty="0" err="1"/>
              <a:t>kritériá</a:t>
            </a:r>
            <a:r>
              <a:rPr lang="en-GB" i="1" dirty="0"/>
              <a:t>  SMART, </a:t>
            </a:r>
            <a:r>
              <a:rPr lang="en-GB" i="1" dirty="0" err="1"/>
              <a:t>t.j.</a:t>
            </a:r>
            <a:r>
              <a:rPr lang="en-GB" i="1" dirty="0"/>
              <a:t> </a:t>
            </a:r>
            <a:r>
              <a:rPr lang="en-GB" i="1" dirty="0" err="1"/>
              <a:t>musí</a:t>
            </a:r>
            <a:r>
              <a:rPr lang="en-GB" i="1" dirty="0"/>
              <a:t> </a:t>
            </a:r>
            <a:r>
              <a:rPr lang="en-GB" i="1" dirty="0" err="1"/>
              <a:t>byť</a:t>
            </a:r>
            <a:r>
              <a:rPr lang="sk-SK" i="1" dirty="0"/>
              <a:t>:</a:t>
            </a:r>
            <a:r>
              <a:rPr lang="en-GB" i="1" dirty="0"/>
              <a:t> </a:t>
            </a:r>
            <a:r>
              <a:rPr lang="sk-SK" i="1" dirty="0"/>
              <a:t> </a:t>
            </a:r>
            <a:r>
              <a:rPr lang="en-GB" b="1" i="1" dirty="0"/>
              <a:t>S</a:t>
            </a:r>
            <a:r>
              <a:rPr lang="en-GB" i="1" dirty="0"/>
              <a:t>pecific, </a:t>
            </a:r>
            <a:r>
              <a:rPr lang="en-GB" b="1" i="1" dirty="0"/>
              <a:t>M</a:t>
            </a:r>
            <a:r>
              <a:rPr lang="en-GB" i="1" dirty="0"/>
              <a:t>easurable, </a:t>
            </a:r>
            <a:r>
              <a:rPr lang="en-GB" b="1" i="1" dirty="0"/>
              <a:t>A</a:t>
            </a:r>
            <a:r>
              <a:rPr lang="en-GB" i="1" dirty="0"/>
              <a:t>ction-oriented, </a:t>
            </a:r>
            <a:r>
              <a:rPr lang="en-GB" b="1" i="1" dirty="0"/>
              <a:t>R</a:t>
            </a:r>
            <a:r>
              <a:rPr lang="en-GB" i="1" dirty="0"/>
              <a:t>ealistic, </a:t>
            </a:r>
            <a:r>
              <a:rPr lang="en-GB" b="1" i="1" dirty="0"/>
              <a:t>T</a:t>
            </a:r>
            <a:r>
              <a:rPr lang="en-GB" i="1" dirty="0"/>
              <a:t>ime-bound</a:t>
            </a:r>
            <a:endParaRPr lang="sk-SK" i="1" dirty="0"/>
          </a:p>
          <a:p>
            <a:pPr marL="0" indent="185738">
              <a:buNone/>
            </a:pPr>
            <a:endParaRPr lang="en-GB" dirty="0"/>
          </a:p>
          <a:p>
            <a:pPr marL="0" indent="271463">
              <a:buNone/>
            </a:pPr>
            <a:r>
              <a:rPr lang="en-GB" b="1" i="1" dirty="0" err="1"/>
              <a:t>Kritické</a:t>
            </a:r>
            <a:r>
              <a:rPr lang="en-GB" b="1" i="1" dirty="0"/>
              <a:t> </a:t>
            </a:r>
            <a:r>
              <a:rPr lang="en-GB" b="1" i="1" dirty="0" err="1"/>
              <a:t>faktory</a:t>
            </a:r>
            <a:r>
              <a:rPr lang="en-GB" b="1" i="1" dirty="0"/>
              <a:t> </a:t>
            </a:r>
            <a:r>
              <a:rPr lang="en-GB" b="1" i="1" dirty="0" err="1"/>
              <a:t>úspechu</a:t>
            </a:r>
            <a:r>
              <a:rPr lang="en-GB" b="1" i="1" dirty="0"/>
              <a:t> </a:t>
            </a:r>
            <a:r>
              <a:rPr lang="en-GB" i="1" dirty="0"/>
              <a:t>(</a:t>
            </a:r>
            <a:r>
              <a:rPr lang="en-GB" b="1" i="1" dirty="0"/>
              <a:t>C</a:t>
            </a:r>
            <a:r>
              <a:rPr lang="en-GB" i="1" dirty="0"/>
              <a:t>ritical </a:t>
            </a:r>
            <a:r>
              <a:rPr lang="en-GB" b="1" i="1" dirty="0"/>
              <a:t>S</a:t>
            </a:r>
            <a:r>
              <a:rPr lang="en-GB" i="1" dirty="0"/>
              <a:t>uccess </a:t>
            </a:r>
            <a:r>
              <a:rPr lang="en-GB" b="1" i="1" dirty="0"/>
              <a:t>F</a:t>
            </a:r>
            <a:r>
              <a:rPr lang="en-GB" i="1" dirty="0"/>
              <a:t>actors) – </a:t>
            </a:r>
            <a:r>
              <a:rPr lang="en-GB" i="1" dirty="0" err="1"/>
              <a:t>obmedzený</a:t>
            </a:r>
            <a:r>
              <a:rPr lang="en-GB" i="1" dirty="0"/>
              <a:t> </a:t>
            </a:r>
            <a:r>
              <a:rPr lang="en-GB" i="1" dirty="0" err="1"/>
              <a:t>počet</a:t>
            </a:r>
            <a:r>
              <a:rPr lang="en-GB" i="1" dirty="0"/>
              <a:t> (3 -5) </a:t>
            </a:r>
            <a:r>
              <a:rPr lang="en-GB" i="1" dirty="0" err="1"/>
              <a:t>charakteristík</a:t>
            </a:r>
            <a:r>
              <a:rPr lang="en-GB" i="1" dirty="0"/>
              <a:t>, </a:t>
            </a:r>
            <a:r>
              <a:rPr lang="en-GB" i="1" dirty="0" err="1"/>
              <a:t>podmienok</a:t>
            </a:r>
            <a:r>
              <a:rPr lang="en-GB" i="1" dirty="0"/>
              <a:t> </a:t>
            </a:r>
            <a:r>
              <a:rPr lang="en-GB" i="1" dirty="0" err="1"/>
              <a:t>alebo</a:t>
            </a:r>
            <a:r>
              <a:rPr lang="en-GB" i="1" dirty="0"/>
              <a:t> </a:t>
            </a:r>
            <a:r>
              <a:rPr lang="en-GB" i="1" dirty="0" err="1"/>
              <a:t>premenných</a:t>
            </a:r>
            <a:r>
              <a:rPr lang="en-GB" i="1" dirty="0"/>
              <a:t>, </a:t>
            </a:r>
            <a:r>
              <a:rPr lang="en-GB" i="1" dirty="0" err="1"/>
              <a:t>ktoré</a:t>
            </a:r>
            <a:r>
              <a:rPr lang="en-GB" i="1" dirty="0"/>
              <a:t> </a:t>
            </a:r>
            <a:r>
              <a:rPr lang="en-GB" i="1" dirty="0" err="1"/>
              <a:t>majú</a:t>
            </a:r>
            <a:r>
              <a:rPr lang="en-GB" i="1" dirty="0"/>
              <a:t> </a:t>
            </a:r>
            <a:r>
              <a:rPr lang="en-GB" i="1" dirty="0" err="1"/>
              <a:t>priamy</a:t>
            </a:r>
            <a:r>
              <a:rPr lang="en-GB" i="1" dirty="0"/>
              <a:t> a </a:t>
            </a:r>
            <a:r>
              <a:rPr lang="en-GB" i="1" dirty="0" err="1"/>
              <a:t>vážny</a:t>
            </a:r>
            <a:r>
              <a:rPr lang="en-GB" i="1" dirty="0"/>
              <a:t> </a:t>
            </a:r>
            <a:r>
              <a:rPr lang="en-GB" i="1" dirty="0" err="1"/>
              <a:t>dopad</a:t>
            </a:r>
            <a:r>
              <a:rPr lang="en-GB" i="1" dirty="0"/>
              <a:t> </a:t>
            </a:r>
            <a:r>
              <a:rPr lang="en-GB" i="1" dirty="0" err="1"/>
              <a:t>na</a:t>
            </a:r>
            <a:r>
              <a:rPr lang="en-GB" i="1" dirty="0"/>
              <a:t> </a:t>
            </a:r>
            <a:r>
              <a:rPr lang="en-GB" i="1" dirty="0" err="1"/>
              <a:t>podnikateľskú</a:t>
            </a:r>
            <a:r>
              <a:rPr lang="en-GB" i="1" dirty="0"/>
              <a:t> </a:t>
            </a:r>
            <a:r>
              <a:rPr lang="en-GB" i="1" dirty="0" err="1"/>
              <a:t>stratégiu</a:t>
            </a:r>
            <a:r>
              <a:rPr lang="en-GB" i="1" dirty="0"/>
              <a:t>, </a:t>
            </a:r>
            <a:r>
              <a:rPr lang="en-GB" i="1" dirty="0" err="1"/>
              <a:t>efektívnosť</a:t>
            </a:r>
            <a:r>
              <a:rPr lang="en-GB" i="1" dirty="0"/>
              <a:t> a </a:t>
            </a:r>
            <a:r>
              <a:rPr lang="en-GB" i="1" dirty="0" err="1"/>
              <a:t>životaschopnosť</a:t>
            </a:r>
            <a:r>
              <a:rPr lang="en-GB" i="1" dirty="0"/>
              <a:t> </a:t>
            </a:r>
            <a:r>
              <a:rPr lang="en-GB" i="1" dirty="0" err="1"/>
              <a:t>organizácie</a:t>
            </a:r>
            <a:r>
              <a:rPr lang="en-GB" i="1" dirty="0"/>
              <a:t> </a:t>
            </a:r>
            <a:r>
              <a:rPr lang="en-GB" i="1" dirty="0" err="1"/>
              <a:t>alebo</a:t>
            </a:r>
            <a:r>
              <a:rPr lang="en-GB" i="1" dirty="0"/>
              <a:t> </a:t>
            </a:r>
            <a:r>
              <a:rPr lang="en-GB" i="1" dirty="0" err="1"/>
              <a:t>projektu</a:t>
            </a:r>
            <a:r>
              <a:rPr lang="en-GB" i="1" dirty="0"/>
              <a:t>. </a:t>
            </a:r>
            <a:endParaRPr lang="sk-SK" i="1" dirty="0"/>
          </a:p>
          <a:p>
            <a:pPr marL="0" indent="271463">
              <a:buNone/>
            </a:pPr>
            <a:r>
              <a:rPr lang="en-GB" i="1" dirty="0" err="1"/>
              <a:t>Aktivity</a:t>
            </a:r>
            <a:r>
              <a:rPr lang="en-GB" i="1" dirty="0"/>
              <a:t>, </a:t>
            </a:r>
            <a:r>
              <a:rPr lang="en-GB" i="1" dirty="0" err="1"/>
              <a:t>ktoré</a:t>
            </a:r>
            <a:r>
              <a:rPr lang="en-GB" i="1" dirty="0"/>
              <a:t> s </a:t>
            </a:r>
            <a:r>
              <a:rPr lang="en-GB" i="1" dirty="0" err="1"/>
              <a:t>nimi</a:t>
            </a:r>
            <a:r>
              <a:rPr lang="en-GB" i="1" dirty="0"/>
              <a:t> </a:t>
            </a:r>
            <a:r>
              <a:rPr lang="en-GB" i="1" dirty="0" err="1"/>
              <a:t>súvisia</a:t>
            </a:r>
            <a:r>
              <a:rPr lang="en-GB" i="1" dirty="0"/>
              <a:t>, </a:t>
            </a:r>
            <a:r>
              <a:rPr lang="en-GB" i="1" dirty="0" err="1"/>
              <a:t>musí</a:t>
            </a:r>
            <a:r>
              <a:rPr lang="en-GB" i="1" dirty="0"/>
              <a:t> </a:t>
            </a:r>
            <a:r>
              <a:rPr lang="en-GB" i="1" dirty="0" err="1"/>
              <a:t>organizácia</a:t>
            </a:r>
            <a:r>
              <a:rPr lang="en-GB" i="1" dirty="0"/>
              <a:t> </a:t>
            </a:r>
            <a:r>
              <a:rPr lang="en-GB" i="1" dirty="0" err="1"/>
              <a:t>vykonávať</a:t>
            </a:r>
            <a:r>
              <a:rPr lang="en-GB" i="1" dirty="0"/>
              <a:t> </a:t>
            </a:r>
            <a:r>
              <a:rPr lang="en-GB" i="1" dirty="0" err="1"/>
              <a:t>čo</a:t>
            </a:r>
            <a:r>
              <a:rPr lang="en-GB" i="1" dirty="0"/>
              <a:t> </a:t>
            </a:r>
            <a:r>
              <a:rPr lang="en-GB" i="1" dirty="0" err="1"/>
              <a:t>najlepšie</a:t>
            </a:r>
            <a:r>
              <a:rPr lang="en-GB" i="1" dirty="0"/>
              <a:t>. </a:t>
            </a:r>
            <a:r>
              <a:rPr lang="en-GB" i="1" dirty="0" err="1"/>
              <a:t>Môžu</a:t>
            </a:r>
            <a:r>
              <a:rPr lang="en-GB" i="1" dirty="0"/>
              <a:t> </a:t>
            </a:r>
            <a:r>
              <a:rPr lang="en-GB" i="1" dirty="0" err="1"/>
              <a:t>vyplynúť</a:t>
            </a:r>
            <a:r>
              <a:rPr lang="en-GB" i="1" dirty="0"/>
              <a:t> z </a:t>
            </a:r>
            <a:r>
              <a:rPr lang="en-GB" i="1" dirty="0" err="1"/>
              <a:t>kvalitnej</a:t>
            </a:r>
            <a:r>
              <a:rPr lang="en-GB" i="1" dirty="0"/>
              <a:t> SWOT </a:t>
            </a:r>
            <a:r>
              <a:rPr lang="en-GB" i="1" dirty="0" err="1"/>
              <a:t>analýzy</a:t>
            </a:r>
            <a:r>
              <a:rPr lang="en-GB" i="1" dirty="0"/>
              <a:t>.</a:t>
            </a:r>
            <a:endParaRPr lang="en-GB" dirty="0"/>
          </a:p>
          <a:p>
            <a:pPr marL="0" indent="0">
              <a:buNone/>
            </a:pPr>
            <a:endParaRPr lang="sk-SK" b="1" i="1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© Marián Zajko,  Inovačné podnikanie  IKT 2018</a:t>
            </a:r>
            <a:endParaRPr lang="en-GB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91517-7C90-4CED-BCBB-36D9EC3668D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8998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sk-SK" sz="2800" dirty="0"/>
              <a:t>Projekt IP IKT</a:t>
            </a:r>
            <a:endParaRPr lang="en-GB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sk-SK" sz="3800" b="1" i="1" dirty="0"/>
              <a:t>2</a:t>
            </a:r>
            <a:r>
              <a:rPr lang="en-GB" sz="3800" b="1" i="1" dirty="0"/>
              <a:t> </a:t>
            </a:r>
            <a:r>
              <a:rPr lang="en-GB" sz="3800" b="1" i="1" dirty="0" err="1"/>
              <a:t>Analýza</a:t>
            </a:r>
            <a:r>
              <a:rPr lang="en-GB" sz="3800" b="1" i="1" dirty="0"/>
              <a:t> </a:t>
            </a:r>
            <a:r>
              <a:rPr lang="en-GB" sz="3800" b="1" i="1" dirty="0" err="1"/>
              <a:t>trhu</a:t>
            </a:r>
            <a:r>
              <a:rPr lang="en-GB" sz="3800" b="1" dirty="0"/>
              <a:t>  </a:t>
            </a:r>
            <a:r>
              <a:rPr lang="en-GB" sz="3800" dirty="0"/>
              <a:t>(2-3 str.)</a:t>
            </a:r>
            <a:r>
              <a:rPr lang="sk-SK" sz="3800" dirty="0"/>
              <a:t> – využiť výstupy z DP</a:t>
            </a:r>
            <a:endParaRPr lang="en-GB" sz="3800" dirty="0"/>
          </a:p>
          <a:p>
            <a:pPr marL="0" indent="0">
              <a:buNone/>
            </a:pPr>
            <a:r>
              <a:rPr lang="en-GB" dirty="0" err="1"/>
              <a:t>Trh</a:t>
            </a:r>
            <a:r>
              <a:rPr lang="en-GB" dirty="0"/>
              <a:t>: </a:t>
            </a:r>
            <a:r>
              <a:rPr lang="en-GB" dirty="0" err="1"/>
              <a:t>tuzemský</a:t>
            </a:r>
            <a:r>
              <a:rPr lang="en-GB" dirty="0"/>
              <a:t> </a:t>
            </a:r>
            <a:r>
              <a:rPr lang="en-GB" dirty="0" err="1"/>
              <a:t>alebo</a:t>
            </a:r>
            <a:r>
              <a:rPr lang="en-GB" dirty="0"/>
              <a:t> </a:t>
            </a:r>
            <a:r>
              <a:rPr lang="en-GB" dirty="0" err="1"/>
              <a:t>zahraničný</a:t>
            </a:r>
            <a:r>
              <a:rPr lang="en-GB" dirty="0"/>
              <a:t>, </a:t>
            </a:r>
            <a:endParaRPr lang="sk-SK" dirty="0"/>
          </a:p>
          <a:p>
            <a:pPr marL="0" indent="0">
              <a:buNone/>
            </a:pPr>
            <a:r>
              <a:rPr lang="en-GB" dirty="0" err="1"/>
              <a:t>hlavní</a:t>
            </a:r>
            <a:r>
              <a:rPr lang="en-GB" dirty="0"/>
              <a:t> </a:t>
            </a:r>
            <a:r>
              <a:rPr lang="en-GB" dirty="0" err="1"/>
              <a:t>zákazníci</a:t>
            </a:r>
            <a:r>
              <a:rPr lang="en-GB" dirty="0"/>
              <a:t>, </a:t>
            </a:r>
            <a:r>
              <a:rPr lang="en-GB" dirty="0" err="1"/>
              <a:t>analýza</a:t>
            </a:r>
            <a:r>
              <a:rPr lang="en-GB" dirty="0"/>
              <a:t> </a:t>
            </a:r>
            <a:r>
              <a:rPr lang="en-GB" dirty="0" err="1"/>
              <a:t>hlavných</a:t>
            </a:r>
            <a:r>
              <a:rPr lang="en-GB" dirty="0"/>
              <a:t> </a:t>
            </a:r>
            <a:r>
              <a:rPr lang="en-GB" dirty="0" err="1"/>
              <a:t>konkurentov</a:t>
            </a:r>
            <a:r>
              <a:rPr lang="en-GB" dirty="0"/>
              <a:t>, </a:t>
            </a:r>
            <a:r>
              <a:rPr lang="en-GB" dirty="0" err="1"/>
              <a:t>príp</a:t>
            </a:r>
            <a:r>
              <a:rPr lang="en-GB" dirty="0"/>
              <a:t>. </a:t>
            </a:r>
            <a:r>
              <a:rPr lang="en-GB" dirty="0" err="1"/>
              <a:t>obchodných</a:t>
            </a:r>
            <a:r>
              <a:rPr lang="en-GB" dirty="0"/>
              <a:t> </a:t>
            </a:r>
            <a:r>
              <a:rPr lang="en-GB" dirty="0" err="1"/>
              <a:t>partnerov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trhu</a:t>
            </a:r>
            <a:r>
              <a:rPr lang="en-GB" dirty="0"/>
              <a:t>. </a:t>
            </a:r>
            <a:endParaRPr lang="sk-SK" dirty="0"/>
          </a:p>
          <a:p>
            <a:pPr marL="0" indent="0">
              <a:buNone/>
            </a:pPr>
            <a:endParaRPr lang="sk-SK" b="1" i="1" dirty="0"/>
          </a:p>
          <a:p>
            <a:pPr marL="0" indent="0">
              <a:buNone/>
            </a:pPr>
            <a:r>
              <a:rPr lang="en-GB" b="1" i="1" dirty="0"/>
              <a:t>S-T-P </a:t>
            </a:r>
            <a:r>
              <a:rPr lang="en-GB" b="1" i="1" dirty="0" err="1"/>
              <a:t>postup</a:t>
            </a:r>
            <a:r>
              <a:rPr lang="en-GB" b="1" i="1" dirty="0"/>
              <a:t> </a:t>
            </a:r>
            <a:r>
              <a:rPr lang="en-GB" i="1" dirty="0" err="1"/>
              <a:t>pri</a:t>
            </a:r>
            <a:r>
              <a:rPr lang="en-GB" i="1" dirty="0"/>
              <a:t> </a:t>
            </a:r>
            <a:r>
              <a:rPr lang="en-GB" i="1" dirty="0" err="1"/>
              <a:t>definovaní</a:t>
            </a:r>
            <a:r>
              <a:rPr lang="en-GB" i="1" dirty="0"/>
              <a:t> </a:t>
            </a:r>
            <a:r>
              <a:rPr lang="en-GB" i="1" dirty="0" err="1"/>
              <a:t>zákazníkov</a:t>
            </a:r>
            <a:r>
              <a:rPr lang="en-GB" i="1" dirty="0"/>
              <a:t> </a:t>
            </a:r>
            <a:r>
              <a:rPr lang="en-GB" i="1" dirty="0" err="1"/>
              <a:t>na</a:t>
            </a:r>
            <a:r>
              <a:rPr lang="en-GB" i="1" dirty="0"/>
              <a:t> </a:t>
            </a:r>
            <a:r>
              <a:rPr lang="en-GB" i="1" dirty="0" err="1"/>
              <a:t>trhu</a:t>
            </a:r>
            <a:r>
              <a:rPr lang="en-GB" i="1" dirty="0"/>
              <a:t>:</a:t>
            </a:r>
            <a:endParaRPr lang="en-GB" dirty="0"/>
          </a:p>
          <a:p>
            <a:pPr marL="0" lvl="0" indent="0">
              <a:buNone/>
            </a:pPr>
            <a:r>
              <a:rPr lang="en-GB" b="1" i="1" dirty="0" err="1"/>
              <a:t>Segmenation</a:t>
            </a:r>
            <a:r>
              <a:rPr lang="en-GB" b="1" i="1" dirty="0"/>
              <a:t> – </a:t>
            </a:r>
            <a:r>
              <a:rPr lang="en-GB" b="1" i="1" dirty="0" err="1"/>
              <a:t>segmentácia</a:t>
            </a:r>
            <a:r>
              <a:rPr lang="en-GB" i="1" dirty="0"/>
              <a:t> -</a:t>
            </a:r>
            <a:r>
              <a:rPr lang="sk-SK" i="1" dirty="0"/>
              <a:t> </a:t>
            </a:r>
            <a:r>
              <a:rPr lang="en-GB" i="1" dirty="0" err="1"/>
              <a:t>ňou</a:t>
            </a:r>
            <a:r>
              <a:rPr lang="en-GB" i="1" dirty="0"/>
              <a:t> </a:t>
            </a:r>
            <a:r>
              <a:rPr lang="en-GB" i="1" dirty="0" err="1"/>
              <a:t>najprv</a:t>
            </a:r>
            <a:r>
              <a:rPr lang="en-GB" i="1" dirty="0"/>
              <a:t> </a:t>
            </a:r>
            <a:r>
              <a:rPr lang="sk-SK" i="1" dirty="0"/>
              <a:t>zistíme,</a:t>
            </a:r>
            <a:r>
              <a:rPr lang="en-GB" i="1" dirty="0"/>
              <a:t> </a:t>
            </a:r>
            <a:r>
              <a:rPr lang="en-GB" i="1" dirty="0" err="1"/>
              <a:t>preskúmame</a:t>
            </a:r>
            <a:r>
              <a:rPr lang="sk-SK" i="1" dirty="0"/>
              <a:t> a popíšeme </a:t>
            </a:r>
            <a:r>
              <a:rPr lang="en-GB" i="1" dirty="0"/>
              <a:t> </a:t>
            </a:r>
            <a:r>
              <a:rPr lang="en-GB" b="1" i="1" dirty="0"/>
              <a:t>KOMU </a:t>
            </a:r>
            <a:r>
              <a:rPr lang="en-GB" i="1" dirty="0" err="1"/>
              <a:t>budeme</a:t>
            </a:r>
            <a:r>
              <a:rPr lang="en-GB" i="1" dirty="0"/>
              <a:t> </a:t>
            </a:r>
            <a:r>
              <a:rPr lang="en-GB" i="1" dirty="0" err="1"/>
              <a:t>svoje</a:t>
            </a:r>
            <a:r>
              <a:rPr lang="en-GB" i="1" dirty="0"/>
              <a:t> </a:t>
            </a:r>
            <a:r>
              <a:rPr lang="en-GB" i="1" dirty="0" err="1"/>
              <a:t>produkty</a:t>
            </a:r>
            <a:r>
              <a:rPr lang="en-GB" i="1" dirty="0"/>
              <a:t> </a:t>
            </a:r>
            <a:r>
              <a:rPr lang="en-GB" i="1" dirty="0" err="1"/>
              <a:t>predávať</a:t>
            </a:r>
            <a:r>
              <a:rPr lang="en-GB" i="1" dirty="0"/>
              <a:t>,</a:t>
            </a:r>
            <a:endParaRPr lang="en-GB" dirty="0"/>
          </a:p>
          <a:p>
            <a:pPr marL="0" lvl="0" indent="0">
              <a:buNone/>
            </a:pPr>
            <a:r>
              <a:rPr lang="en-GB" b="1" i="1" dirty="0"/>
              <a:t>Targeting - </a:t>
            </a:r>
            <a:r>
              <a:rPr lang="en-GB" b="1" i="1" dirty="0" err="1"/>
              <a:t>zacielenie</a:t>
            </a:r>
            <a:r>
              <a:rPr lang="en-GB" b="1" i="1" dirty="0"/>
              <a:t> </a:t>
            </a:r>
            <a:r>
              <a:rPr lang="en-GB" i="1" dirty="0"/>
              <a:t>- </a:t>
            </a:r>
            <a:r>
              <a:rPr lang="en-GB" i="1" dirty="0" err="1"/>
              <a:t>zisťujeme</a:t>
            </a:r>
            <a:r>
              <a:rPr lang="en-GB" i="1" dirty="0"/>
              <a:t>, </a:t>
            </a:r>
            <a:r>
              <a:rPr lang="en-GB" b="1" i="1" dirty="0"/>
              <a:t>AKÍ SÚ </a:t>
            </a:r>
            <a:r>
              <a:rPr lang="en-GB" i="1" dirty="0" err="1"/>
              <a:t>naši</a:t>
            </a:r>
            <a:r>
              <a:rPr lang="en-GB" i="1" dirty="0"/>
              <a:t> </a:t>
            </a:r>
            <a:r>
              <a:rPr lang="en-GB" i="1" dirty="0" err="1"/>
              <a:t>potenciálni</a:t>
            </a:r>
            <a:r>
              <a:rPr lang="en-GB" i="1" dirty="0"/>
              <a:t>  </a:t>
            </a:r>
            <a:r>
              <a:rPr lang="en-GB" i="1" dirty="0" err="1"/>
              <a:t>zákazníci</a:t>
            </a:r>
            <a:r>
              <a:rPr lang="en-GB" i="1" dirty="0"/>
              <a:t>, </a:t>
            </a:r>
            <a:r>
              <a:rPr lang="en-GB" i="1" dirty="0" err="1"/>
              <a:t>na</a:t>
            </a:r>
            <a:r>
              <a:rPr lang="en-GB" i="1" dirty="0"/>
              <a:t> </a:t>
            </a:r>
            <a:r>
              <a:rPr lang="en-GB" i="1" dirty="0" err="1"/>
              <a:t>čo</a:t>
            </a:r>
            <a:r>
              <a:rPr lang="en-GB" i="1" dirty="0"/>
              <a:t> </a:t>
            </a:r>
            <a:r>
              <a:rPr lang="en-GB" i="1" dirty="0" err="1"/>
              <a:t>reagujú</a:t>
            </a:r>
            <a:r>
              <a:rPr lang="en-GB" i="1" dirty="0"/>
              <a:t>, </a:t>
            </a:r>
            <a:r>
              <a:rPr lang="en-GB" i="1" dirty="0" err="1"/>
              <a:t>ako</a:t>
            </a:r>
            <a:r>
              <a:rPr lang="en-GB" i="1" dirty="0"/>
              <a:t> </a:t>
            </a:r>
            <a:r>
              <a:rPr lang="en-GB" i="1" dirty="0" err="1"/>
              <a:t>ich</a:t>
            </a:r>
            <a:r>
              <a:rPr lang="en-GB" i="1" dirty="0"/>
              <a:t> </a:t>
            </a:r>
            <a:r>
              <a:rPr lang="en-GB" i="1" dirty="0" err="1"/>
              <a:t>zaujať</a:t>
            </a:r>
            <a:r>
              <a:rPr lang="en-GB" i="1" dirty="0"/>
              <a:t>, </a:t>
            </a:r>
            <a:r>
              <a:rPr lang="en-GB" i="1" dirty="0" err="1"/>
              <a:t>ako</a:t>
            </a:r>
            <a:r>
              <a:rPr lang="en-GB" i="1" dirty="0"/>
              <a:t> s </a:t>
            </a:r>
            <a:r>
              <a:rPr lang="en-GB" i="1" dirty="0" err="1"/>
              <a:t>nimi</a:t>
            </a:r>
            <a:r>
              <a:rPr lang="en-GB" i="1" dirty="0"/>
              <a:t> </a:t>
            </a:r>
            <a:r>
              <a:rPr lang="en-GB" i="1" dirty="0" err="1"/>
              <a:t>čo</a:t>
            </a:r>
            <a:r>
              <a:rPr lang="en-GB" i="1" dirty="0"/>
              <a:t> </a:t>
            </a:r>
            <a:r>
              <a:rPr lang="en-GB" i="1" dirty="0" err="1"/>
              <a:t>najlepšie</a:t>
            </a:r>
            <a:r>
              <a:rPr lang="en-GB" i="1" dirty="0"/>
              <a:t> </a:t>
            </a:r>
            <a:r>
              <a:rPr lang="en-GB" i="1" dirty="0" err="1"/>
              <a:t>komunikovať</a:t>
            </a:r>
            <a:endParaRPr lang="en-GB" dirty="0"/>
          </a:p>
          <a:p>
            <a:pPr marL="0" lvl="0" indent="0">
              <a:buNone/>
            </a:pPr>
            <a:r>
              <a:rPr lang="en-GB" b="1" i="1" dirty="0"/>
              <a:t>Positioning - </a:t>
            </a:r>
            <a:r>
              <a:rPr lang="en-GB" b="1" i="1" dirty="0" err="1"/>
              <a:t>Umiestnenie</a:t>
            </a:r>
            <a:r>
              <a:rPr lang="en-GB" i="1" dirty="0"/>
              <a:t>- </a:t>
            </a:r>
            <a:r>
              <a:rPr lang="en-GB" i="1" dirty="0" err="1"/>
              <a:t>posledný</a:t>
            </a:r>
            <a:r>
              <a:rPr lang="en-GB" i="1" dirty="0"/>
              <a:t>, </a:t>
            </a:r>
            <a:r>
              <a:rPr lang="en-GB" b="1" i="1" dirty="0"/>
              <a:t>ale </a:t>
            </a:r>
            <a:r>
              <a:rPr lang="en-GB" b="1" i="1" dirty="0" err="1"/>
              <a:t>najdôležitější</a:t>
            </a:r>
            <a:r>
              <a:rPr lang="en-GB" b="1" i="1" dirty="0"/>
              <a:t> </a:t>
            </a:r>
            <a:r>
              <a:rPr lang="en-GB" i="1" dirty="0"/>
              <a:t>bod </a:t>
            </a:r>
            <a:r>
              <a:rPr lang="en-GB" i="1" dirty="0" err="1"/>
              <a:t>stratégie</a:t>
            </a:r>
            <a:r>
              <a:rPr lang="en-GB" i="1" dirty="0"/>
              <a:t> </a:t>
            </a:r>
            <a:r>
              <a:rPr lang="en-GB" b="1" i="1" dirty="0"/>
              <a:t>–</a:t>
            </a:r>
            <a:r>
              <a:rPr lang="en-GB" i="1" dirty="0"/>
              <a:t> </a:t>
            </a:r>
            <a:r>
              <a:rPr lang="en-GB" i="1" dirty="0" err="1"/>
              <a:t>deklarovanie</a:t>
            </a:r>
            <a:r>
              <a:rPr lang="en-GB" i="1" dirty="0"/>
              <a:t> </a:t>
            </a:r>
            <a:r>
              <a:rPr lang="en-GB" i="1" dirty="0" err="1"/>
              <a:t>hodnoty</a:t>
            </a:r>
            <a:r>
              <a:rPr lang="en-GB" i="1" dirty="0"/>
              <a:t> / </a:t>
            </a:r>
            <a:r>
              <a:rPr lang="en-GB" i="1" dirty="0" err="1"/>
              <a:t>hodnôt</a:t>
            </a:r>
            <a:r>
              <a:rPr lang="en-GB" i="1" dirty="0"/>
              <a:t>, </a:t>
            </a:r>
            <a:r>
              <a:rPr lang="en-GB" i="1" dirty="0" err="1"/>
              <a:t>ktoré</a:t>
            </a:r>
            <a:r>
              <a:rPr lang="en-GB" i="1" dirty="0"/>
              <a:t> </a:t>
            </a:r>
            <a:r>
              <a:rPr lang="en-GB" i="1" dirty="0" err="1"/>
              <a:t>si</a:t>
            </a:r>
            <a:r>
              <a:rPr lang="en-GB" i="1" dirty="0"/>
              <a:t> </a:t>
            </a:r>
            <a:r>
              <a:rPr lang="en-GB" i="1" dirty="0" err="1"/>
              <a:t>musí</a:t>
            </a:r>
            <a:r>
              <a:rPr lang="en-GB" i="1" dirty="0"/>
              <a:t> </a:t>
            </a:r>
            <a:r>
              <a:rPr lang="en-GB" i="1" dirty="0" err="1"/>
              <a:t>verejnosť</a:t>
            </a:r>
            <a:r>
              <a:rPr lang="en-GB" i="1" dirty="0"/>
              <a:t> </a:t>
            </a:r>
            <a:r>
              <a:rPr lang="en-GB" i="1" dirty="0" err="1"/>
              <a:t>spojiť</a:t>
            </a:r>
            <a:r>
              <a:rPr lang="en-GB" i="1" dirty="0"/>
              <a:t> s </a:t>
            </a:r>
            <a:r>
              <a:rPr lang="en-GB" i="1" dirty="0" err="1"/>
              <a:t>produktom</a:t>
            </a:r>
            <a:r>
              <a:rPr lang="en-GB" i="1" dirty="0"/>
              <a:t>. </a:t>
            </a:r>
            <a:r>
              <a:rPr lang="en-GB" i="1" dirty="0" err="1"/>
              <a:t>Jedine</a:t>
            </a:r>
            <a:r>
              <a:rPr lang="en-GB" i="1" dirty="0"/>
              <a:t> </a:t>
            </a:r>
            <a:r>
              <a:rPr lang="en-GB" i="1" dirty="0" err="1"/>
              <a:t>tak</a:t>
            </a:r>
            <a:r>
              <a:rPr lang="en-GB" i="1" dirty="0"/>
              <a:t>  </a:t>
            </a:r>
            <a:r>
              <a:rPr lang="en-GB" i="1" dirty="0" err="1"/>
              <a:t>sa</a:t>
            </a:r>
            <a:r>
              <a:rPr lang="en-GB" i="1" dirty="0"/>
              <a:t> </a:t>
            </a:r>
            <a:r>
              <a:rPr lang="en-GB" i="1" dirty="0" err="1"/>
              <a:t>dá</a:t>
            </a:r>
            <a:r>
              <a:rPr lang="en-GB" i="1" dirty="0"/>
              <a:t> </a:t>
            </a:r>
            <a:r>
              <a:rPr lang="en-GB" i="1" dirty="0" err="1"/>
              <a:t>zaručiť</a:t>
            </a:r>
            <a:r>
              <a:rPr lang="en-GB" i="1" dirty="0"/>
              <a:t>, </a:t>
            </a:r>
            <a:r>
              <a:rPr lang="en-GB" i="1" dirty="0" err="1"/>
              <a:t>že</a:t>
            </a:r>
            <a:r>
              <a:rPr lang="en-GB" i="1" dirty="0"/>
              <a:t> </a:t>
            </a:r>
            <a:r>
              <a:rPr lang="en-GB" i="1" dirty="0" err="1"/>
              <a:t>zákazníci</a:t>
            </a:r>
            <a:r>
              <a:rPr lang="en-GB" i="1" dirty="0"/>
              <a:t> </a:t>
            </a:r>
            <a:r>
              <a:rPr lang="en-GB" i="1" dirty="0" err="1"/>
              <a:t>budú</a:t>
            </a:r>
            <a:r>
              <a:rPr lang="en-GB" i="1" dirty="0"/>
              <a:t> </a:t>
            </a:r>
            <a:r>
              <a:rPr lang="en-GB" i="1" dirty="0" err="1"/>
              <a:t>kupovať</a:t>
            </a:r>
            <a:r>
              <a:rPr lang="en-GB" i="1" dirty="0"/>
              <a:t> </a:t>
            </a:r>
            <a:r>
              <a:rPr lang="en-GB" i="1" dirty="0" err="1"/>
              <a:t>práve</a:t>
            </a:r>
            <a:r>
              <a:rPr lang="en-GB" i="1" dirty="0"/>
              <a:t> </a:t>
            </a:r>
            <a:r>
              <a:rPr lang="en-GB" i="1" dirty="0" err="1"/>
              <a:t>tento</a:t>
            </a:r>
            <a:r>
              <a:rPr lang="en-GB" i="1" dirty="0"/>
              <a:t> </a:t>
            </a:r>
            <a:r>
              <a:rPr lang="en-GB" i="1" dirty="0" err="1"/>
              <a:t>produkt</a:t>
            </a:r>
            <a:r>
              <a:rPr lang="en-GB" i="1" dirty="0"/>
              <a:t> a </a:t>
            </a:r>
            <a:r>
              <a:rPr lang="en-GB" i="1" dirty="0" err="1"/>
              <a:t>žiadny</a:t>
            </a:r>
            <a:r>
              <a:rPr lang="en-GB" i="1" dirty="0"/>
              <a:t> </a:t>
            </a:r>
            <a:r>
              <a:rPr lang="en-GB" i="1" dirty="0" err="1"/>
              <a:t>iný</a:t>
            </a:r>
            <a:r>
              <a:rPr lang="en-GB" i="1" dirty="0"/>
              <a:t>.</a:t>
            </a:r>
            <a:endParaRPr lang="en-GB" dirty="0"/>
          </a:p>
          <a:p>
            <a:pPr marL="0" indent="0">
              <a:buNone/>
            </a:pPr>
            <a:r>
              <a:rPr lang="en-GB" i="1" dirty="0"/>
              <a:t>Na </a:t>
            </a:r>
            <a:r>
              <a:rPr lang="en-GB" i="1" dirty="0" err="1"/>
              <a:t>základe</a:t>
            </a:r>
            <a:r>
              <a:rPr lang="en-GB" i="1" dirty="0"/>
              <a:t> </a:t>
            </a:r>
            <a:r>
              <a:rPr lang="en-GB" i="1" dirty="0" err="1"/>
              <a:t>výsledkov</a:t>
            </a:r>
            <a:r>
              <a:rPr lang="en-GB" i="1" dirty="0"/>
              <a:t> S-T-P </a:t>
            </a:r>
            <a:r>
              <a:rPr lang="en-GB" i="1" dirty="0" err="1"/>
              <a:t>budete</a:t>
            </a:r>
            <a:r>
              <a:rPr lang="en-GB" i="1" dirty="0"/>
              <a:t> </a:t>
            </a:r>
            <a:r>
              <a:rPr lang="en-GB" i="1" dirty="0" err="1"/>
              <a:t>schopní</a:t>
            </a:r>
            <a:r>
              <a:rPr lang="en-GB" i="1" dirty="0"/>
              <a:t> </a:t>
            </a:r>
            <a:r>
              <a:rPr lang="en-GB" i="1" dirty="0" err="1"/>
              <a:t>presnejšie</a:t>
            </a:r>
            <a:r>
              <a:rPr lang="en-GB" i="1" dirty="0"/>
              <a:t> </a:t>
            </a:r>
            <a:r>
              <a:rPr lang="en-GB" i="1" dirty="0" err="1"/>
              <a:t>definovať</a:t>
            </a:r>
            <a:r>
              <a:rPr lang="en-GB" i="1" dirty="0"/>
              <a:t> </a:t>
            </a:r>
            <a:r>
              <a:rPr lang="en-GB" b="1" i="1" dirty="0" err="1"/>
              <a:t>marketingový</a:t>
            </a:r>
            <a:r>
              <a:rPr lang="en-GB" b="1" i="1" dirty="0"/>
              <a:t> mix </a:t>
            </a:r>
            <a:r>
              <a:rPr lang="en-GB" i="1" dirty="0"/>
              <a:t>(4P/4C)</a:t>
            </a:r>
            <a:r>
              <a:rPr lang="sk-SK" i="1" dirty="0"/>
              <a:t>:</a:t>
            </a:r>
          </a:p>
          <a:p>
            <a:pPr marL="0" indent="0">
              <a:buNone/>
            </a:pPr>
            <a:endParaRPr lang="sk-SK" i="1" dirty="0"/>
          </a:p>
          <a:p>
            <a:pPr marL="0" indent="0">
              <a:buNone/>
            </a:pPr>
            <a:r>
              <a:rPr lang="sk-SK" dirty="0"/>
              <a:t>Využite K7 pre Produkt, K15 a K18 pre Distribučné kanály, K15 pre Propagáciu, K16 pre Cenu, K18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© Marián Zajko,  Inovačné podnikanie  IKT 2018</a:t>
            </a:r>
            <a:endParaRPr lang="en-GB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91517-7C90-4CED-BCBB-36D9EC3668D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43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/>
          </a:bodyPr>
          <a:lstStyle/>
          <a:p>
            <a:r>
              <a:rPr lang="sk-SK" sz="3200" dirty="0"/>
              <a:t>Projekt IP IKT </a:t>
            </a:r>
            <a:endParaRPr lang="en-GB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dirty="0"/>
              <a:t>Disciplinované podnikanie - Hlavné výstupy </a:t>
            </a:r>
            <a:endParaRPr lang="sk-SK" b="1" dirty="0"/>
          </a:p>
          <a:p>
            <a:pPr marL="0" indent="0" algn="ctr">
              <a:buNone/>
            </a:pPr>
            <a:r>
              <a:rPr lang="sk-SK" b="1" dirty="0"/>
              <a:t>2.1 Segmentácia trhu (1 s.)</a:t>
            </a:r>
          </a:p>
          <a:p>
            <a:r>
              <a:rPr lang="sk-SK" dirty="0"/>
              <a:t>K1 –K2  Výsledky segmentácie východiskového trhu</a:t>
            </a:r>
          </a:p>
          <a:p>
            <a:r>
              <a:rPr lang="sk-SK" dirty="0"/>
              <a:t>K14: Výsledky segmentácie 2 ďalších možných trhov</a:t>
            </a:r>
            <a:endParaRPr lang="en-GB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© Marián Zajko,  Inovačné podnikanie  IKT 2018</a:t>
            </a:r>
            <a:endParaRPr lang="en-GB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91517-7C90-4CED-BCBB-36D9EC3668D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607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/>
          </a:bodyPr>
          <a:lstStyle/>
          <a:p>
            <a:r>
              <a:rPr lang="sk-SK" sz="3200" dirty="0"/>
              <a:t>Projekt IP IKT </a:t>
            </a:r>
            <a:endParaRPr lang="en-GB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0" indent="0" algn="ctr">
              <a:buNone/>
            </a:pPr>
            <a:r>
              <a:rPr lang="sk-SK" sz="2800" dirty="0"/>
              <a:t>Disciplinované podnikanie - Hlavné výstupy </a:t>
            </a:r>
            <a:r>
              <a:rPr lang="sk-SK" sz="2800" b="1" dirty="0"/>
              <a:t>    </a:t>
            </a:r>
          </a:p>
          <a:p>
            <a:pPr marL="0" indent="0" algn="ctr">
              <a:buNone/>
            </a:pPr>
            <a:r>
              <a:rPr lang="sk-SK" sz="2800" b="1" dirty="0"/>
              <a:t>2.2 Profil koncového používateľa  - Persóny (1 s.)</a:t>
            </a:r>
          </a:p>
          <a:p>
            <a:r>
              <a:rPr lang="sk-SK" sz="2400" dirty="0"/>
              <a:t>    K 3 Profil koncového používateľa </a:t>
            </a:r>
          </a:p>
          <a:p>
            <a:r>
              <a:rPr lang="sk-SK" sz="2400" dirty="0"/>
              <a:t>    K 5 Profil Persóny</a:t>
            </a:r>
          </a:p>
          <a:p>
            <a:r>
              <a:rPr lang="sk-SK" sz="2400" dirty="0"/>
              <a:t>     K9 ?Ďalší 10 zákazníci (stačia 3)</a:t>
            </a:r>
          </a:p>
          <a:p>
            <a:pPr marL="0" indent="0">
              <a:buNone/>
            </a:pPr>
            <a:endParaRPr lang="sk-SK" sz="2400" dirty="0"/>
          </a:p>
          <a:p>
            <a:pPr marL="0" indent="0">
              <a:buNone/>
            </a:pPr>
            <a:endParaRPr lang="sk-SK" sz="2400" dirty="0"/>
          </a:p>
          <a:p>
            <a:pPr marL="0" indent="0" algn="ctr">
              <a:buNone/>
            </a:pPr>
            <a:r>
              <a:rPr lang="sk-SK" sz="2400" b="1" dirty="0"/>
              <a:t>2.3 Výpočet Celkového osloviteľného trhu - TAM (1s.)</a:t>
            </a:r>
          </a:p>
          <a:p>
            <a:r>
              <a:rPr lang="sk-SK" sz="2400" dirty="0"/>
              <a:t>K 4 Výpočet východiskového Celkového osloviteľného trhu</a:t>
            </a:r>
          </a:p>
          <a:p>
            <a:r>
              <a:rPr lang="sk-SK" sz="2400" dirty="0"/>
              <a:t>K 14 Výpočet Celkového osloviteľného trhu (ďalšie možné trhy?)</a:t>
            </a:r>
          </a:p>
          <a:p>
            <a:endParaRPr lang="sk-SK" sz="2400" dirty="0"/>
          </a:p>
          <a:p>
            <a:pPr marL="0" indent="0">
              <a:buNone/>
            </a:pPr>
            <a:endParaRPr lang="en-GB" b="1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© Marián Zajko,  Inovačné podnikanie  IKT 2018</a:t>
            </a:r>
            <a:endParaRPr lang="en-GB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91517-7C90-4CED-BCBB-36D9EC3668D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646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sk-SK" sz="3200" dirty="0"/>
              <a:t>Projekt IP IKT </a:t>
            </a:r>
            <a:endParaRPr lang="en-GB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b="1" i="1" dirty="0"/>
              <a:t>3 </a:t>
            </a:r>
            <a:r>
              <a:rPr lang="en-GB" b="1" i="1" dirty="0" err="1"/>
              <a:t>Produkt</a:t>
            </a:r>
            <a:r>
              <a:rPr lang="en-GB" b="1" i="1" dirty="0"/>
              <a:t>(y) </a:t>
            </a:r>
            <a:r>
              <a:rPr lang="en-GB" b="1" i="1" dirty="0" err="1"/>
              <a:t>spoločnosti</a:t>
            </a:r>
            <a:r>
              <a:rPr lang="en-GB" dirty="0"/>
              <a:t> (1 -2 </a:t>
            </a:r>
            <a:r>
              <a:rPr lang="en-GB" dirty="0" err="1"/>
              <a:t>str</a:t>
            </a:r>
            <a:r>
              <a:rPr lang="en-GB" dirty="0"/>
              <a:t>)</a:t>
            </a:r>
          </a:p>
          <a:p>
            <a:pPr marL="0" indent="0">
              <a:buNone/>
            </a:pPr>
            <a:r>
              <a:rPr lang="en-GB" dirty="0" err="1"/>
              <a:t>Výrobky</a:t>
            </a:r>
            <a:r>
              <a:rPr lang="en-GB" dirty="0"/>
              <a:t> </a:t>
            </a:r>
            <a:r>
              <a:rPr lang="en-GB" dirty="0" err="1"/>
              <a:t>alebo</a:t>
            </a:r>
            <a:r>
              <a:rPr lang="en-GB" dirty="0"/>
              <a:t> </a:t>
            </a:r>
            <a:r>
              <a:rPr lang="en-GB" dirty="0" err="1"/>
              <a:t>služby</a:t>
            </a:r>
            <a:r>
              <a:rPr lang="en-GB" dirty="0"/>
              <a:t> </a:t>
            </a:r>
            <a:r>
              <a:rPr lang="en-GB" dirty="0" err="1"/>
              <a:t>dodávané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trh</a:t>
            </a:r>
            <a:r>
              <a:rPr lang="en-GB" dirty="0"/>
              <a:t> (</a:t>
            </a:r>
            <a:r>
              <a:rPr lang="en-GB" dirty="0" err="1"/>
              <a:t>tuzemský</a:t>
            </a:r>
            <a:r>
              <a:rPr lang="en-GB" dirty="0"/>
              <a:t>, </a:t>
            </a:r>
            <a:r>
              <a:rPr lang="en-GB" dirty="0" err="1"/>
              <a:t>zahraničný</a:t>
            </a:r>
            <a:r>
              <a:rPr lang="en-GB" dirty="0"/>
              <a:t>) – </a:t>
            </a:r>
            <a:r>
              <a:rPr lang="en-GB" dirty="0" err="1"/>
              <a:t>stručná</a:t>
            </a:r>
            <a:r>
              <a:rPr lang="en-GB" dirty="0"/>
              <a:t> </a:t>
            </a:r>
            <a:r>
              <a:rPr lang="en-GB" dirty="0" err="1"/>
              <a:t>charakteristika</a:t>
            </a:r>
            <a:r>
              <a:rPr lang="en-GB" dirty="0"/>
              <a:t>, </a:t>
            </a:r>
            <a:r>
              <a:rPr lang="en-GB" b="1" dirty="0" err="1"/>
              <a:t>ich</a:t>
            </a:r>
            <a:r>
              <a:rPr lang="en-GB" b="1" dirty="0"/>
              <a:t> </a:t>
            </a:r>
            <a:r>
              <a:rPr lang="en-GB" b="1" dirty="0" err="1"/>
              <a:t>výhody</a:t>
            </a:r>
            <a:r>
              <a:rPr lang="en-GB" b="1" dirty="0"/>
              <a:t> pre </a:t>
            </a:r>
            <a:r>
              <a:rPr lang="en-GB" b="1" dirty="0" err="1"/>
              <a:t>zákazníkov</a:t>
            </a:r>
            <a:r>
              <a:rPr lang="en-GB" dirty="0"/>
              <a:t> </a:t>
            </a:r>
            <a:r>
              <a:rPr lang="en-GB" b="1" dirty="0"/>
              <a:t>v </a:t>
            </a:r>
            <a:r>
              <a:rPr lang="en-GB" b="1" dirty="0" err="1"/>
              <a:t>porovnaní</a:t>
            </a:r>
            <a:r>
              <a:rPr lang="en-GB" b="1" dirty="0"/>
              <a:t> s </a:t>
            </a:r>
            <a:r>
              <a:rPr lang="en-GB" b="1" dirty="0" err="1"/>
              <a:t>konkurenciou</a:t>
            </a:r>
            <a:r>
              <a:rPr lang="en-GB" b="1" dirty="0"/>
              <a:t>! </a:t>
            </a:r>
            <a:endParaRPr lang="sk-SK" b="1" dirty="0"/>
          </a:p>
          <a:p>
            <a:pPr marL="0" indent="0">
              <a:buNone/>
            </a:pPr>
            <a:r>
              <a:rPr lang="en-GB" b="1" dirty="0" err="1"/>
              <a:t>Ak</a:t>
            </a:r>
            <a:r>
              <a:rPr lang="en-GB" b="1" dirty="0"/>
              <a:t> ide o </a:t>
            </a:r>
            <a:r>
              <a:rPr lang="en-GB" b="1" dirty="0" err="1"/>
              <a:t>výrobkové</a:t>
            </a:r>
            <a:r>
              <a:rPr lang="en-GB" b="1" dirty="0"/>
              <a:t> </a:t>
            </a:r>
            <a:r>
              <a:rPr lang="en-GB" b="1" dirty="0" err="1"/>
              <a:t>alebo</a:t>
            </a:r>
            <a:r>
              <a:rPr lang="en-GB" b="1" dirty="0"/>
              <a:t> </a:t>
            </a:r>
            <a:r>
              <a:rPr lang="en-GB" b="1" dirty="0" err="1"/>
              <a:t>procesové</a:t>
            </a:r>
            <a:r>
              <a:rPr lang="en-GB" b="1" dirty="0"/>
              <a:t> </a:t>
            </a:r>
            <a:r>
              <a:rPr lang="en-GB" b="1" dirty="0" err="1"/>
              <a:t>inovácie</a:t>
            </a:r>
            <a:r>
              <a:rPr lang="en-GB" b="1" dirty="0"/>
              <a:t> – </a:t>
            </a:r>
            <a:r>
              <a:rPr lang="en-GB" dirty="0" err="1"/>
              <a:t>akou</a:t>
            </a:r>
            <a:r>
              <a:rPr lang="en-GB" dirty="0"/>
              <a:t> </a:t>
            </a:r>
            <a:r>
              <a:rPr lang="en-GB" dirty="0" err="1"/>
              <a:t>formou</a:t>
            </a:r>
            <a:r>
              <a:rPr lang="en-GB" dirty="0"/>
              <a:t> </a:t>
            </a:r>
            <a:r>
              <a:rPr lang="sk-SK" dirty="0"/>
              <a:t>si podnikateľ chce </a:t>
            </a:r>
            <a:r>
              <a:rPr lang="en-GB" dirty="0" err="1">
                <a:solidFill>
                  <a:srgbClr val="FF0000"/>
                </a:solidFill>
              </a:rPr>
              <a:t>chrániť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duševné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vlastníctvo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spoločnosti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/>
              <a:t>pred</a:t>
            </a:r>
            <a:r>
              <a:rPr lang="en-GB" dirty="0"/>
              <a:t> </a:t>
            </a:r>
            <a:r>
              <a:rPr lang="en-GB" dirty="0" err="1"/>
              <a:t>konkurenciou</a:t>
            </a:r>
            <a:r>
              <a:rPr lang="en-GB" dirty="0"/>
              <a:t>.</a:t>
            </a:r>
          </a:p>
          <a:p>
            <a:endParaRPr lang="en-GB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© Marián Zajko,  Inovačné podnikanie  IKT 2018</a:t>
            </a:r>
            <a:endParaRPr lang="en-GB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91517-7C90-4CED-BCBB-36D9EC3668D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7732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sk-SK" dirty="0"/>
              <a:t>Projekt IP IKT </a:t>
            </a:r>
            <a:endParaRPr lang="en-GB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0" indent="0" algn="ctr">
              <a:buNone/>
            </a:pPr>
            <a:r>
              <a:rPr lang="sk-SK" dirty="0"/>
              <a:t>Disciplinované podnikanie - Hlavné výstupy </a:t>
            </a:r>
            <a:endParaRPr lang="sk-SK" b="1" dirty="0"/>
          </a:p>
          <a:p>
            <a:pPr marL="0" indent="0" algn="ctr">
              <a:buNone/>
            </a:pPr>
            <a:r>
              <a:rPr lang="sk-SK" b="1" dirty="0"/>
              <a:t>3.1 Popis produktu (1 s.)</a:t>
            </a:r>
          </a:p>
          <a:p>
            <a:r>
              <a:rPr lang="sk-SK" dirty="0"/>
              <a:t>K 6 Životný cyklus produktu v bodoch</a:t>
            </a:r>
          </a:p>
          <a:p>
            <a:r>
              <a:rPr lang="sk-SK" dirty="0"/>
              <a:t>K7 Hrubá špecifikácia produktu</a:t>
            </a:r>
            <a:endParaRPr lang="en-GB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© Marián Zajko,  Inovačné podnikanie  IKT 2018</a:t>
            </a:r>
            <a:endParaRPr lang="en-GB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91517-7C90-4CED-BCBB-36D9EC3668D7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552786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1020</Words>
  <Application>Microsoft Office PowerPoint</Application>
  <PresentationFormat>Prezentácia na obrazovke (4:3)</PresentationFormat>
  <Paragraphs>183</Paragraphs>
  <Slides>18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18</vt:i4>
      </vt:variant>
    </vt:vector>
  </HeadingPairs>
  <TitlesOfParts>
    <vt:vector size="22" baseType="lpstr">
      <vt:lpstr>Arial</vt:lpstr>
      <vt:lpstr>Calibri</vt:lpstr>
      <vt:lpstr>Wingdings</vt:lpstr>
      <vt:lpstr>Motív Office</vt:lpstr>
      <vt:lpstr>Inovačné podnikanie v IKT</vt:lpstr>
      <vt:lpstr>Projekt IP IKT</vt:lpstr>
      <vt:lpstr>Projekt IP IKT</vt:lpstr>
      <vt:lpstr>Projekt IP IKT </vt:lpstr>
      <vt:lpstr>Projekt IP IKT</vt:lpstr>
      <vt:lpstr>Projekt IP IKT </vt:lpstr>
      <vt:lpstr>Projekt IP IKT </vt:lpstr>
      <vt:lpstr>Projekt IP IKT </vt:lpstr>
      <vt:lpstr>Projekt IP IKT </vt:lpstr>
      <vt:lpstr>Projekt IP IKT </vt:lpstr>
      <vt:lpstr>Projekt IP IKT </vt:lpstr>
      <vt:lpstr>Projekt IP IKT </vt:lpstr>
      <vt:lpstr>Projekt IP IKT </vt:lpstr>
      <vt:lpstr>Projekt IP IKT </vt:lpstr>
      <vt:lpstr>Projekt IP IKT </vt:lpstr>
      <vt:lpstr>Projekt IP IKT </vt:lpstr>
      <vt:lpstr>Projekt IP IKT </vt:lpstr>
      <vt:lpstr> Výťahová prezentácia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manažmentu a podnikania</dc:title>
  <dc:creator>Zajko</dc:creator>
  <cp:lastModifiedBy>Marko</cp:lastModifiedBy>
  <cp:revision>34</cp:revision>
  <cp:lastPrinted>2015-09-22T12:04:38Z</cp:lastPrinted>
  <dcterms:created xsi:type="dcterms:W3CDTF">2015-09-22T09:37:21Z</dcterms:created>
  <dcterms:modified xsi:type="dcterms:W3CDTF">2018-11-18T21:46:28Z</dcterms:modified>
</cp:coreProperties>
</file>