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9" r:id="rId2"/>
    <p:sldId id="291" r:id="rId3"/>
    <p:sldId id="312" r:id="rId4"/>
    <p:sldId id="271" r:id="rId5"/>
    <p:sldId id="308" r:id="rId6"/>
    <p:sldId id="281" r:id="rId7"/>
    <p:sldId id="293" r:id="rId8"/>
    <p:sldId id="318" r:id="rId9"/>
    <p:sldId id="309" r:id="rId10"/>
    <p:sldId id="299" r:id="rId11"/>
    <p:sldId id="310" r:id="rId12"/>
    <p:sldId id="300" r:id="rId13"/>
    <p:sldId id="314" r:id="rId14"/>
    <p:sldId id="301" r:id="rId15"/>
    <p:sldId id="315" r:id="rId16"/>
    <p:sldId id="302" r:id="rId17"/>
    <p:sldId id="294" r:id="rId18"/>
    <p:sldId id="311" r:id="rId19"/>
    <p:sldId id="274" r:id="rId20"/>
    <p:sldId id="305" r:id="rId21"/>
    <p:sldId id="307" r:id="rId22"/>
    <p:sldId id="304" r:id="rId23"/>
    <p:sldId id="317" r:id="rId24"/>
    <p:sldId id="295" r:id="rId25"/>
    <p:sldId id="296" r:id="rId26"/>
    <p:sldId id="297" r:id="rId27"/>
    <p:sldId id="298" r:id="rId28"/>
    <p:sldId id="316" r:id="rId29"/>
    <p:sldId id="261" r:id="rId30"/>
    <p:sldId id="287" r:id="rId31"/>
    <p:sldId id="290" r:id="rId32"/>
  </p:sldIdLst>
  <p:sldSz cx="12192000" cy="6858000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18D"/>
    <a:srgbClr val="C61E3A"/>
    <a:srgbClr val="A35141"/>
    <a:srgbClr val="D9FFD9"/>
    <a:srgbClr val="9ED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6552" autoAdjust="0"/>
  </p:normalViewPr>
  <p:slideViewPr>
    <p:cSldViewPr snapToGrid="0">
      <p:cViewPr varScale="1">
        <p:scale>
          <a:sx n="113" d="100"/>
          <a:sy n="113" d="100"/>
        </p:scale>
        <p:origin x="32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508287-AC48-4B0F-92F2-0CD47E008897}" type="datetimeFigureOut">
              <a:rPr lang="sk-SK"/>
              <a:pPr>
                <a:defRPr/>
              </a:pPr>
              <a:t>3. 3. 2025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9D01DE-3EE4-4446-82CB-F0FE1DAE050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338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etadata" TargetMode="External"/><Relationship Id="rId7" Type="http://schemas.openxmlformats.org/officeDocument/2006/relationships/hyperlink" Target="https://cs.wikipedia.org/wiki/Spojen%C3%A9_st%C3%A1ty_americk%C3%A9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/index.php?title=Dublin,_Ohio&amp;action=edit&amp;redlink=1" TargetMode="External"/><Relationship Id="rId5" Type="http://schemas.openxmlformats.org/officeDocument/2006/relationships/hyperlink" Target="https://cs.wikipedia.org/wiki/Extensible_Markup_Language" TargetMode="External"/><Relationship Id="rId4" Type="http://schemas.openxmlformats.org/officeDocument/2006/relationships/hyperlink" Target="https://cs.wikipedia.org/wiki/World_Wide_Web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horizon/guidance/programme-guide_horizon_en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rc.europa.eu/sites/default/files/document/file/ERC_info_document-Open_Research_Data_and_Data_Management_Plans.pdf" TargetMode="External"/><Relationship Id="rId4" Type="http://schemas.openxmlformats.org/officeDocument/2006/relationships/hyperlink" Target="https://www.ncn.gov.pl/en/finansowanie-nauki/otwarta-nauka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dataservice.ac.uk/learning-hub/research-data-management/plan-to-share/roles-and-responsibiliti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29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293146"/>
            <a:ext cx="4068782" cy="228869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685800" y="2690085"/>
            <a:ext cx="5510605" cy="6174216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sa budú dáta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zbierať a spracovávať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-čistenie a spracovanie „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 dát, vytvorenie a archivácia „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 verzie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akých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formátoch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 budú dáta ukladať?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-opakované použitie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-široko akceptované v rámci vednej disciplíny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Predpokladaný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objem získaných dát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-premyslieť vopred – umožní vybrať najvhodnejšie miesto na uloženie dát</a:t>
            </a:r>
            <a:endParaRPr lang="sk-SK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sk-SK" b="1" dirty="0" smtClean="0">
                <a:effectLst/>
              </a:rPr>
              <a:t>Formáty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Dobrá prax pre formáty súborov podľa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Stanfordskej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knižnice: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https://library.stanford.edu/research/data-management-services/data-best-practices/best-practices-file-formats</a:t>
            </a:r>
          </a:p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Ideálny formát je:</a:t>
            </a:r>
          </a:p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•neproprietárny (nie je krytý patentom či copyrightom firmy),</a:t>
            </a:r>
          </a:p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•nešifrovaný,</a:t>
            </a:r>
          </a:p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•nekomprimovaný,</a:t>
            </a:r>
          </a:p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•bežne používaný výskumnou komunitou,</a:t>
            </a:r>
          </a:p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•v súlade s otvorenými zdokumentovanými štandardmi.</a:t>
            </a:r>
          </a:p>
          <a:p>
            <a:pPr>
              <a:spcBef>
                <a:spcPts val="0"/>
              </a:spcBef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Metasúbory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(containers): TAR, GZIP, ZIP</a:t>
            </a:r>
          </a:p>
          <a:p>
            <a:pPr>
              <a:spcBef>
                <a:spcPts val="0"/>
              </a:spcBef>
            </a:pP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•Databázy: XML, CSV</a:t>
            </a:r>
          </a:p>
          <a:p>
            <a:pPr>
              <a:spcBef>
                <a:spcPts val="0"/>
              </a:spcBef>
            </a:pP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•Zemepisné: SHP, DBF,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GeoTIFF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NetCDF</a:t>
            </a:r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•Video: MOV, MPEG, AVI, MXF</a:t>
            </a:r>
          </a:p>
          <a:p>
            <a:pPr>
              <a:spcBef>
                <a:spcPts val="0"/>
              </a:spcBef>
            </a:pP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•Zvuk: WAVE, AIFF, MP3, MXF</a:t>
            </a:r>
          </a:p>
          <a:p>
            <a:pPr>
              <a:spcBef>
                <a:spcPts val="0"/>
              </a:spcBef>
            </a:pP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•Štatistika: ASCII, DTA, POR, SAS, SAV</a:t>
            </a:r>
          </a:p>
          <a:p>
            <a:pPr>
              <a:spcBef>
                <a:spcPts val="0"/>
              </a:spcBef>
            </a:pP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•Obrázky: TIFF, JPEG 2000, PDF, PNG, GIF, BMP</a:t>
            </a:r>
          </a:p>
          <a:p>
            <a:pPr>
              <a:spcBef>
                <a:spcPts val="0"/>
              </a:spcBef>
            </a:pP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•Tabuľkové údaje: CSV</a:t>
            </a:r>
          </a:p>
          <a:p>
            <a:pPr>
              <a:spcBef>
                <a:spcPts val="0"/>
              </a:spcBef>
            </a:pP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•Text: XML, PDF/A, HTML, ASCII, UTF-8</a:t>
            </a:r>
          </a:p>
          <a:p>
            <a:pPr>
              <a:spcBef>
                <a:spcPts val="0"/>
              </a:spcBef>
            </a:pP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•Webové archívy: WARC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5837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578223" y="368449"/>
            <a:ext cx="5327725" cy="2996845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675042" y="3647515"/>
            <a:ext cx="5486400" cy="3600450"/>
          </a:xfrm>
        </p:spPr>
        <p:txBody>
          <a:bodyPr/>
          <a:lstStyle/>
          <a:p>
            <a:r>
              <a:rPr lang="sk-SK" b="1" dirty="0" err="1" smtClean="0">
                <a:effectLst/>
              </a:rPr>
              <a:t>Verziovanie</a:t>
            </a:r>
            <a:endParaRPr lang="sk-SK" b="1" dirty="0" smtClean="0">
              <a:effectLst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400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sa bude riešiť </a:t>
            </a:r>
            <a:r>
              <a:rPr lang="sk-SK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verziovanie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sk-SK" b="1" dirty="0" smtClean="0"/>
              <a:t>Kontrola verzií je spôsob, akým spravujeme viaceré variácie toho istého dokumentu. </a:t>
            </a:r>
          </a:p>
          <a:p>
            <a:r>
              <a:rPr lang="sk-SK" b="0" dirty="0" smtClean="0"/>
              <a:t>Ide o to, aby ste </a:t>
            </a:r>
            <a:r>
              <a:rPr lang="sk-SK" b="1" dirty="0" smtClean="0"/>
              <a:t>vedeli, aká je každá verzia dokumentu a jej aktuálny stav</a:t>
            </a:r>
            <a:r>
              <a:rPr lang="sk-SK" b="0" dirty="0" smtClean="0"/>
              <a:t>. </a:t>
            </a:r>
          </a:p>
          <a:p>
            <a:r>
              <a:rPr lang="sk-SK" b="0" dirty="0" smtClean="0"/>
              <a:t>Kontrola verzií nám umožňuje udržiavať </a:t>
            </a:r>
            <a:r>
              <a:rPr lang="sk-SK" b="1" dirty="0" smtClean="0"/>
              <a:t>jasný záznam o tom, ako bol dokument vytvorený, vyvinutý a zmenený v priebehu času. </a:t>
            </a:r>
          </a:p>
          <a:p>
            <a:r>
              <a:rPr lang="sk-SK" b="0" dirty="0" smtClean="0"/>
              <a:t>Poskytuje nám kontrolný záznam o tom, </a:t>
            </a:r>
            <a:r>
              <a:rPr lang="sk-SK" b="1" dirty="0" smtClean="0"/>
              <a:t>aké zmeny boli vykonané v dokumente: kto vykonal zmeny, kto schválil zmeny, kedy boli zmeny vykonané.</a:t>
            </a:r>
          </a:p>
          <a:p>
            <a:endParaRPr lang="sk-SK" b="1" dirty="0" smtClean="0"/>
          </a:p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 je stratégia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organizácie 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pomenovávania súborov a zložiek </a:t>
            </a:r>
            <a:r>
              <a:rPr lang="sk-SK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sk-SK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</a:t>
            </a:r>
            <a:r>
              <a:rPr lang="sk-SK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r>
              <a:rPr lang="sk-SK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sk-SK" b="0" dirty="0" smtClean="0"/>
              <a:t>-treba</a:t>
            </a:r>
            <a:r>
              <a:rPr lang="sk-SK" b="0" baseline="0" dirty="0" smtClean="0"/>
              <a:t> dohodnúť hneď na začiatku </a:t>
            </a:r>
            <a:endParaRPr lang="sk-SK" b="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168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588981" y="293146"/>
            <a:ext cx="5486400" cy="30861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39A12-A43E-4A59-BFC6-D6DCC487F846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947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540572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685800" y="3959487"/>
            <a:ext cx="5486400" cy="3600450"/>
          </a:xfrm>
        </p:spPr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zabezpečíte svoje dáta?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dát 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Bezpečnosť - Ukladanie, zálohovanie, bezpečnosť dát </a:t>
            </a:r>
            <a:r>
              <a:rPr lang="sk-SK" dirty="0" smtClean="0"/>
              <a:t>– pozrieť si odporúčania, usmernenia univerzity, inštitúcie k tejto téme, zistiť, či univerzita ponúka nejaké softvérové nástroje a podporu v tejto oblasti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880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10497" y="214181"/>
            <a:ext cx="3133164" cy="1762404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484095" y="2119927"/>
            <a:ext cx="6002766" cy="6873466"/>
          </a:xfrm>
        </p:spPr>
        <p:txBody>
          <a:bodyPr/>
          <a:lstStyle/>
          <a:p>
            <a:pPr marL="171450" marR="0" lvl="0" indent="-17145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zabezpečíte zrozumiteľnosť svojich dáta pre iných?</a:t>
            </a:r>
          </a:p>
          <a:p>
            <a:pPr>
              <a:spcBef>
                <a:spcPts val="0"/>
              </a:spcBef>
            </a:pPr>
            <a:r>
              <a:rPr lang="sk-SK" b="1" dirty="0" smtClean="0"/>
              <a:t>Dokumentácia – kontextové informácie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ako boli dáta vytvárané, zbierané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čo dáta znamenajú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obsah a štruktúra dát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zmeny počas procesu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sk-SK" dirty="0" smtClean="0"/>
          </a:p>
          <a:p>
            <a:pPr marL="174625" indent="-17462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budete dáta dokumentovať, opisovať?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Metadát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veľa – ktoré budú kľúčové pre váš projekt?</a:t>
            </a:r>
          </a:p>
          <a:p>
            <a:pPr>
              <a:spcBef>
                <a:spcPts val="0"/>
              </a:spcBef>
            </a:pPr>
            <a:r>
              <a:rPr lang="sk-SK" b="1" dirty="0" smtClean="0"/>
              <a:t>Metadáta</a:t>
            </a:r>
            <a:r>
              <a:rPr lang="sk-SK" dirty="0" smtClean="0"/>
              <a:t> – umožňujú </a:t>
            </a:r>
            <a:r>
              <a:rPr lang="sk-SK" b="0" dirty="0" smtClean="0"/>
              <a:t>akýmkoľvek používateľom nájsť, použiť, citovať dáta</a:t>
            </a:r>
            <a:r>
              <a:rPr lang="sk-SK" b="0" baseline="0" dirty="0" smtClean="0"/>
              <a:t> </a:t>
            </a:r>
            <a:r>
              <a:rPr lang="sk-SK" b="0" dirty="0" smtClean="0"/>
              <a:t>aj v budúcnosti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Metadáta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b="1" dirty="0" smtClean="0"/>
              <a:t>Popisujú</a:t>
            </a:r>
            <a:r>
              <a:rPr lang="sk-SK" dirty="0" smtClean="0"/>
              <a:t> </a:t>
            </a:r>
            <a:r>
              <a:rPr lang="sk-SK" b="1" dirty="0" smtClean="0"/>
              <a:t>charakteristiky</a:t>
            </a:r>
            <a:r>
              <a:rPr lang="sk-SK" dirty="0" smtClean="0"/>
              <a:t> objektu/zdroja : obsah, formát, lokalita, prístupové práva...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b="1" dirty="0" smtClean="0"/>
              <a:t>Popisujú</a:t>
            </a:r>
            <a:r>
              <a:rPr lang="sk-SK" dirty="0" smtClean="0"/>
              <a:t> </a:t>
            </a:r>
            <a:r>
              <a:rPr lang="sk-SK" b="1" dirty="0" smtClean="0"/>
              <a:t>fyzické </a:t>
            </a:r>
            <a:r>
              <a:rPr lang="sk-SK" dirty="0" smtClean="0"/>
              <a:t>alebo</a:t>
            </a:r>
            <a:r>
              <a:rPr lang="sk-SK" b="1" dirty="0" smtClean="0"/>
              <a:t> digitálne </a:t>
            </a:r>
            <a:r>
              <a:rPr lang="sk-SK" dirty="0" smtClean="0"/>
              <a:t>objekty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b="1" dirty="0" smtClean="0"/>
              <a:t>Forma: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b="1" dirty="0" smtClean="0"/>
              <a:t>voľný text </a:t>
            </a:r>
            <a:r>
              <a:rPr lang="sk-SK" dirty="0" smtClean="0"/>
              <a:t>(</a:t>
            </a:r>
            <a:r>
              <a:rPr lang="sk-SK" dirty="0" err="1" smtClean="0"/>
              <a:t>readme</a:t>
            </a:r>
            <a:r>
              <a:rPr lang="sk-SK" dirty="0" smtClean="0"/>
              <a:t> </a:t>
            </a:r>
            <a:r>
              <a:rPr lang="sk-SK" dirty="0" err="1" smtClean="0"/>
              <a:t>file</a:t>
            </a:r>
            <a:r>
              <a:rPr lang="sk-SK" dirty="0" smtClean="0"/>
              <a:t>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b="1" dirty="0" smtClean="0"/>
              <a:t>štruktúrovaná a štandardizovaná</a:t>
            </a:r>
            <a:r>
              <a:rPr lang="sk-SK" dirty="0" smtClean="0"/>
              <a:t> forma (MARC, </a:t>
            </a:r>
            <a:r>
              <a:rPr lang="sk-SK" dirty="0" err="1" smtClean="0"/>
              <a:t>DublinCore</a:t>
            </a:r>
            <a:r>
              <a:rPr lang="sk-SK" dirty="0" smtClean="0"/>
              <a:t>...)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b="1" dirty="0" smtClean="0"/>
              <a:t>Spojené s dátami</a:t>
            </a:r>
            <a:r>
              <a:rPr lang="sk-SK" dirty="0" smtClean="0"/>
              <a:t>, ktoré popisujú: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spolu v dátovom súbore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separátny súbor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záznam v katalógu/repozitári</a:t>
            </a:r>
          </a:p>
          <a:p>
            <a:pPr>
              <a:spcBef>
                <a:spcPts val="0"/>
              </a:spcBef>
            </a:pPr>
            <a:r>
              <a:rPr lang="sk-SK" b="1" i="1" dirty="0" smtClean="0"/>
              <a:t>Metadáta</a:t>
            </a:r>
            <a:r>
              <a:rPr lang="sk-SK" b="1" i="1" baseline="0" dirty="0" smtClean="0"/>
              <a:t> </a:t>
            </a:r>
            <a:r>
              <a:rPr lang="sk-SK" i="1" baseline="0" dirty="0" smtClean="0"/>
              <a:t>– Vždy treba zvážiť, aké metadáta a dokumentácia sú potrebné na to, aby ste porozumeli dátam vy a iní teraz ale aj neskôr.</a:t>
            </a:r>
          </a:p>
          <a:p>
            <a:pPr>
              <a:spcBef>
                <a:spcPts val="0"/>
              </a:spcBef>
            </a:pPr>
            <a:r>
              <a:rPr lang="sk-SK" baseline="0" dirty="0" smtClean="0"/>
              <a:t>Napr. „</a:t>
            </a:r>
            <a:r>
              <a:rPr lang="sk-SK" baseline="0" dirty="0" err="1" smtClean="0"/>
              <a:t>Readme</a:t>
            </a:r>
            <a:r>
              <a:rPr lang="sk-SK" baseline="0" dirty="0" smtClean="0"/>
              <a:t> súbor/</a:t>
            </a:r>
            <a:r>
              <a:rPr lang="sk-SK" baseline="0" dirty="0" err="1" smtClean="0"/>
              <a:t>file</a:t>
            </a:r>
            <a:r>
              <a:rPr lang="sk-SK" baseline="0" dirty="0" smtClean="0"/>
              <a:t> pre každý súbor dát (</a:t>
            </a:r>
            <a:r>
              <a:rPr lang="sk-SK" baseline="0" dirty="0" err="1" smtClean="0"/>
              <a:t>dataset</a:t>
            </a:r>
            <a:r>
              <a:rPr lang="sk-SK" baseline="0" dirty="0" smtClean="0"/>
              <a:t>), v ktorom uvedieme názov projektu, krátky opis cieľov projektu, použitý materiál a procesy a zapojených výskumníkov. </a:t>
            </a:r>
            <a:r>
              <a:rPr lang="sk-SK" baseline="0" dirty="0" err="1" smtClean="0"/>
              <a:t>Readme</a:t>
            </a:r>
            <a:r>
              <a:rPr lang="sk-SK" baseline="0" dirty="0" smtClean="0"/>
              <a:t> súbor bude trvalo spojený so súborom dát, ktorý popisuje.“</a:t>
            </a:r>
          </a:p>
          <a:p>
            <a:pPr>
              <a:spcBef>
                <a:spcPts val="0"/>
              </a:spcBef>
            </a:pPr>
            <a:r>
              <a:rPr lang="sk-SK" b="1" baseline="0" dirty="0" smtClean="0"/>
              <a:t>Metadátové štandardy – zabezpečia, že metadáta sú štruktúrované rovnako</a:t>
            </a:r>
          </a:p>
          <a:p>
            <a:pPr>
              <a:spcBef>
                <a:spcPts val="0"/>
              </a:spcBef>
            </a:pPr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Uznávaným štandardom pre metadáta je Dublin </a:t>
            </a:r>
            <a:r>
              <a:rPr lang="sk-SK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</a:t>
            </a:r>
            <a:endParaRPr lang="sk-SK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sk-SK" sz="800" dirty="0" smtClean="0"/>
              <a:t>https://cs.wikipedia.org/wiki/Dublin_Core</a:t>
            </a:r>
          </a:p>
          <a:p>
            <a:pPr>
              <a:spcBef>
                <a:spcPts val="0"/>
              </a:spcBef>
            </a:pPr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Rôzne vedné odbory a oblasti ľudského záujmu majú vlastné metadátové štandardy, napr.: </a:t>
            </a:r>
          </a:p>
          <a:p>
            <a:pPr>
              <a:spcBef>
                <a:spcPts val="0"/>
              </a:spcBef>
            </a:pP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•Darwin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–pre geografický výskyt druhov</a:t>
            </a:r>
          </a:p>
          <a:p>
            <a:pPr>
              <a:spcBef>
                <a:spcPts val="0"/>
              </a:spcBef>
            </a:pP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•EML –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Ecological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Metadata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 ekológiu</a:t>
            </a:r>
          </a:p>
          <a:p>
            <a:pPr>
              <a:spcBef>
                <a:spcPts val="0"/>
              </a:spcBef>
            </a:pP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•VRA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Association pre vizuálne umenie</a:t>
            </a:r>
          </a:p>
          <a:p>
            <a:pPr>
              <a:spcBef>
                <a:spcPts val="0"/>
              </a:spcBef>
            </a:pP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•V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behaviorálnych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spoločenských a ekonomických vedách sa často používa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Documentation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Initiative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(štandard pre prieskumy, dotazníky, štatistické súbory)...</a:t>
            </a:r>
          </a:p>
          <a:p>
            <a:pPr>
              <a:spcBef>
                <a:spcPts val="0"/>
              </a:spcBef>
            </a:pPr>
            <a:r>
              <a:rPr lang="sk-SK" dirty="0" smtClean="0"/>
              <a:t>  </a:t>
            </a:r>
            <a:r>
              <a:rPr lang="sk-SK" dirty="0" err="1" smtClean="0"/>
              <a:t>Data</a:t>
            </a:r>
            <a:r>
              <a:rPr lang="sk-SK" dirty="0" smtClean="0"/>
              <a:t> </a:t>
            </a:r>
            <a:r>
              <a:rPr lang="sk-SK" dirty="0" err="1" smtClean="0"/>
              <a:t>Documentation</a:t>
            </a:r>
            <a:r>
              <a:rPr lang="sk-SK" dirty="0" smtClean="0"/>
              <a:t> </a:t>
            </a:r>
            <a:r>
              <a:rPr lang="sk-SK" dirty="0" err="1" smtClean="0"/>
              <a:t>Initiative</a:t>
            </a:r>
            <a:r>
              <a:rPr lang="sk-SK" dirty="0" smtClean="0"/>
              <a:t> je medzinárodný štandard na popis prieskumov, dotazníkov, štatistických dátových súborov a informácií na úrovni spoločenských vied. Tieto informácie sú štandardom opísané ako metadáta.</a:t>
            </a:r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sz="80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4542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578223" y="432995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578223" y="3808880"/>
            <a:ext cx="5486400" cy="3600450"/>
          </a:xfrm>
        </p:spPr>
        <p:txBody>
          <a:bodyPr/>
          <a:lstStyle/>
          <a:p>
            <a:pPr>
              <a:defRPr/>
            </a:pPr>
            <a:r>
              <a:rPr lang="sk-SK" b="1" dirty="0"/>
              <a:t>Dublin </a:t>
            </a:r>
            <a:r>
              <a:rPr lang="sk-SK" b="1" dirty="0" err="1"/>
              <a:t>Core</a:t>
            </a:r>
            <a:r>
              <a:rPr lang="sk-SK" dirty="0"/>
              <a:t> je </a:t>
            </a:r>
            <a:r>
              <a:rPr lang="sk-SK" dirty="0" err="1"/>
              <a:t>standard</a:t>
            </a:r>
            <a:r>
              <a:rPr lang="sk-SK" dirty="0"/>
              <a:t> pro </a:t>
            </a:r>
            <a:r>
              <a:rPr lang="sk-SK" dirty="0" err="1">
                <a:hlinkClick r:id="rId3" tooltip="Metadata"/>
              </a:rPr>
              <a:t>metadatový</a:t>
            </a:r>
            <a:r>
              <a:rPr lang="sk-SK" dirty="0"/>
              <a:t> popis </a:t>
            </a:r>
            <a:r>
              <a:rPr lang="sk-SK" dirty="0" err="1"/>
              <a:t>digitálních</a:t>
            </a:r>
            <a:r>
              <a:rPr lang="sk-SK" dirty="0"/>
              <a:t> </a:t>
            </a:r>
            <a:r>
              <a:rPr lang="sk-SK" dirty="0" err="1"/>
              <a:t>objektů</a:t>
            </a:r>
            <a:r>
              <a:rPr lang="sk-SK" dirty="0"/>
              <a:t> (</a:t>
            </a:r>
            <a:r>
              <a:rPr lang="sk-SK" dirty="0" err="1"/>
              <a:t>včetně</a:t>
            </a:r>
            <a:r>
              <a:rPr lang="sk-SK" dirty="0"/>
              <a:t> </a:t>
            </a:r>
            <a:r>
              <a:rPr lang="sk-SK" dirty="0">
                <a:hlinkClick r:id="rId4" tooltip="World Wide Web"/>
              </a:rPr>
              <a:t>WWW</a:t>
            </a:r>
            <a:r>
              <a:rPr lang="sk-SK" dirty="0"/>
              <a:t> </a:t>
            </a:r>
            <a:r>
              <a:rPr lang="sk-SK" dirty="0" err="1"/>
              <a:t>stránek</a:t>
            </a:r>
            <a:r>
              <a:rPr lang="sk-SK" dirty="0"/>
              <a:t>), často </a:t>
            </a:r>
            <a:r>
              <a:rPr lang="sk-SK" dirty="0" err="1"/>
              <a:t>vyjadřovaných</a:t>
            </a:r>
            <a:r>
              <a:rPr lang="sk-SK" dirty="0"/>
              <a:t> </a:t>
            </a:r>
            <a:r>
              <a:rPr lang="sk-SK" dirty="0" err="1"/>
              <a:t>prostřednictvím</a:t>
            </a:r>
            <a:r>
              <a:rPr lang="sk-SK" dirty="0"/>
              <a:t> </a:t>
            </a:r>
            <a:r>
              <a:rPr lang="sk-SK" dirty="0">
                <a:hlinkClick r:id="rId5" tooltip="Extensible Markup Language"/>
              </a:rPr>
              <a:t>XML</a:t>
            </a:r>
            <a:r>
              <a:rPr lang="sk-SK" dirty="0"/>
              <a:t>. </a:t>
            </a:r>
            <a:r>
              <a:rPr lang="sk-SK" dirty="0" err="1"/>
              <a:t>Název</a:t>
            </a:r>
            <a:r>
              <a:rPr lang="sk-SK" dirty="0"/>
              <a:t> je </a:t>
            </a:r>
            <a:r>
              <a:rPr lang="sk-SK" dirty="0" err="1"/>
              <a:t>podle</a:t>
            </a:r>
            <a:r>
              <a:rPr lang="sk-SK" dirty="0"/>
              <a:t> </a:t>
            </a:r>
            <a:r>
              <a:rPr lang="sk-SK" dirty="0" err="1"/>
              <a:t>města</a:t>
            </a:r>
            <a:r>
              <a:rPr lang="sk-SK" dirty="0"/>
              <a:t> </a:t>
            </a:r>
            <a:r>
              <a:rPr lang="sk-SK" dirty="0">
                <a:hlinkClick r:id="rId6" tooltip="Dublin, Ohio (stránka neexistuje)"/>
              </a:rPr>
              <a:t>Dublin, Ohio</a:t>
            </a:r>
            <a:r>
              <a:rPr lang="sk-SK" dirty="0"/>
              <a:t> (</a:t>
            </a:r>
            <a:r>
              <a:rPr lang="sk-SK" dirty="0">
                <a:hlinkClick r:id="rId7" tooltip="Spojené státy americké"/>
              </a:rPr>
              <a:t>USA</a:t>
            </a:r>
            <a:r>
              <a:rPr lang="sk-SK" dirty="0"/>
              <a:t>),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kterém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konala </a:t>
            </a:r>
            <a:r>
              <a:rPr lang="sk-SK" dirty="0" err="1"/>
              <a:t>konference</a:t>
            </a:r>
            <a:r>
              <a:rPr lang="sk-SK" dirty="0"/>
              <a:t>, na </a:t>
            </a:r>
            <a:r>
              <a:rPr lang="sk-SK" dirty="0" err="1"/>
              <a:t>které</a:t>
            </a:r>
            <a:r>
              <a:rPr lang="sk-SK" dirty="0"/>
              <a:t> </a:t>
            </a:r>
            <a:r>
              <a:rPr lang="sk-SK" dirty="0" err="1"/>
              <a:t>byl</a:t>
            </a:r>
            <a:r>
              <a:rPr lang="sk-SK" dirty="0"/>
              <a:t> </a:t>
            </a:r>
            <a:r>
              <a:rPr lang="sk-SK" dirty="0" err="1"/>
              <a:t>navržen</a:t>
            </a:r>
            <a:r>
              <a:rPr lang="sk-SK" dirty="0"/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799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432996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685800" y="3776607"/>
            <a:ext cx="5486400" cy="36004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k-SK" b="1" dirty="0"/>
              <a:t>Riadené slovníky</a:t>
            </a:r>
          </a:p>
          <a:p>
            <a:pPr lvl="0">
              <a:spcBef>
                <a:spcPts val="0"/>
              </a:spcBef>
            </a:pPr>
            <a:r>
              <a:rPr lang="sk-SK" b="1" dirty="0"/>
              <a:t>Súbor pojmov </a:t>
            </a:r>
            <a:r>
              <a:rPr lang="sk-SK" dirty="0"/>
              <a:t>usporiadaných do určitej štruktúry s určenými vzťahmi medzi nimi</a:t>
            </a:r>
          </a:p>
          <a:p>
            <a:pPr lvl="0">
              <a:spcBef>
                <a:spcPts val="0"/>
              </a:spcBef>
            </a:pPr>
            <a:r>
              <a:rPr lang="sk-SK" b="1" dirty="0"/>
              <a:t>Tezaury, súbory autorít, taxonómie, ontológie...</a:t>
            </a:r>
            <a:endParaRPr lang="sk-SK" dirty="0"/>
          </a:p>
          <a:p>
            <a:pPr lvl="0">
              <a:spcBef>
                <a:spcPts val="0"/>
              </a:spcBef>
            </a:pPr>
            <a:r>
              <a:rPr lang="sk-SK" dirty="0"/>
              <a:t>Harmonizácia a konzistencia pojmov, zjednotenie viacjazyčnosti</a:t>
            </a:r>
          </a:p>
          <a:p>
            <a:pPr lvl="0">
              <a:spcBef>
                <a:spcPts val="0"/>
              </a:spcBef>
            </a:pPr>
            <a:r>
              <a:rPr lang="sk-SK" dirty="0"/>
              <a:t>Používané hodnoty: preferované slová, frázy + mapovanie, hierarchia</a:t>
            </a:r>
          </a:p>
          <a:p>
            <a:pPr lvl="0">
              <a:spcBef>
                <a:spcPts val="0"/>
              </a:spcBef>
            </a:pPr>
            <a:r>
              <a:rPr lang="sk-SK" dirty="0"/>
              <a:t>Zlepšujú presnosť, strojovú čitateľnosť metadát (napr. 3/10/15), vyhľadávanie</a:t>
            </a:r>
          </a:p>
          <a:p>
            <a:pPr>
              <a:spcBef>
                <a:spcPts val="0"/>
              </a:spcBef>
            </a:pPr>
            <a:r>
              <a:rPr lang="sk-SK" b="1" dirty="0" err="1"/>
              <a:t>Řízené</a:t>
            </a:r>
            <a:r>
              <a:rPr lang="sk-SK" b="1" dirty="0"/>
              <a:t> slovníky a </a:t>
            </a:r>
            <a:r>
              <a:rPr lang="sk-SK" b="1" dirty="0" err="1"/>
              <a:t>ontologie</a:t>
            </a:r>
            <a:r>
              <a:rPr lang="sk-SK" b="1" dirty="0"/>
              <a:t> </a:t>
            </a:r>
            <a:r>
              <a:rPr lang="sk-SK" dirty="0" err="1"/>
              <a:t>jsou</a:t>
            </a:r>
            <a:r>
              <a:rPr lang="sk-SK" dirty="0"/>
              <a:t> </a:t>
            </a:r>
            <a:r>
              <a:rPr lang="sk-SK" dirty="0" err="1"/>
              <a:t>jedním</a:t>
            </a:r>
            <a:r>
              <a:rPr lang="sk-SK" dirty="0"/>
              <a:t>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b="1" dirty="0" err="1"/>
              <a:t>základních</a:t>
            </a:r>
            <a:r>
              <a:rPr lang="sk-SK" b="1" dirty="0"/>
              <a:t> </a:t>
            </a:r>
            <a:r>
              <a:rPr lang="sk-SK" b="1" dirty="0" err="1"/>
              <a:t>nástrojů</a:t>
            </a:r>
            <a:r>
              <a:rPr lang="sk-SK" b="1" dirty="0"/>
              <a:t> pro </a:t>
            </a:r>
            <a:r>
              <a:rPr lang="sk-SK" b="1" dirty="0" err="1"/>
              <a:t>zajištění</a:t>
            </a:r>
            <a:r>
              <a:rPr lang="sk-SK" b="1" dirty="0"/>
              <a:t> </a:t>
            </a:r>
            <a:r>
              <a:rPr lang="sk-SK" dirty="0"/>
              <a:t>sémantické</a:t>
            </a:r>
            <a:r>
              <a:rPr lang="sk-SK" b="1" dirty="0"/>
              <a:t> </a:t>
            </a:r>
            <a:r>
              <a:rPr lang="sk-SK" b="1" dirty="0" err="1"/>
              <a:t>interoperability</a:t>
            </a:r>
            <a:r>
              <a:rPr lang="sk-SK" b="1" dirty="0"/>
              <a:t> </a:t>
            </a:r>
            <a:r>
              <a:rPr lang="sk-SK" b="1" dirty="0" err="1"/>
              <a:t>informačních</a:t>
            </a:r>
            <a:r>
              <a:rPr lang="sk-SK" b="1" dirty="0"/>
              <a:t> </a:t>
            </a:r>
            <a:r>
              <a:rPr lang="sk-SK" b="1" dirty="0" err="1"/>
              <a:t>systémů</a:t>
            </a:r>
            <a:r>
              <a:rPr lang="sk-SK" dirty="0"/>
              <a:t>. </a:t>
            </a:r>
          </a:p>
          <a:p>
            <a:pPr>
              <a:spcBef>
                <a:spcPts val="0"/>
              </a:spcBef>
            </a:pPr>
            <a:r>
              <a:rPr lang="sk-SK" dirty="0" err="1"/>
              <a:t>Mj</a:t>
            </a:r>
            <a:r>
              <a:rPr lang="sk-SK" dirty="0"/>
              <a:t>. i </a:t>
            </a:r>
            <a:r>
              <a:rPr lang="sk-SK" dirty="0" err="1"/>
              <a:t>jejich</a:t>
            </a:r>
            <a:r>
              <a:rPr lang="sk-SK" dirty="0"/>
              <a:t> pomocí </a:t>
            </a:r>
            <a:r>
              <a:rPr lang="sk-SK" dirty="0" err="1"/>
              <a:t>se</a:t>
            </a:r>
            <a:r>
              <a:rPr lang="sk-SK" dirty="0"/>
              <a:t> dosahuje </a:t>
            </a:r>
            <a:r>
              <a:rPr lang="sk-SK" dirty="0" err="1"/>
              <a:t>žádoucí</a:t>
            </a:r>
            <a:r>
              <a:rPr lang="sk-SK" dirty="0"/>
              <a:t> </a:t>
            </a:r>
            <a:r>
              <a:rPr lang="sk-SK" b="1" dirty="0" err="1"/>
              <a:t>standardizace</a:t>
            </a:r>
            <a:r>
              <a:rPr lang="sk-SK" b="1" dirty="0"/>
              <a:t> a </a:t>
            </a:r>
            <a:r>
              <a:rPr lang="sk-SK" b="1" dirty="0" err="1"/>
              <a:t>harmonizace</a:t>
            </a:r>
            <a:r>
              <a:rPr lang="sk-SK" b="1" dirty="0"/>
              <a:t> </a:t>
            </a:r>
            <a:r>
              <a:rPr lang="sk-SK" b="1" dirty="0" err="1"/>
              <a:t>metadatového</a:t>
            </a:r>
            <a:r>
              <a:rPr lang="sk-SK" b="1" dirty="0"/>
              <a:t> popisu </a:t>
            </a:r>
            <a:r>
              <a:rPr lang="sk-SK" b="1" dirty="0" err="1"/>
              <a:t>dokumentů</a:t>
            </a:r>
            <a:r>
              <a:rPr lang="sk-SK" b="1" dirty="0"/>
              <a:t> a </a:t>
            </a:r>
            <a:r>
              <a:rPr lang="sk-SK" b="1" dirty="0" err="1"/>
              <a:t>informačních</a:t>
            </a:r>
            <a:r>
              <a:rPr lang="sk-SK" b="1" dirty="0"/>
              <a:t> </a:t>
            </a:r>
            <a:r>
              <a:rPr lang="sk-SK" b="1" dirty="0" err="1"/>
              <a:t>objektů</a:t>
            </a:r>
            <a:r>
              <a:rPr lang="sk-SK" dirty="0"/>
              <a:t>.</a:t>
            </a:r>
          </a:p>
          <a:p>
            <a:pPr lvl="0">
              <a:spcBef>
                <a:spcPts val="0"/>
              </a:spcBef>
            </a:pPr>
            <a:endParaRPr lang="sk-SK" dirty="0"/>
          </a:p>
          <a:p>
            <a:r>
              <a:rPr lang="sk-SK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Agrovoc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odborový tezaurus z</a:t>
            </a:r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oblasti poľnohospodárstva</a:t>
            </a:r>
          </a:p>
          <a:p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Viacjazyčný</a:t>
            </a:r>
          </a:p>
          <a:p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Štruktúra – abecedná aj hierarchická</a:t>
            </a:r>
          </a:p>
          <a:p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Obsahuje preferovaný výraz, výraz v iných jazykoch</a:t>
            </a:r>
            <a:endParaRPr lang="sk-SK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0650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7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685800" y="3937972"/>
            <a:ext cx="5486400" cy="3600450"/>
          </a:xfrm>
        </p:spPr>
        <p:txBody>
          <a:bodyPr/>
          <a:lstStyle/>
          <a:p>
            <a:r>
              <a:rPr lang="sk-SK" b="1" dirty="0" smtClean="0"/>
              <a:t>Ukladanie, zálohovanie, bezpečnosť dát</a:t>
            </a:r>
            <a:r>
              <a:rPr lang="sk-SK" dirty="0" smtClean="0"/>
              <a:t> – pozrieť si odporúčania, usmernenia univerzity, inštitúcie k tejto téme, zistiť, či univerzita ponúka nejaké softvérové nástroje a podporu v tejto oblasti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budete </a:t>
            </a:r>
            <a:r>
              <a:rPr lang="sk-SK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ukladať a zálohovať dáta </a:t>
            </a:r>
            <a:r>
              <a:rPr lang="sk-SK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priebehu projektu?</a:t>
            </a:r>
            <a:endParaRPr lang="sk-SK" sz="1400" b="1" dirty="0" smtClean="0">
              <a:solidFill>
                <a:srgbClr val="C00000"/>
              </a:solidFill>
              <a:latin typeface="Calibri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Akým spôsobom budete </a:t>
            </a:r>
            <a:r>
              <a:rPr lang="sk-SK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zdieľať dáta</a:t>
            </a:r>
            <a:r>
              <a:rPr lang="sk-SK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ktoré majú byť zverejnené? 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endParaRPr lang="sk-SK" sz="1400" b="1" dirty="0" smtClean="0">
              <a:solidFill>
                <a:srgbClr val="C00000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7923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599739" y="239358"/>
            <a:ext cx="4219687" cy="2373574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599739" y="2851448"/>
            <a:ext cx="5486400" cy="6174217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Ktoré </a:t>
            </a:r>
            <a:r>
              <a:rPr lang="sk-SK" sz="1400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z množstva získaných dát majú byť </a:t>
            </a:r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uchovávané dlhodobo </a:t>
            </a:r>
            <a:r>
              <a:rPr lang="sk-SK" dirty="0" smtClean="0">
                <a:latin typeface="Calibri" pitchFamily="34" charset="0"/>
                <a:cs typeface="Tahoma" pitchFamily="34" charset="0"/>
              </a:rPr>
              <a:t>Zvážiť hodnotu svojich dát, uchovávať len dáta s vysokou hodnotou:</a:t>
            </a:r>
          </a:p>
          <a:p>
            <a:pPr>
              <a:spcBef>
                <a:spcPts val="0"/>
              </a:spcBef>
            </a:pPr>
            <a:r>
              <a:rPr lang="sk-SK" dirty="0" smtClean="0">
                <a:latin typeface="Calibri" pitchFamily="34" charset="0"/>
                <a:cs typeface="Tahoma" pitchFamily="34" charset="0"/>
              </a:rPr>
              <a:t>     -</a:t>
            </a:r>
            <a:r>
              <a:rPr lang="sk-SK" b="1" dirty="0" smtClean="0">
                <a:latin typeface="Calibri" pitchFamily="34" charset="0"/>
                <a:cs typeface="Tahoma" pitchFamily="34" charset="0"/>
              </a:rPr>
              <a:t>všetky podkladové dáta súvisiace s publikáciou </a:t>
            </a:r>
            <a:r>
              <a:rPr lang="sk-SK" dirty="0" smtClean="0">
                <a:latin typeface="Calibri" pitchFamily="34" charset="0"/>
                <a:cs typeface="Tahoma" pitchFamily="34" charset="0"/>
              </a:rPr>
              <a:t>– umožní vám to brániť sa voči všetkým možným spochybneniam vzneseným voči vašej práci</a:t>
            </a:r>
          </a:p>
          <a:p>
            <a:pPr>
              <a:spcBef>
                <a:spcPts val="0"/>
              </a:spcBef>
            </a:pPr>
            <a:r>
              <a:rPr lang="sk-SK" dirty="0" smtClean="0">
                <a:latin typeface="Calibri" pitchFamily="34" charset="0"/>
                <a:cs typeface="Tahoma" pitchFamily="34" charset="0"/>
              </a:rPr>
              <a:t>     -</a:t>
            </a:r>
            <a:r>
              <a:rPr lang="sk-SK" b="1" dirty="0" smtClean="0">
                <a:latin typeface="Calibri" pitchFamily="34" charset="0"/>
                <a:cs typeface="Tahoma" pitchFamily="34" charset="0"/>
              </a:rPr>
              <a:t>dáta, ktorých zber je náročný alebo nákladný </a:t>
            </a:r>
            <a:r>
              <a:rPr lang="sk-SK" dirty="0" smtClean="0">
                <a:latin typeface="Calibri" pitchFamily="34" charset="0"/>
                <a:cs typeface="Tahoma" pitchFamily="34" charset="0"/>
              </a:rPr>
              <a:t>– napríklad dáta vygenerované alebo</a:t>
            </a:r>
            <a:r>
              <a:rPr lang="sk-SK" baseline="0" dirty="0" smtClean="0">
                <a:latin typeface="Calibri" pitchFamily="34" charset="0"/>
                <a:cs typeface="Tahoma" pitchFamily="34" charset="0"/>
              </a:rPr>
              <a:t> spracované súkromnou firmou, dáta o počasí, dáta o zriedkavých zvieratách alebo z odľahlých oblastí</a:t>
            </a:r>
            <a:endParaRPr lang="sk-SK" dirty="0" smtClean="0">
              <a:latin typeface="Calibri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</a:pPr>
            <a:r>
              <a:rPr lang="sk-SK" dirty="0" smtClean="0">
                <a:latin typeface="Calibri" pitchFamily="34" charset="0"/>
                <a:cs typeface="Tahoma" pitchFamily="34" charset="0"/>
              </a:rPr>
              <a:t>     -</a:t>
            </a:r>
            <a:r>
              <a:rPr lang="sk-SK" b="1" dirty="0" smtClean="0">
                <a:latin typeface="Calibri" pitchFamily="34" charset="0"/>
                <a:cs typeface="Tahoma" pitchFamily="34" charset="0"/>
              </a:rPr>
              <a:t>dáta, ktoré sa nedajú nahradiť/znovu vygenerovať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200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Ktoré majú byť zničené/vymazané</a:t>
            </a:r>
            <a:r>
              <a:rPr lang="sk-SK" sz="1200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?</a:t>
            </a:r>
          </a:p>
          <a:p>
            <a:r>
              <a:rPr lang="sk-SK" dirty="0" smtClean="0"/>
              <a:t>-</a:t>
            </a:r>
            <a:r>
              <a:rPr lang="sk-SK" b="1" dirty="0" smtClean="0"/>
              <a:t>biologický materiál</a:t>
            </a:r>
            <a:r>
              <a:rPr lang="sk-SK" dirty="0" smtClean="0"/>
              <a:t>, ktorý sa časom znehodnotí</a:t>
            </a:r>
          </a:p>
          <a:p>
            <a:r>
              <a:rPr lang="sk-SK" dirty="0" smtClean="0"/>
              <a:t>-</a:t>
            </a:r>
            <a:r>
              <a:rPr lang="sk-SK" b="1" dirty="0" smtClean="0"/>
              <a:t>dôverné údaje alebo osobné údaje</a:t>
            </a:r>
            <a:r>
              <a:rPr lang="sk-SK" dirty="0" smtClean="0"/>
              <a:t>, ktoré nemožno anonymizovať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dlho 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kde uchovávať dáta dlhodobo 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ukončení projektu?</a:t>
            </a:r>
            <a:endParaRPr lang="sk-SK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Dlhodobé uchovávanie </a:t>
            </a:r>
            <a:r>
              <a:rPr lang="sk-SK" dirty="0" smtClean="0"/>
              <a:t>- </a:t>
            </a:r>
            <a:r>
              <a:rPr lang="sk-SK" dirty="0" smtClean="0">
                <a:latin typeface="Calibri" pitchFamily="34" charset="0"/>
                <a:cs typeface="Tahoma" pitchFamily="34" charset="0"/>
              </a:rPr>
              <a:t>napr. minimum 5 rokov pre dáta, ktoré sú podkladom pre publikácie (napríklad v Dánsku je Dánsky kódex výskumnej integrity</a:t>
            </a:r>
            <a:r>
              <a:rPr lang="sk-SK" baseline="0" dirty="0" smtClean="0">
                <a:latin typeface="Calibri" pitchFamily="34" charset="0"/>
                <a:cs typeface="Tahoma" pitchFamily="34" charset="0"/>
              </a:rPr>
              <a:t> – minimálne 5 rokov od dátumu publikovanie)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>
                <a:latin typeface="Calibri" pitchFamily="34" charset="0"/>
                <a:cs typeface="Tahoma" pitchFamily="34" charset="0"/>
              </a:rPr>
              <a:t>Nerobiť </a:t>
            </a:r>
            <a:r>
              <a:rPr lang="sk-SK" baseline="0" dirty="0" err="1" smtClean="0">
                <a:latin typeface="Calibri" pitchFamily="34" charset="0"/>
                <a:cs typeface="Tahoma" pitchFamily="34" charset="0"/>
              </a:rPr>
              <a:t>data</a:t>
            </a:r>
            <a:r>
              <a:rPr lang="sk-SK" baseline="0" dirty="0" smtClean="0">
                <a:latin typeface="Calibri" pitchFamily="34" charset="0"/>
                <a:cs typeface="Tahoma" pitchFamily="34" charset="0"/>
              </a:rPr>
              <a:t> dumping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>
                <a:latin typeface="Calibri" pitchFamily="34" charset="0"/>
                <a:cs typeface="Tahoma" pitchFamily="34" charset="0"/>
              </a:rPr>
              <a:t>Zároveň brať do úvahy to, že nevieme, ktoré dáta sa môžu ukázať ako užitočné neskôr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>
              <a:latin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="1" baseline="0" dirty="0" smtClean="0">
                <a:latin typeface="Calibri" pitchFamily="34" charset="0"/>
                <a:cs typeface="Tahoma" pitchFamily="34" charset="0"/>
              </a:rPr>
              <a:t>Výber (dátového) repozitára: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>
                <a:latin typeface="Calibri" pitchFamily="34" charset="0"/>
                <a:cs typeface="Tahoma" pitchFamily="34" charset="0"/>
              </a:rPr>
              <a:t>Pri hľadaní repozitára/úložiska pre výskumné dáta by si príjemcovia grantov mali najprv overiť, či existuje tematická databáza/databáza komunity, kde by sa dáta mohli archivovať. Bez ohľadu na vybrané úložisko by si príjemcovia grantov mali vždy overiť, či je dlhodobo udržateľné a -ukladá dáta bezpečným spôsobom;-zabezpečí, že údaje budú naďalej </a:t>
            </a:r>
            <a:r>
              <a:rPr lang="sk-SK" baseline="0" dirty="0" err="1" smtClean="0">
                <a:latin typeface="Calibri" pitchFamily="34" charset="0"/>
                <a:cs typeface="Tahoma" pitchFamily="34" charset="0"/>
              </a:rPr>
              <a:t>nájditeľné</a:t>
            </a:r>
            <a:r>
              <a:rPr lang="sk-SK" baseline="0" dirty="0" smtClean="0">
                <a:latin typeface="Calibri" pitchFamily="34" charset="0"/>
                <a:cs typeface="Tahoma" pitchFamily="34" charset="0"/>
              </a:rPr>
              <a:t> (pomocou trvalého identifikátora), prístupné a opakovane použiteľné;-popisuje údaje štandardným spôsobom s použitím prijatých štandardov metadát;-umožňuje vkladateľovi určiť licenciu, ktorou sa riadi prístup k dátam a ich opakované použitie.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0088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422237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685800" y="3722818"/>
            <a:ext cx="5486400" cy="4442236"/>
          </a:xfrm>
        </p:spPr>
        <p:txBody>
          <a:bodyPr/>
          <a:lstStyle/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Nástroje: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ARGOS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 (a joint effort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OpenAIRE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EUDAT) allows generating machine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actionable DMPs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sprievodca, zatiaľ dostupný bezplatne,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treba sa registrovať, prepojený so ZENODO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ARGOS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https://argos.openaire.eu/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Databáza verejných DMP</a:t>
            </a:r>
            <a:endParaRPr lang="sk-SK" dirty="0" smtClean="0"/>
          </a:p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DMPonline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https://dmponline.dcc.ac.uk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very convenient on-line tool to formulate a DMP according to the requirements of the ERC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(as laid down in the template) and of several other research funding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 by the Digital Curation Centre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Registrácia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Databáza verejných DMP</a:t>
            </a:r>
          </a:p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Stewardship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Wizard</a:t>
            </a:r>
            <a:endParaRPr lang="sk-SK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Bezplatná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verzia – treba inštalovať, naučiť sa používať</a:t>
            </a:r>
          </a:p>
          <a:p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Platená služba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Má sprievodcu-</a:t>
            </a:r>
            <a:r>
              <a:rPr lang="sk-SK" baseline="0" dirty="0" smtClean="0"/>
              <a:t> môže slúžiť aj ako zdroj </a:t>
            </a:r>
            <a:r>
              <a:rPr lang="sk-SK" baseline="0" dirty="0" err="1" smtClean="0"/>
              <a:t>info</a:t>
            </a:r>
            <a:r>
              <a:rPr lang="sk-SK" baseline="0" dirty="0" smtClean="0"/>
              <a:t> o manažmente dát</a:t>
            </a: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4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588982" y="357692"/>
            <a:ext cx="5486400" cy="30861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588982" y="3604484"/>
            <a:ext cx="5486400" cy="360045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sk-SK" b="1" dirty="0" smtClean="0"/>
              <a:t>Čo</a:t>
            </a:r>
            <a:r>
              <a:rPr lang="sk-SK" b="1" baseline="0" dirty="0" smtClean="0"/>
              <a:t> je manažment výskumných dát?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 smtClean="0"/>
              <a:t>Manažment výskumných dát alebo v angličtine RDM z Research </a:t>
            </a:r>
            <a:r>
              <a:rPr lang="sk-SK" dirty="0" err="1" smtClean="0"/>
              <a:t>Data</a:t>
            </a:r>
            <a:r>
              <a:rPr lang="sk-SK" dirty="0" smtClean="0"/>
              <a:t> Management (RDM) je </a:t>
            </a:r>
            <a:r>
              <a:rPr lang="sk-SK" b="1" dirty="0" smtClean="0"/>
              <a:t>širší pojem</a:t>
            </a:r>
            <a:r>
              <a:rPr lang="sk-SK" dirty="0" smtClean="0"/>
              <a:t>, ktorý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zahŕňa </a:t>
            </a:r>
            <a:r>
              <a:rPr lang="sk-SK" b="1" dirty="0" smtClean="0"/>
              <a:t>súbor činností, ktoré sa viažu so životným cyklom výskumu či výskumných dát </a:t>
            </a:r>
            <a:r>
              <a:rPr lang="sk-SK" dirty="0" smtClean="0"/>
              <a:t>– </a:t>
            </a:r>
            <a:r>
              <a:rPr lang="sk-SK" b="1" dirty="0" smtClean="0"/>
              <a:t>organizáciu, ukladanie, uchovávanie a zdieľanie dát </a:t>
            </a:r>
            <a:r>
              <a:rPr lang="sk-SK" dirty="0" smtClean="0"/>
              <a:t>zhromaždených a použitých vo výskumnom projekte;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každodenný manažment výskumných dát počas životného cyklu (trvania) výskumu (napríklad pomenovávanie súborov);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rozhodovanie o tom, ako sa budú dáta uchovávať a zdieľať po ukončení projektu (napríklad uloženie dát v repozitári na dlhodobé uchovávanie a sprístupňovanie)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sk-SK" dirty="0" smtClean="0"/>
              <a:t>https://otvorenaveda.cvtisr.sk/manazment-vyskumnych-dat/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9246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357691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685800" y="3722819"/>
            <a:ext cx="5486400" cy="3600450"/>
          </a:xfrm>
        </p:spPr>
        <p:txBody>
          <a:bodyPr/>
          <a:lstStyle/>
          <a:p>
            <a:r>
              <a:rPr lang="sk-SK" dirty="0" err="1" smtClean="0"/>
              <a:t>You</a:t>
            </a:r>
            <a:r>
              <a:rPr lang="sk-SK" dirty="0" smtClean="0"/>
              <a:t> Tube – krátky návod na vytvorenie</a:t>
            </a:r>
            <a:r>
              <a:rPr lang="sk-SK" baseline="0" dirty="0" smtClean="0"/>
              <a:t> DMP pre projekt v rámci programu Horizont Európa</a:t>
            </a:r>
          </a:p>
          <a:p>
            <a:r>
              <a:rPr lang="sk-SK" dirty="0" smtClean="0"/>
              <a:t>https://www.youtube.com/watch?v=FNQ88o1VX1c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8768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10496" y="540572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6768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6475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7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5480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556708" y="379207"/>
            <a:ext cx="3327905" cy="1871947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556708" y="2442658"/>
            <a:ext cx="5486400" cy="553951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ERC uznáva, že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anotovanie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ukladanie dát je časovo náročná činnosť.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ERC môžu byť na tento účel osobitne vyčlenené finančné prostriedky z grantov, napríklad na príspevok na plat výskumného asistenta alebo na náklady komerčného poskytovateľa.</a:t>
            </a:r>
          </a:p>
          <a:p>
            <a:endParaRPr lang="sk-SK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DMP should provide information on: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Dataset description: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Standards and metadata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Name and persistent identifier for the datasets: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Curation and preservation methodology: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methodology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Grantees should demonstrate that their approach to data management planning is in line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FAIR principles by providing adequate information on these five topics.</a:t>
            </a:r>
            <a:endParaRPr lang="sk-SK" dirty="0" smtClean="0"/>
          </a:p>
          <a:p>
            <a:endParaRPr lang="sk-SK" sz="800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/>
              <a:t>https://erc.europa.eu/sites/default/files/document/file/ERC_info_document-Open_Research_Data_and_Data_Management_Plans.pdf</a:t>
            </a:r>
          </a:p>
          <a:p>
            <a:r>
              <a:rPr lang="sk-SK" dirty="0" smtClean="0"/>
              <a:t>Informácie pre príjemcov grantov o postoji ERC k</a:t>
            </a:r>
            <a:r>
              <a:rPr lang="sk-SK" baseline="0" dirty="0" smtClean="0"/>
              <a:t> otvoreným výskumným dátam, ERC požiadavkách, bližšie </a:t>
            </a:r>
            <a:r>
              <a:rPr lang="sk-SK" baseline="0" dirty="0" err="1" smtClean="0"/>
              <a:t>info</a:t>
            </a:r>
            <a:r>
              <a:rPr lang="sk-SK" baseline="0" dirty="0" smtClean="0"/>
              <a:t> k DM, ukladaniu dát, metadátam...</a:t>
            </a:r>
          </a:p>
          <a:p>
            <a:r>
              <a:rPr lang="sk-SK" b="0" baseline="0" dirty="0" smtClean="0"/>
              <a:t>Info k DMP na str. 4-6</a:t>
            </a:r>
          </a:p>
          <a:p>
            <a:r>
              <a:rPr lang="sk-SK" b="0" dirty="0" smtClean="0"/>
              <a:t>Info k ukladaniu dát,</a:t>
            </a:r>
            <a:r>
              <a:rPr lang="sk-SK" b="0" baseline="0" dirty="0" smtClean="0"/>
              <a:t> </a:t>
            </a:r>
            <a:r>
              <a:rPr lang="sk-SK" b="0" dirty="0" smtClean="0"/>
              <a:t>dátovým</a:t>
            </a:r>
            <a:r>
              <a:rPr lang="sk-SK" b="0" baseline="0" dirty="0" smtClean="0"/>
              <a:t> repozitárom (aj konkrétne repozitáre s ich opisom), metadátam na str. 6-9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5225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497541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771861" y="3937971"/>
            <a:ext cx="5486400" cy="3600450"/>
          </a:xfrm>
        </p:spPr>
        <p:txBody>
          <a:bodyPr/>
          <a:lstStyle/>
          <a:p>
            <a:r>
              <a:rPr lang="sk-SK" baseline="0" dirty="0" smtClean="0"/>
              <a:t>Odporúča napr. </a:t>
            </a:r>
          </a:p>
          <a:p>
            <a:r>
              <a:rPr lang="sk-SK" dirty="0"/>
              <a:t>	</a:t>
            </a:r>
            <a:r>
              <a:rPr lang="sk-SK" baseline="0" dirty="0" smtClean="0"/>
              <a:t>nástroj od </a:t>
            </a:r>
            <a:r>
              <a:rPr lang="sk-SK" baseline="0" dirty="0" err="1" smtClean="0"/>
              <a:t>Digital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Curation</a:t>
            </a:r>
            <a:r>
              <a:rPr lang="sk-SK" baseline="0" dirty="0" smtClean="0"/>
              <a:t> Centre -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DMPonline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https://dmponline.dcc.ac.uk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            </a:t>
            </a:r>
            <a:r>
              <a:rPr lang="sk-SK" dirty="0" err="1" smtClean="0"/>
              <a:t>OpenAIRE</a:t>
            </a:r>
            <a:r>
              <a:rPr lang="sk-SK" baseline="0" dirty="0" smtClean="0"/>
              <a:t> a EUDAT -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ARGOS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https://argos.openaire.eu/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4411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529814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685800" y="3947599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8718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4246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Tento DMP bol pripravený v súlade s </a:t>
            </a:r>
            <a:r>
              <a:rPr lang="en-US" dirty="0" smtClean="0"/>
              <a:t>Horizon 2020 Fair Data Management Plan </a:t>
            </a:r>
            <a:r>
              <a:rPr lang="en-US" dirty="0" err="1" smtClean="0"/>
              <a:t>Te</a:t>
            </a:r>
            <a:r>
              <a:rPr lang="sk-SK" dirty="0" err="1" smtClean="0"/>
              <a:t>mplate</a:t>
            </a:r>
            <a:r>
              <a:rPr lang="sk-SK" dirty="0" smtClean="0"/>
              <a:t> +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 to FAIR data management in Horizon 2020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GDPR Regulation (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016/679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Directive (EU) 2016/6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3851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443753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755091"/>
            <a:ext cx="5486400" cy="3600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Zdieľanie dát zvyšuje 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dosah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výskumu a 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prestíž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výskumníka aj výskumnej organizácie, pre ktorú pracuje.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Zdieľanie dát 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zvyšuje ekonomickú efektivitu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výskumu (pridaná hodnota opätovného zdieľania + možnosť  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zabrániť zbytočnému duplikovaniu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Zdieľanie dát tiež prispieva k 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transparentnosti a reprodukovateľnosti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výskumu a pôsobí ako 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prevencia „</a:t>
            </a:r>
            <a:r>
              <a:rPr lang="sk-SK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sloppy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 (nedbalej vedy) , pretože si podkladové údaje môže každý skontrolovať (recenzent v rámci recenzného konania, iný vedec z danej oblasti v rámci prieskumu literatúry, aj spätne po rokoch) a vidieť, čo s nimi výskumník robil</a:t>
            </a:r>
            <a:r>
              <a:rPr lang="sk-SK" sz="1200" dirty="0" smtClean="0">
                <a:latin typeface="Calibri" pitchFamily="34" charset="0"/>
                <a:cs typeface="Tahoma" pitchFamily="34" charset="0"/>
              </a:rPr>
              <a:t>.</a:t>
            </a:r>
            <a:endParaRPr lang="sk-SK" sz="1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sk-SK" sz="1200" dirty="0" smtClean="0"/>
          </a:p>
        </p:txBody>
      </p:sp>
    </p:spTree>
    <p:extLst>
      <p:ext uri="{BB962C8B-B14F-4D97-AF65-F5344CB8AC3E}">
        <p14:creationId xmlns:p14="http://schemas.microsoft.com/office/powerpoint/2010/main" val="343367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325418"/>
            <a:ext cx="5486400" cy="30861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685800" y="3550696"/>
            <a:ext cx="5486400" cy="360045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b="1" dirty="0" err="1" smtClean="0">
                <a:latin typeface="Calibri" pitchFamily="34" charset="0"/>
                <a:cs typeface="Tahoma" pitchFamily="34" charset="0"/>
              </a:rPr>
              <a:t>Co</a:t>
            </a:r>
            <a:r>
              <a:rPr lang="sk-SK" sz="1200" b="1" dirty="0" smtClean="0">
                <a:latin typeface="Calibri" pitchFamily="34" charset="0"/>
                <a:cs typeface="Tahoma" pitchFamily="34" charset="0"/>
              </a:rPr>
              <a:t> je DMP? Všeobecne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200" b="1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3164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992594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16324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303904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685800" y="3701303"/>
            <a:ext cx="5486400" cy="360045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b="1" dirty="0" err="1" smtClean="0">
                <a:latin typeface="Calibri" pitchFamily="34" charset="0"/>
                <a:cs typeface="Tahoma" pitchFamily="34" charset="0"/>
              </a:rPr>
              <a:t>Co</a:t>
            </a:r>
            <a:r>
              <a:rPr lang="sk-SK" sz="1200" b="1" dirty="0" smtClean="0">
                <a:latin typeface="Calibri" pitchFamily="34" charset="0"/>
                <a:cs typeface="Tahoma" pitchFamily="34" charset="0"/>
              </a:rPr>
              <a:t> je DMP?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 smtClean="0"/>
              <a:t>Formálny dokument – </a:t>
            </a:r>
            <a:r>
              <a:rPr lang="sk-SK" b="1" dirty="0" smtClean="0"/>
              <a:t>nie v zmysle formality ale vypracovania dokumentu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 smtClean="0"/>
              <a:t>Špecifikuje, </a:t>
            </a:r>
            <a:r>
              <a:rPr lang="sk-SK" b="1" dirty="0" smtClean="0"/>
              <a:t>aké dáta a akým spôsobom</a:t>
            </a:r>
            <a:r>
              <a:rPr lang="sk-SK" dirty="0" smtClean="0"/>
              <a:t> budú počas výskumu vytvárané a obsahuje informácie o ich </a:t>
            </a:r>
            <a:r>
              <a:rPr lang="sk-SK" b="1" dirty="0" smtClean="0"/>
              <a:t>dostupnosti a využití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b="1" dirty="0" smtClean="0"/>
              <a:t>Spĺňa podmienky poskytovateľov financií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b="1" dirty="0" err="1" smtClean="0">
                <a:latin typeface="Calibri" pitchFamily="34" charset="0"/>
                <a:cs typeface="Tahoma" pitchFamily="34" charset="0"/>
              </a:rPr>
              <a:t>Co</a:t>
            </a:r>
            <a:r>
              <a:rPr lang="sk-SK" sz="1200" b="1" dirty="0" smtClean="0">
                <a:latin typeface="Calibri" pitchFamily="34" charset="0"/>
                <a:cs typeface="Tahoma" pitchFamily="34" charset="0"/>
              </a:rPr>
              <a:t> DMP ni</a:t>
            </a:r>
            <a:r>
              <a:rPr lang="sk-SK" sz="1200" b="1" baseline="0" dirty="0" smtClean="0">
                <a:latin typeface="Calibri" pitchFamily="34" charset="0"/>
                <a:cs typeface="Tahoma" pitchFamily="34" charset="0"/>
              </a:rPr>
              <a:t>e je?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200" dirty="0" smtClean="0"/>
              <a:t>Metóda </a:t>
            </a:r>
            <a:r>
              <a:rPr lang="sk-SK" sz="1200" b="1" dirty="0" smtClean="0"/>
              <a:t>hodnotenia</a:t>
            </a:r>
            <a:r>
              <a:rPr lang="sk-SK" sz="1200" dirty="0" smtClean="0"/>
              <a:t> výskumu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200" b="1" dirty="0" smtClean="0"/>
              <a:t>Hĺbková dokumentácia </a:t>
            </a:r>
            <a:r>
              <a:rPr lang="sk-SK" sz="1200" dirty="0" smtClean="0"/>
              <a:t>(</a:t>
            </a:r>
            <a:r>
              <a:rPr lang="sk-SK" sz="1200" dirty="0" err="1" smtClean="0"/>
              <a:t>workflow</a:t>
            </a:r>
            <a:r>
              <a:rPr lang="sk-SK" sz="1200" dirty="0" smtClean="0"/>
              <a:t>, tabuľky, diagramy...), ale </a:t>
            </a:r>
            <a:r>
              <a:rPr lang="sk-SK" sz="1200" b="1" dirty="0" smtClean="0"/>
              <a:t>krátky prehľad so špecifickým účelom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083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389965"/>
            <a:ext cx="2928769" cy="164743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441063" y="2145236"/>
            <a:ext cx="5905949" cy="6539977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sk-SK" sz="1200" b="1" dirty="0" smtClean="0">
                <a:cs typeface="Tahoma" pitchFamily="34" charset="0"/>
              </a:rPr>
              <a:t>Čoraz viac sa presadzuje politika povinných DMP pri žiadosti o financovanie -</a:t>
            </a:r>
            <a:r>
              <a:rPr lang="sk-SK" sz="1200" dirty="0" smtClean="0">
                <a:cs typeface="Tahoma" pitchFamily="34" charset="0"/>
              </a:rPr>
              <a:t>povinný pri žiadosti o grant z </a:t>
            </a:r>
            <a:r>
              <a:rPr lang="sk-SK" sz="1200" b="1" dirty="0" smtClean="0">
                <a:cs typeface="Tahoma" pitchFamily="34" charset="0"/>
                <a:hlinkClick r:id="rId3"/>
              </a:rPr>
              <a:t>programu Horizont Európa</a:t>
            </a:r>
            <a:r>
              <a:rPr lang="sk-SK" sz="1200" dirty="0" smtClean="0">
                <a:cs typeface="Tahoma" pitchFamily="34" charset="0"/>
              </a:rPr>
              <a:t>, povinný v </a:t>
            </a:r>
            <a:r>
              <a:rPr lang="sk-SK" sz="1200" b="1" dirty="0" smtClean="0">
                <a:cs typeface="Tahoma" pitchFamily="34" charset="0"/>
              </a:rPr>
              <a:t>Poľsku/</a:t>
            </a:r>
            <a:r>
              <a:rPr lang="sk-SK" sz="1200" b="1" dirty="0" smtClean="0">
                <a:cs typeface="Tahoma" pitchFamily="34" charset="0"/>
                <a:hlinkClick r:id="rId4"/>
              </a:rPr>
              <a:t>Národné centrum vedy</a:t>
            </a:r>
            <a:r>
              <a:rPr lang="sk-SK" sz="1200" dirty="0" smtClean="0">
                <a:cs typeface="Tahoma" pitchFamily="34" charset="0"/>
              </a:rPr>
              <a:t>, Slovensko - v rámci implementácie Národnej stratégie pre otvorenú vedu plánuje sa </a:t>
            </a:r>
            <a:r>
              <a:rPr lang="sk-SK" sz="1200" b="1" dirty="0" smtClean="0">
                <a:cs typeface="Tahoma" pitchFamily="34" charset="0"/>
              </a:rPr>
              <a:t>postupne zaviesť povinný DMP v agentúre APVV </a:t>
            </a:r>
            <a:r>
              <a:rPr lang="sk-SK" sz="1200" dirty="0" smtClean="0">
                <a:cs typeface="Tahoma" pitchFamily="34" charset="0"/>
              </a:rPr>
              <a:t>podľa poľského vzoru.</a:t>
            </a:r>
          </a:p>
          <a:p>
            <a:pPr algn="just">
              <a:spcBef>
                <a:spcPts val="0"/>
              </a:spcBef>
            </a:pPr>
            <a:endParaRPr lang="sk-SK" sz="800" dirty="0" smtClean="0">
              <a:cs typeface="Tahoma" pitchFamily="34" charset="0"/>
            </a:endParaRPr>
          </a:p>
          <a:p>
            <a:pPr algn="just">
              <a:spcBef>
                <a:spcPts val="0"/>
              </a:spcBef>
              <a:buFont typeface="Arial" charset="0"/>
              <a:buNone/>
            </a:pPr>
            <a:r>
              <a:rPr lang="sk-SK" sz="1200" b="1" dirty="0" smtClean="0">
                <a:cs typeface="Tahoma" pitchFamily="34" charset="0"/>
              </a:rPr>
              <a:t>Financovatelia</a:t>
            </a:r>
            <a:r>
              <a:rPr lang="sk-SK" sz="1200" b="1" baseline="0" dirty="0" smtClean="0">
                <a:cs typeface="Tahoma" pitchFamily="34" charset="0"/>
              </a:rPr>
              <a:t> – prečo vyžadujú DMP</a:t>
            </a:r>
            <a:endParaRPr lang="sk-SK" sz="1200" b="1" dirty="0" smtClean="0">
              <a:cs typeface="Tahoma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Ako budú dáta </a:t>
            </a:r>
            <a:r>
              <a:rPr lang="sk-SK" b="1" dirty="0" smtClean="0"/>
              <a:t>vytvárané, chránené a zdieľané </a:t>
            </a:r>
            <a:r>
              <a:rPr lang="sk-SK" dirty="0" smtClean="0"/>
              <a:t>+ obmedzenia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Znalosť dobrých praktík</a:t>
            </a:r>
            <a:endParaRPr lang="sk-SK" b="1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Návrh je v súlade s ich </a:t>
            </a:r>
            <a:r>
              <a:rPr lang="sk-SK" b="1" dirty="0" smtClean="0"/>
              <a:t>dátovou politikou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Sami často navrhujú </a:t>
            </a:r>
            <a:r>
              <a:rPr lang="sk-SK" b="1" dirty="0" smtClean="0"/>
              <a:t>manuály, témy či otázky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Počet slov/strán – </a:t>
            </a:r>
            <a:r>
              <a:rPr lang="sk-SK" b="1" dirty="0" smtClean="0"/>
              <a:t>jasné a stručné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b="1" dirty="0" smtClean="0"/>
              <a:t>Porozumenie</a:t>
            </a:r>
            <a:r>
              <a:rPr lang="sk-SK" dirty="0" smtClean="0"/>
              <a:t> požiadavkám a realistické plány</a:t>
            </a:r>
          </a:p>
          <a:p>
            <a:pPr algn="just">
              <a:spcBef>
                <a:spcPts val="0"/>
              </a:spcBef>
              <a:buFont typeface="Arial" charset="0"/>
              <a:buNone/>
            </a:pPr>
            <a:endParaRPr lang="sk-SK" sz="800" dirty="0" smtClean="0">
              <a:cs typeface="Tahoma" pitchFamily="34" charset="0"/>
            </a:endParaRPr>
          </a:p>
          <a:p>
            <a:pPr algn="just">
              <a:spcBef>
                <a:spcPts val="0"/>
              </a:spcBef>
              <a:buFont typeface="Arial" charset="0"/>
              <a:buChar char="•"/>
            </a:pPr>
            <a:r>
              <a:rPr lang="sk-SK" sz="1200" dirty="0" smtClean="0">
                <a:cs typeface="Tahoma" pitchFamily="34" charset="0"/>
              </a:rPr>
              <a:t> niektoré grantové agentúry a donori majú </a:t>
            </a:r>
            <a:r>
              <a:rPr lang="sk-SK" sz="1200" b="1" dirty="0" smtClean="0">
                <a:cs typeface="Tahoma" pitchFamily="34" charset="0"/>
              </a:rPr>
              <a:t>vzory DMP</a:t>
            </a:r>
            <a:r>
              <a:rPr lang="sk-SK" sz="1200" dirty="0" smtClean="0">
                <a:cs typeface="Tahoma" pitchFamily="34" charset="0"/>
              </a:rPr>
              <a:t>, do ktorých výskumník vyplní údaje špecifické pre svoj projekt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</a:pPr>
            <a:r>
              <a:rPr lang="sk-SK" sz="1200" dirty="0" smtClean="0">
                <a:cs typeface="Tahoma" pitchFamily="34" charset="0"/>
              </a:rPr>
              <a:t> výskumné inštitúcie vo vyspelých krajinách už majú vo vnútorných predpisoch povinnosť vypracovávať DMP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</a:pPr>
            <a:r>
              <a:rPr lang="sk-SK" sz="1200" dirty="0" smtClean="0">
                <a:cs typeface="Tahoma" pitchFamily="34" charset="0"/>
              </a:rPr>
              <a:t> existujú v nich aj pracovné pozície „podpora manažmentu dát“</a:t>
            </a:r>
            <a:endParaRPr lang="sk-SK" b="1" dirty="0" smtClean="0"/>
          </a:p>
          <a:p>
            <a:pPr marL="0" marR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sz="800" dirty="0" smtClean="0"/>
          </a:p>
          <a:p>
            <a:pPr marL="0" marR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HE</a:t>
            </a:r>
            <a:endParaRPr lang="sk-SK" sz="800" dirty="0" smtClean="0"/>
          </a:p>
          <a:p>
            <a:pPr>
              <a:spcBef>
                <a:spcPts val="0"/>
              </a:spcBef>
            </a:pPr>
            <a:r>
              <a:rPr lang="sk-SK" b="1" dirty="0" smtClean="0"/>
              <a:t>National </a:t>
            </a:r>
            <a:r>
              <a:rPr lang="sk-SK" b="1" dirty="0" err="1" smtClean="0"/>
              <a:t>Science</a:t>
            </a:r>
            <a:r>
              <a:rPr lang="sk-SK" b="1" dirty="0" smtClean="0"/>
              <a:t> Centre,</a:t>
            </a:r>
            <a:r>
              <a:rPr lang="sk-SK" b="1" baseline="0" dirty="0" smtClean="0"/>
              <a:t> </a:t>
            </a:r>
            <a:r>
              <a:rPr lang="sk-SK" b="1" baseline="0" dirty="0" err="1" smtClean="0"/>
              <a:t>Poland</a:t>
            </a:r>
            <a:r>
              <a:rPr lang="sk-SK" baseline="0" dirty="0" smtClean="0"/>
              <a:t> </a:t>
            </a:r>
            <a:r>
              <a:rPr lang="sk-SK" sz="800" dirty="0">
                <a:hlinkClick r:id="rId4"/>
              </a:rPr>
              <a:t>https://</a:t>
            </a:r>
            <a:r>
              <a:rPr lang="sk-SK" sz="800" dirty="0" smtClean="0">
                <a:hlinkClick r:id="rId4"/>
              </a:rPr>
              <a:t>www.ncn.gov.pl/en/finansowanie-nauki/otwarta-nauka</a:t>
            </a:r>
            <a:endParaRPr lang="sk-SK" sz="800" dirty="0" smtClean="0"/>
          </a:p>
          <a:p>
            <a:pPr>
              <a:spcBef>
                <a:spcPts val="0"/>
              </a:spcBef>
            </a:pPr>
            <a:r>
              <a:rPr lang="sk-SK" dirty="0" smtClean="0"/>
              <a:t>Od </a:t>
            </a:r>
            <a:r>
              <a:rPr lang="en-US" dirty="0" smtClean="0"/>
              <a:t>15 March 2019.</a:t>
            </a:r>
            <a:endParaRPr lang="sk-SK" dirty="0" smtClean="0"/>
          </a:p>
          <a:p>
            <a:pPr>
              <a:spcBef>
                <a:spcPts val="0"/>
              </a:spcBef>
            </a:pPr>
            <a:endParaRPr lang="sk-SK" sz="800" dirty="0" smtClean="0"/>
          </a:p>
          <a:p>
            <a:pPr>
              <a:spcBef>
                <a:spcPts val="0"/>
              </a:spcBef>
            </a:pPr>
            <a:r>
              <a:rPr lang="sk-SK" b="1" dirty="0" smtClean="0"/>
              <a:t>ERC-</a:t>
            </a:r>
            <a:r>
              <a:rPr lang="sk-SK" b="1" dirty="0" err="1" smtClean="0"/>
              <a:t>European</a:t>
            </a:r>
            <a:r>
              <a:rPr lang="sk-SK" b="1" dirty="0" smtClean="0"/>
              <a:t> </a:t>
            </a:r>
            <a:r>
              <a:rPr lang="sk-SK" b="1" dirty="0" err="1" smtClean="0"/>
              <a:t>Research</a:t>
            </a:r>
            <a:r>
              <a:rPr lang="sk-SK" b="1" dirty="0" smtClean="0"/>
              <a:t> </a:t>
            </a:r>
            <a:r>
              <a:rPr lang="sk-SK" b="1" dirty="0" err="1" smtClean="0"/>
              <a:t>Council</a:t>
            </a:r>
            <a:endParaRPr lang="sk-SK" b="1" dirty="0" smtClean="0"/>
          </a:p>
          <a:p>
            <a:pPr>
              <a:spcBef>
                <a:spcPts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</a:rPr>
              <a:t>Open Research Data and Data Management Plans</a:t>
            </a:r>
            <a:r>
              <a:rPr lang="sk-SK" sz="1200" kern="1200" dirty="0" smtClean="0">
                <a:solidFill>
                  <a:schemeClr val="tx1"/>
                </a:solidFill>
                <a:effectLst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</a:rPr>
              <a:t>Information for ERC grantees</a:t>
            </a:r>
            <a:r>
              <a:rPr lang="sk-SK" sz="1200" kern="1200" dirty="0" smtClean="0">
                <a:solidFill>
                  <a:schemeClr val="tx1"/>
                </a:solidFill>
                <a:effectLst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</a:rPr>
              <a:t>by the ERC Scientific Council</a:t>
            </a:r>
            <a:endParaRPr lang="sk-SK" dirty="0" smtClean="0"/>
          </a:p>
          <a:p>
            <a:pPr>
              <a:spcBef>
                <a:spcPts val="0"/>
              </a:spcBef>
            </a:pPr>
            <a:r>
              <a:rPr lang="sk-SK" sz="800" dirty="0" smtClean="0">
                <a:hlinkClick r:id="rId5"/>
              </a:rPr>
              <a:t>https://erc.europa.eu/sites/default/files/document/file/ERC_info_document-Open_Research_Data_and_Data_Management_Plans.pdf</a:t>
            </a:r>
            <a:endParaRPr lang="sk-SK" sz="800" dirty="0" smtClean="0"/>
          </a:p>
          <a:p>
            <a:pPr>
              <a:spcBef>
                <a:spcPts val="0"/>
              </a:spcBef>
            </a:pPr>
            <a:endParaRPr lang="sk-SK" sz="800" dirty="0" smtClean="0"/>
          </a:p>
          <a:p>
            <a:pPr>
              <a:spcBef>
                <a:spcPts val="600"/>
              </a:spcBef>
            </a:pPr>
            <a:r>
              <a:rPr lang="sk-SK" b="1" dirty="0" smtClean="0"/>
              <a:t>SAV – prijali Politiku otvorenej vedy SAV, platná od 1.1.2025</a:t>
            </a:r>
          </a:p>
          <a:p>
            <a:pPr>
              <a:spcBef>
                <a:spcPts val="600"/>
              </a:spcBef>
            </a:pPr>
            <a:r>
              <a:rPr lang="sk-SK" dirty="0" smtClean="0"/>
              <a:t>5.2. Pri projektoch financovaných úplne alebo čiastočne zo štátneho rozpočtu ako inštitucionálnej formy podpory sa odporúča vypracovanie plánu manažmentu dát (</a:t>
            </a:r>
            <a:r>
              <a:rPr lang="sk-SK" dirty="0" err="1" smtClean="0"/>
              <a:t>Data</a:t>
            </a:r>
            <a:r>
              <a:rPr lang="sk-SK" dirty="0" smtClean="0"/>
              <a:t> Management </a:t>
            </a:r>
            <a:r>
              <a:rPr lang="sk-SK" dirty="0" err="1" smtClean="0"/>
              <a:t>Plan</a:t>
            </a:r>
            <a:r>
              <a:rPr lang="sk-SK" dirty="0" smtClean="0"/>
              <a:t>), ktorý sa stane povinným prvkom otvorenej vedy v SAV od 1.1.2027.</a:t>
            </a:r>
          </a:p>
          <a:p>
            <a:pPr>
              <a:spcBef>
                <a:spcPts val="600"/>
              </a:spcBef>
            </a:pPr>
            <a:r>
              <a:rPr lang="sk-SK" dirty="0" smtClean="0"/>
              <a:t>5.3. Pri projektoch financovaných úplne alebo čiastočne z iných verejných zdrojov sa vypracovanie plánu manažmentu dát (</a:t>
            </a:r>
            <a:r>
              <a:rPr lang="sk-SK" dirty="0" err="1" smtClean="0"/>
              <a:t>Data</a:t>
            </a:r>
            <a:r>
              <a:rPr lang="sk-SK" dirty="0" smtClean="0"/>
              <a:t> Management </a:t>
            </a:r>
            <a:r>
              <a:rPr lang="sk-SK" dirty="0" err="1" smtClean="0"/>
              <a:t>Plan</a:t>
            </a:r>
            <a:r>
              <a:rPr lang="sk-SK" dirty="0" smtClean="0"/>
              <a:t>) riadi pravidlami financovateľa projektu.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060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250116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572211"/>
            <a:ext cx="5486400" cy="3600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dirty="0" smtClean="0"/>
              <a:t>https://libguides.up.edu/datamanagement/plans</a:t>
            </a:r>
          </a:p>
          <a:p>
            <a:r>
              <a:rPr lang="sk-SK" b="1" baseline="0" dirty="0" smtClean="0"/>
              <a:t>Životný cyklus výskumných dát</a:t>
            </a:r>
          </a:p>
          <a:p>
            <a:r>
              <a:rPr lang="sk-SK" baseline="0" dirty="0" smtClean="0"/>
              <a:t>Prvý dôležitý krok pri výskume je plánovanie. </a:t>
            </a:r>
          </a:p>
          <a:p>
            <a:r>
              <a:rPr lang="sk-SK" baseline="0" dirty="0" smtClean="0"/>
              <a:t>Ešte pred realizáciou výskumu si treba položiť otázky súvisiace s jednotlivými fázami životného cyklu výskumných dát/výskumu.</a:t>
            </a:r>
          </a:p>
          <a:p>
            <a:r>
              <a:rPr lang="sk-SK" dirty="0" smtClean="0"/>
              <a:t>Plán manažmentu</a:t>
            </a:r>
            <a:r>
              <a:rPr lang="sk-SK" baseline="0" dirty="0" smtClean="0"/>
              <a:t> dát</a:t>
            </a:r>
            <a:r>
              <a:rPr lang="sk-SK" dirty="0" smtClean="0"/>
              <a:t> (DMP) je formálny dokument, v</a:t>
            </a:r>
            <a:r>
              <a:rPr lang="sk-SK" baseline="0" dirty="0" smtClean="0"/>
              <a:t> ktorom si vedci kladú tieto. DMP pomáha hľadať odpovede a informácie o </a:t>
            </a:r>
            <a:r>
              <a:rPr lang="sk-SK" dirty="0" smtClean="0"/>
              <a:t>spôsoboch, akými sa výskumník rozhodol </a:t>
            </a:r>
            <a:r>
              <a:rPr lang="sk-SK" b="1" dirty="0" smtClean="0"/>
              <a:t>organizovať, spravovať, zdieľať a uchovávať dáta súvisiace s výskumom. </a:t>
            </a:r>
          </a:p>
          <a:p>
            <a:endParaRPr lang="sk-SK" dirty="0" smtClean="0"/>
          </a:p>
          <a:p>
            <a:r>
              <a:rPr lang="sk-SK" b="1" dirty="0" smtClean="0"/>
              <a:t>Plán manažmentu dát </a:t>
            </a:r>
            <a:r>
              <a:rPr lang="sk-SK" dirty="0" smtClean="0"/>
              <a:t>– konkrétne okruhy tém,</a:t>
            </a:r>
            <a:r>
              <a:rPr lang="sk-SK" baseline="0" dirty="0" smtClean="0"/>
              <a:t> ktorých sa môže týkať.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07274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556708" y="630237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556708" y="3970244"/>
            <a:ext cx="5486400" cy="3600450"/>
          </a:xfrm>
        </p:spPr>
        <p:txBody>
          <a:bodyPr/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sk-SK" sz="1200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Administratívne dáta alebo opis projektu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Existujú už dáta,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ktoré môžete využiť?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Aký druh dát 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bude zbierať počas výskumu?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dotazníky, merania, texty, fotografie,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skeny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Budú medzi nimi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špeciálne, citlivé kategórie dát? 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osobné údaje, biologické vzorky, komerčné údaje, </a:t>
            </a:r>
            <a:r>
              <a:rPr lang="sk-SK" sz="1200" dirty="0" smtClean="0">
                <a:latin typeface="Calibri" pitchFamily="34" charset="0"/>
                <a:cs typeface="Tahoma" pitchFamily="34" charset="0"/>
              </a:rPr>
              <a:t>ktoré by mohli ovplyvniť obchodnú súťaž...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71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4020669" y="225741"/>
            <a:ext cx="2487706" cy="1399335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578222" y="1532048"/>
            <a:ext cx="5790305" cy="7364525"/>
          </a:xfrm>
        </p:spPr>
        <p:txBody>
          <a:bodyPr/>
          <a:lstStyle/>
          <a:p>
            <a:pPr marL="171450" marR="0" lvl="0" indent="-17145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 bude zodpovedný za čo? </a:t>
            </a:r>
            <a:r>
              <a:rPr lang="sk-SK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Spôsob komunikácie?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b="1" i="1" dirty="0" smtClean="0"/>
              <a:t>Určiť role a zodpovednosti/úlohy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dirty="0" smtClean="0"/>
              <a:t>Umožní to vedcom </a:t>
            </a:r>
            <a:r>
              <a:rPr lang="sk-SK" sz="1200" b="1" dirty="0" smtClean="0"/>
              <a:t>uvedomiť si to, kto a ako sa podieľa na manažmente ich výskumných údajov.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dirty="0" smtClean="0"/>
              <a:t>Za manažment výsk. dát nie je vždy zodpovedný len výskumník, ktorý dáta zozbieral.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dirty="0" smtClean="0"/>
              <a:t>Do výskumného procesu sú zapojené </a:t>
            </a:r>
            <a:r>
              <a:rPr lang="sk-SK" sz="1200" b="1" dirty="0" smtClean="0"/>
              <a:t>rôzne strany, </a:t>
            </a:r>
            <a:r>
              <a:rPr lang="sk-SK" sz="1200" dirty="0" smtClean="0"/>
              <a:t>ktoré môžu zohrávať úlohu pri zabezpečovaní dobrej kvality dát, ich ochrane a uľahčovaní zdieľania dát.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b="1" cap="all" dirty="0" smtClean="0"/>
              <a:t>Je veľmi dôležité, aby boli úlohy a zodpovednosti pridelené, a nie len predpokladané</a:t>
            </a:r>
            <a:r>
              <a:rPr lang="sk-SK" sz="1200" dirty="0" smtClean="0"/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dirty="0" smtClean="0"/>
              <a:t>Pri spoločnom výskume je dôležité priradiť úlohy a zodpovednosti všetkým partnerom.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dirty="0" smtClean="0"/>
              <a:t>Je užitočné </a:t>
            </a:r>
            <a:r>
              <a:rPr lang="sk-SK" sz="1200" b="1" dirty="0" smtClean="0">
                <a:solidFill>
                  <a:srgbClr val="C00000"/>
                </a:solidFill>
              </a:rPr>
              <a:t>stanoviť tabuľku úloh a zodpovedností s pripojenými skutočnými menami a jasným pochopením toho, čo je súčasťou a čo sa od každého jednotlivca vyžaduje</a:t>
            </a:r>
            <a:r>
              <a:rPr lang="sk-SK" sz="1200" dirty="0" smtClean="0"/>
              <a:t>. Inštitucionálne politiky a zdroje môžu pomôcť objasniť tieto povinnosti.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b="1" dirty="0" smtClean="0">
                <a:solidFill>
                  <a:srgbClr val="C00000"/>
                </a:solidFill>
              </a:rPr>
              <a:t>Medzi osoby zapojené do manažmentu a zdieľania dát s rôznymi zodpovednosťami môžu patriť: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b="1" dirty="0" smtClean="0"/>
              <a:t>Vedúci projektu – hlavný riešiteľ</a:t>
            </a:r>
            <a:r>
              <a:rPr lang="sk-SK" sz="1200" dirty="0" smtClean="0"/>
              <a:t>, ktorý navrhuje výskum a dohliada naň.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b="1" dirty="0" smtClean="0"/>
              <a:t>Výskumní pracovníci</a:t>
            </a:r>
            <a:r>
              <a:rPr lang="sk-SK" sz="1200" dirty="0" smtClean="0"/>
              <a:t>, ktorí navrhujú výskum, zbierajú, spracúvajú a analyzujú dáta, pričom zohľadňujú, kde budú dáta uložené a kto k nim bude mať prístup.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b="1" dirty="0" smtClean="0"/>
              <a:t>Laboratórny alebo technický personál</a:t>
            </a:r>
            <a:r>
              <a:rPr lang="sk-SK" sz="1200" dirty="0" smtClean="0"/>
              <a:t>, ktorý vytvára metadáta a dokumentáciu; tvorca databázy.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b="1" dirty="0" smtClean="0"/>
              <a:t>Externí dodávatelia </a:t>
            </a:r>
            <a:r>
              <a:rPr lang="sk-SK" sz="1200" dirty="0" smtClean="0"/>
              <a:t>zapojení do zberu dát, zadávania dát, prepisovania, spracovania a/alebo analýzy, kde by mali byť vopred dohodnuté a zdokumentované štandardné protokoly.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b="1" dirty="0" smtClean="0"/>
              <a:t>Podporný personál</a:t>
            </a:r>
            <a:r>
              <a:rPr lang="sk-SK" sz="1200" dirty="0" smtClean="0"/>
              <a:t> riadiaci a spravujúci výskum a financovanie výskumu, zabezpečujúci etické hodnotenie a posudzujúci práva </a:t>
            </a:r>
            <a:r>
              <a:rPr lang="sk-SK" sz="1200" b="1" dirty="0" smtClean="0"/>
              <a:t>duševného vlastníctva.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dirty="0" smtClean="0"/>
              <a:t>Pracovníci inštitucionálnych IT služieb, ktorí poskytujú služby uchovávania, zabezpečenia a zálohovania dát.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b="1" dirty="0" smtClean="0"/>
              <a:t>Externé dátové centrá alebo webové archívy</a:t>
            </a:r>
            <a:r>
              <a:rPr lang="sk-SK" sz="1200" dirty="0" smtClean="0"/>
              <a:t>, ktoré uľahčujú zdieľanie dát.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1200" dirty="0" smtClean="0"/>
              <a:t>Treba zvážiť, či môže byť potrebné </a:t>
            </a:r>
            <a:r>
              <a:rPr lang="sk-SK" sz="1200" b="1" dirty="0" smtClean="0"/>
              <a:t>osobitné školenie pre všetkých zúčastnených </a:t>
            </a:r>
            <a:r>
              <a:rPr lang="sk-SK" sz="1200" dirty="0" smtClean="0"/>
              <a:t>zamestnancov. 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Kalkulácia nákladov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dirty="0" smtClean="0">
                <a:hlinkClick r:id="rId3"/>
              </a:rPr>
              <a:t>https://ukdataservice.ac.uk/learning-hub/research-data-management/plan-to-share/roles-and-responsibilities/</a:t>
            </a:r>
            <a:endParaRPr lang="sk-SK" sz="1200" b="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919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588981" y="271631"/>
            <a:ext cx="3186953" cy="1792661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>
          <a:xfrm>
            <a:off x="588981" y="2474932"/>
            <a:ext cx="5486400" cy="496936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Etické a právne aspekty – môžu sa týkať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Obmedzenia, embargo, licencie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Citlivé dáta – </a:t>
            </a:r>
            <a:r>
              <a:rPr lang="sk-SK" dirty="0" err="1" smtClean="0"/>
              <a:t>anonymizácia</a:t>
            </a:r>
            <a:r>
              <a:rPr lang="sk-SK" dirty="0" smtClean="0"/>
              <a:t>, enkrypcia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Deti, zraniteľné skupiny ľudí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Experimenty na zvieratách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Súhlas so spracovaním osobných</a:t>
            </a:r>
            <a:endParaRPr lang="sk-SK" b="1" dirty="0" smtClean="0"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sz="1200" dirty="0" smtClean="0">
              <a:solidFill>
                <a:srgbClr val="C00000"/>
              </a:solidFill>
              <a:latin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Treba pred začatím projektu žiadať o nejaký </a:t>
            </a:r>
            <a:r>
              <a:rPr lang="sk-SK" sz="1200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súhlas</a:t>
            </a:r>
            <a:r>
              <a:rPr lang="sk-SK" sz="1200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?</a:t>
            </a:r>
          </a:p>
          <a:p>
            <a:r>
              <a:rPr lang="sk-SK" b="1" dirty="0" smtClean="0">
                <a:effectLst/>
              </a:rPr>
              <a:t>Etické otázky - súhlas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https://www.sukl.sk/hlavna-stranka/slovenska-verzia/klinicke-skusanie-liekov/pokyny/spravna-klinicka-prax-nezavisla-eticka-komisia?page_id=2748</a:t>
            </a:r>
          </a:p>
          <a:p>
            <a:r>
              <a:rPr lang="sk-SK" b="1" dirty="0" smtClean="0">
                <a:effectLst/>
              </a:rPr>
              <a:t>Napríklad ŠÚKL</a:t>
            </a:r>
          </a:p>
          <a:p>
            <a:endParaRPr lang="sk-SK" b="1" dirty="0" smtClean="0"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Potrebujete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začatím projektu 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splniť nejaké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právne povinnosti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>
                <a:solidFill>
                  <a:schemeClr val="tx1"/>
                </a:solidFill>
              </a:rPr>
              <a:t>-Všeobecné nariadenie o ochrane údajov), minimalizácia osobných údajov, ich ochrana (</a:t>
            </a:r>
            <a:r>
              <a:rPr lang="sk-SK" dirty="0" err="1" smtClean="0">
                <a:solidFill>
                  <a:schemeClr val="tx1"/>
                </a:solidFill>
              </a:rPr>
              <a:t>anonymizácia</a:t>
            </a:r>
            <a:r>
              <a:rPr lang="sk-SK" dirty="0" smtClean="0">
                <a:solidFill>
                  <a:schemeClr val="tx1"/>
                </a:solidFill>
              </a:rPr>
              <a:t>,</a:t>
            </a:r>
            <a:r>
              <a:rPr lang="sk-SK" baseline="0" dirty="0" smtClean="0">
                <a:solidFill>
                  <a:schemeClr val="tx1"/>
                </a:solidFill>
              </a:rPr>
              <a:t> enkrypcia...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>
                <a:solidFill>
                  <a:schemeClr val="tx1"/>
                </a:solidFill>
              </a:rPr>
              <a:t> -Duševné vlastníctvo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>
                <a:solidFill>
                  <a:schemeClr val="tx1"/>
                </a:solidFill>
              </a:rPr>
              <a:t>-Transfer informácií mimo EÚ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 si vedomí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 a povinností pri používaní dát iných strán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38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EB51-833D-488A-9F84-BDD4A585AB3D}" type="datetimeFigureOut">
              <a:rPr lang="sk-SK"/>
              <a:pPr>
                <a:defRPr/>
              </a:pPr>
              <a:t>3. 3. 2025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785F8-D99A-4B2D-85F9-B5D9DDC31E8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77355-2F22-491A-8942-27B44A73EB24}" type="datetimeFigureOut">
              <a:rPr lang="sk-SK"/>
              <a:pPr>
                <a:defRPr/>
              </a:pPr>
              <a:t>3. 3. 2025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5360-61AC-4D4E-9C87-0D0AF70761C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8D3D8-AA1A-4AA8-AF65-224DDAD4B202}" type="datetimeFigureOut">
              <a:rPr lang="sk-SK"/>
              <a:pPr>
                <a:defRPr/>
              </a:pPr>
              <a:t>3. 3. 2025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032C-3FE9-4C1A-9E85-9955A489768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46B1-182A-46D9-B9D6-C939BF653681}" type="datetimeFigureOut">
              <a:rPr lang="sk-SK"/>
              <a:pPr>
                <a:defRPr/>
              </a:pPr>
              <a:t>3. 3. 2025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77F7-83B0-4B3B-BA68-7FDF351FEA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BE86-F2C7-4C82-9218-201DF76B8C32}" type="datetimeFigureOut">
              <a:rPr lang="sk-SK"/>
              <a:pPr>
                <a:defRPr/>
              </a:pPr>
              <a:t>3. 3. 2025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7F2B-2621-45A6-B0FF-DE3E4E6115C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BD2E-22DF-472B-8E06-295DD45C2A23}" type="datetimeFigureOut">
              <a:rPr lang="sk-SK"/>
              <a:pPr>
                <a:defRPr/>
              </a:pPr>
              <a:t>3. 3. 2025</a:t>
            </a:fld>
            <a:endParaRPr lang="sk-SK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D9E3-6649-4172-916D-C2820EC280D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A264-3B11-422C-897C-12A078DF0DAF}" type="datetimeFigureOut">
              <a:rPr lang="sk-SK"/>
              <a:pPr>
                <a:defRPr/>
              </a:pPr>
              <a:t>3. 3. 2025</a:t>
            </a:fld>
            <a:endParaRPr lang="sk-SK"/>
          </a:p>
        </p:txBody>
      </p:sp>
      <p:sp>
        <p:nvSpPr>
          <p:cNvPr id="8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E1FB-7693-4F74-B04E-9D3E1288914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9FB3-1604-4135-A01E-709190A56A4A}" type="datetimeFigureOut">
              <a:rPr lang="sk-SK"/>
              <a:pPr>
                <a:defRPr/>
              </a:pPr>
              <a:t>3. 3. 2025</a:t>
            </a:fld>
            <a:endParaRPr lang="sk-SK"/>
          </a:p>
        </p:txBody>
      </p:sp>
      <p:sp>
        <p:nvSpPr>
          <p:cNvPr id="4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C043-5B4B-453C-87FB-39EB7E42F19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0757-5110-49BF-A046-93611076A2FE}" type="datetimeFigureOut">
              <a:rPr lang="sk-SK"/>
              <a:pPr>
                <a:defRPr/>
              </a:pPr>
              <a:t>3. 3. 2025</a:t>
            </a:fld>
            <a:endParaRPr lang="sk-SK"/>
          </a:p>
        </p:txBody>
      </p:sp>
      <p:sp>
        <p:nvSpPr>
          <p:cNvPr id="3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6784-8DE6-4866-8026-B3451A70A4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D22EE-5CA5-410E-A993-A4882CDD66C3}" type="datetimeFigureOut">
              <a:rPr lang="sk-SK"/>
              <a:pPr>
                <a:defRPr/>
              </a:pPr>
              <a:t>3. 3. 2025</a:t>
            </a:fld>
            <a:endParaRPr lang="sk-SK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52208-5D1C-4A15-9D2E-F228A6D0255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FC1A-462A-4279-BDAF-77F3F8A6E23E}" type="datetimeFigureOut">
              <a:rPr lang="sk-SK"/>
              <a:pPr>
                <a:defRPr/>
              </a:pPr>
              <a:t>3. 3. 2025</a:t>
            </a:fld>
            <a:endParaRPr lang="sk-SK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56D1-3473-4A7D-B643-267312BFDE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objekt pre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1027" name="Zástupný objekt pre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057C18-063A-4733-B0BF-5804425F048F}" type="datetimeFigureOut">
              <a:rPr lang="sk-SK"/>
              <a:pPr>
                <a:defRPr/>
              </a:pPr>
              <a:t>3. 3. 2025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2C3988-729F-46FE-86B6-70E7D8906F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nodo.org/record/4626872#.Y-TJgq2ZOUk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-3112539" TargetMode="External"/><Relationship Id="rId3" Type="http://schemas.openxmlformats.org/officeDocument/2006/relationships/image" Target="../media/image19.jpg"/><Relationship Id="rId7" Type="http://schemas.openxmlformats.org/officeDocument/2006/relationships/hyperlink" Target="https://web.archive.org/web/20170810120752/https:/pixabay.com/en/service/term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Creative_Commons_license#Zero_/_public_domain" TargetMode="External"/><Relationship Id="rId11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pixabay.com/" TargetMode="External"/><Relationship Id="rId10" Type="http://schemas.openxmlformats.org/officeDocument/2006/relationships/hyperlink" Target="https://linktr.ee/wuestenigel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foto.wuestenigel.com/my-password-written-on-a-paper-sticker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damsc.bath.ac.uk/" TargetMode="External"/><Relationship Id="rId3" Type="http://schemas.openxmlformats.org/officeDocument/2006/relationships/hyperlink" Target="https://www.dcc.ac.uk/guidance/standards/metadata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dialliance.org/" TargetMode="External"/><Relationship Id="rId5" Type="http://schemas.openxmlformats.org/officeDocument/2006/relationships/hyperlink" Target="https://cs.wikipedia.org/wiki/Dublin_Core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guides.lib.utexas.edu/metadata-basics/controlled-vocabs" TargetMode="Externa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gitalheritagerecording.wordpress.com/2015/03/12/photogrammetry-3d-object-metadata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grovoc.fao.org/browse/agrovoc/e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2.5/dk/deed.en" TargetMode="External"/><Relationship Id="rId5" Type="http://schemas.openxmlformats.org/officeDocument/2006/relationships/hyperlink" Target="https://commons.wikimedia.org/wiki/File:Bit_Repository_-_Digital_Preservation.png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curid=30978545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://alphastockimages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nyphotographic.com/" TargetMode="Externa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vN0gPqBMzk" TargetMode="External"/><Relationship Id="rId13" Type="http://schemas.openxmlformats.org/officeDocument/2006/relationships/image" Target="../media/image35.png"/><Relationship Id="rId3" Type="http://schemas.openxmlformats.org/officeDocument/2006/relationships/hyperlink" Target="https://argos.openaire.eu/splash/" TargetMode="External"/><Relationship Id="rId7" Type="http://schemas.openxmlformats.org/officeDocument/2006/relationships/hyperlink" Target="https://ds-wizard.org/" TargetMode="Externa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mptool.org/" TargetMode="External"/><Relationship Id="rId11" Type="http://schemas.openxmlformats.org/officeDocument/2006/relationships/image" Target="../media/image33.emf"/><Relationship Id="rId5" Type="http://schemas.openxmlformats.org/officeDocument/2006/relationships/hyperlink" Target="https://www.dcc.ac.uk/dmponline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argos.openaire.eu/splash/about/how-it-works.html" TargetMode="Externa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sk/?utm_source=link-attribution&amp;utm_medium=referral&amp;utm_campaign=image&amp;utm_content=1667184" TargetMode="External"/><Relationship Id="rId4" Type="http://schemas.openxmlformats.org/officeDocument/2006/relationships/hyperlink" Target="https://pixabay.com/sk/users/tumisu-148124/?utm_source=link-attribution&amp;utm_medium=referral&amp;utm_campaign=image&amp;utm_content=166718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NQ88o1VX1c" TargetMode="External"/><Relationship Id="rId5" Type="http://schemas.openxmlformats.org/officeDocument/2006/relationships/hyperlink" Target="https://argos.openaire.eu/user-guide" TargetMode="Externa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gos.openaire.eu/user-guid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mponline.dcc.ac.uk/public_plan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hyperlink" Target="https://dmponline.dcc.ac.uk/plans/144043/export.pdf?export%5Bquestion_headings%5D=true" TargetMode="Externa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rc.europa.eu/sites/default/files/document/file/ERC_info_document-Open_Research_Data_and_Data_Management_Plans.pdf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0.png"/><Relationship Id="rId7" Type="http://schemas.openxmlformats.org/officeDocument/2006/relationships/hyperlink" Target="https://pg.edu.pl/files/2021-08/DMP_social%20sciences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g.edu.pl/files/2021-08/DMP_life%20sciences.pdf" TargetMode="External"/><Relationship Id="rId5" Type="http://schemas.openxmlformats.org/officeDocument/2006/relationships/hyperlink" Target="https://pg.edu.pl/files/2021-08/DMP_engineering.pdf" TargetMode="External"/><Relationship Id="rId4" Type="http://schemas.openxmlformats.org/officeDocument/2006/relationships/hyperlink" Target="https://pg.edu.pl/files/2021-08/DMP_humanities.pdf" TargetMode="External"/><Relationship Id="rId9" Type="http://schemas.openxmlformats.org/officeDocument/2006/relationships/hyperlink" Target="https://otvorenaveda.cvtisr.sk/plan-manazmentu-da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spire.science/wp-content/uploads/2021/09/Horizon-Europe-Data-Management-Plan-Template.pdf" TargetMode="Externa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5281/zenodo.5666716" TargetMode="External"/><Relationship Id="rId5" Type="http://schemas.openxmlformats.org/officeDocument/2006/relationships/hyperlink" Target="https://zenodo.org/record/5666716#.Y-UNfa2ZOUk" TargetMode="External"/><Relationship Id="rId4" Type="http://schemas.openxmlformats.org/officeDocument/2006/relationships/hyperlink" Target="https://zenodo.org/record/5666716#.Y-Sj4K2ZOUk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search.csc.fi/data-management-planni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nyphotographic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freepngimg.com/author/alexisbai-5859" TargetMode="External"/><Relationship Id="rId9" Type="http://schemas.openxmlformats.org/officeDocument/2006/relationships/hyperlink" Target="https://pix4free.org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agileinsider/4-principles-to-follow-about-document-version-control-d9116b21f05e" TargetMode="External"/><Relationship Id="rId13" Type="http://schemas.openxmlformats.org/officeDocument/2006/relationships/hyperlink" Target="https://rd-alliance.org/" TargetMode="External"/><Relationship Id="rId18" Type="http://schemas.openxmlformats.org/officeDocument/2006/relationships/hyperlink" Target="https://oaspa.org/oaspa-endorses-make-data-count-join-our-webinar-to-find-out-more/" TargetMode="External"/><Relationship Id="rId26" Type="http://schemas.openxmlformats.org/officeDocument/2006/relationships/hyperlink" Target="https://otvorenaveda.cvtisr.sk/manazment-vyskumnych-dat/" TargetMode="External"/><Relationship Id="rId3" Type="http://schemas.openxmlformats.org/officeDocument/2006/relationships/hyperlink" Target="https://eiz.cvtisr.sk/kurzy/eiz-pre-vedu-publikacny-poradca/" TargetMode="External"/><Relationship Id="rId21" Type="http://schemas.openxmlformats.org/officeDocument/2006/relationships/hyperlink" Target="https://eiz.cvtisr.sk/eiz-webinare/" TargetMode="External"/><Relationship Id="rId7" Type="http://schemas.openxmlformats.org/officeDocument/2006/relationships/hyperlink" Target="https://www.websupport.sk/blog/2013/02/3-dovody-preco-zacat-s-verziovanim/" TargetMode="External"/><Relationship Id="rId12" Type="http://schemas.openxmlformats.org/officeDocument/2006/relationships/hyperlink" Target="https://help.osf.io/hc/en-us/articles/360019931133-Creating-a-data-management-plan-DMP-document" TargetMode="External"/><Relationship Id="rId17" Type="http://schemas.openxmlformats.org/officeDocument/2006/relationships/hyperlink" Target="https://makedatacount.org/" TargetMode="External"/><Relationship Id="rId25" Type="http://schemas.openxmlformats.org/officeDocument/2006/relationships/hyperlink" Target="https://library.maastrichtuniversity.nl/research/rdm/" TargetMode="External"/><Relationship Id="rId2" Type="http://schemas.openxmlformats.org/officeDocument/2006/relationships/notesSlide" Target="../notesSlides/notesSlide30.xml"/><Relationship Id="rId16" Type="http://schemas.openxmlformats.org/officeDocument/2006/relationships/hyperlink" Target="https://datacite.org/" TargetMode="External"/><Relationship Id="rId20" Type="http://schemas.openxmlformats.org/officeDocument/2006/relationships/hyperlink" Target="https://zenodo.org/record/3525349#.Yh3k6lk1X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5281/zenodo.4263217https:/catalogue.openaire.eu/service/openaire.argos/overview" TargetMode="External"/><Relationship Id="rId11" Type="http://schemas.openxmlformats.org/officeDocument/2006/relationships/hyperlink" Target="https://dam.ukdataservice.ac.uk/media/622417/managingsharing.pdf" TargetMode="External"/><Relationship Id="rId24" Type="http://schemas.openxmlformats.org/officeDocument/2006/relationships/hyperlink" Target="https://archiv.nti.sk/archive.php?vid=5841999IUEMF0241##videoplayer" TargetMode="External"/><Relationship Id="rId5" Type="http://schemas.openxmlformats.org/officeDocument/2006/relationships/hyperlink" Target="https://ec.europa.eu/info/funding-tenders/opportunities/docs/2021-2027/horizon/wp-call/2023/wp_horizon-erc-2023_en.pdf" TargetMode="External"/><Relationship Id="rId15" Type="http://schemas.openxmlformats.org/officeDocument/2006/relationships/hyperlink" Target="https://fairsharing.org/" TargetMode="External"/><Relationship Id="rId23" Type="http://schemas.openxmlformats.org/officeDocument/2006/relationships/hyperlink" Target="https://zenodo.org/communities/open-access-cvtisr/?page=1&amp;size=20" TargetMode="External"/><Relationship Id="rId10" Type="http://schemas.openxmlformats.org/officeDocument/2006/relationships/hyperlink" Target="https://webgate.ec.europa.eu/funding-tenders-opportunities/display/OM/Online+Manual" TargetMode="External"/><Relationship Id="rId19" Type="http://schemas.openxmlformats.org/officeDocument/2006/relationships/hyperlink" Target="https://oaspa.org/guest-post-oaspa-make-data-count-workshop-report-what-are-publisher-experiences-of-data-citation-and-what-can-we-do-to-help/?highlight=data" TargetMode="External"/><Relationship Id="rId4" Type="http://schemas.openxmlformats.org/officeDocument/2006/relationships/hyperlink" Target="https://erc.europa.eu/sites/default/files/document/file/ERC_info_document-Open_Research_Data_and_Data_Management_Plans.pdf" TargetMode="External"/><Relationship Id="rId9" Type="http://schemas.openxmlformats.org/officeDocument/2006/relationships/hyperlink" Target="https://www.deic.dk/en/RDMElearn" TargetMode="External"/><Relationship Id="rId14" Type="http://schemas.openxmlformats.org/officeDocument/2006/relationships/hyperlink" Target="https://codata.org/about-codata/" TargetMode="External"/><Relationship Id="rId22" Type="http://schemas.openxmlformats.org/officeDocument/2006/relationships/hyperlink" Target="https://archiv.nti.sk/?695185FA3WAGTR64" TargetMode="External"/><Relationship Id="rId27" Type="http://schemas.openxmlformats.org/officeDocument/2006/relationships/hyperlink" Target="https://otvorenaveda.cvtisr.sk/plan-manazmentu-dat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szpremium?utm_source=unsplash&amp;utm_medium=referral&amp;utm_content=creditCopyText" TargetMode="External"/><Relationship Id="rId3" Type="http://schemas.openxmlformats.org/officeDocument/2006/relationships/hyperlink" Target="mailto:gabriela.fisova@cvtisr.sk" TargetMode="Externa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otvorenaveda.cvtisr.sk/" TargetMode="External"/><Relationship Id="rId10" Type="http://schemas.openxmlformats.org/officeDocument/2006/relationships/image" Target="../media/image58.png"/><Relationship Id="rId4" Type="http://schemas.openxmlformats.org/officeDocument/2006/relationships/hyperlink" Target="mailto:otvorenaveda@cvtisr.sk" TargetMode="External"/><Relationship Id="rId9" Type="http://schemas.openxmlformats.org/officeDocument/2006/relationships/hyperlink" Target="https://unsplash.com/photos/SsyAGjPDpw8?utm_source=unsplash&amp;utm_medium=referral&amp;utm_content=creditCopyTex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ec.europa.eu/info/funding-tenders/opportunities/docs/2021-2027/horizon/guidance/programme-guide_horizon_en.pdf" TargetMode="External"/><Relationship Id="rId7" Type="http://schemas.openxmlformats.org/officeDocument/2006/relationships/hyperlink" Target="http://www.mladymisionar.sk/vykricnik-600x60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rc.europa.eu/sites/default/files/document/file/ERC_info_document-Open_Research_Data_and_Data_Management_Plans.pdf" TargetMode="External"/><Relationship Id="rId5" Type="http://schemas.openxmlformats.org/officeDocument/2006/relationships/hyperlink" Target="https://otvorenaveda.cvtisr.sk/narodna-strategia-otvorenej-vedy/" TargetMode="External"/><Relationship Id="rId4" Type="http://schemas.openxmlformats.org/officeDocument/2006/relationships/hyperlink" Target="https://www.ncn.gov.pl/en/finansowanie-nauki/otwarta-nauk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s://commons.wikimedia.org/wiki/File:UCT_RDM_lifecycle_%28all_icons%29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4.0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ub.uio.no/english/courses-events/courses/other/research-data/course-materials/data_management_planning_course_20210429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deed.en" TargetMode="External"/><Relationship Id="rId4" Type="http://schemas.openxmlformats.org/officeDocument/2006/relationships/hyperlink" Target="https://en.wikipedia.org/wiki/en:Creative_Comm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vectors/euro-money-icon-currency-object-3717536/" TargetMode="External"/><Relationship Id="rId5" Type="http://schemas.openxmlformats.org/officeDocument/2006/relationships/hyperlink" Target="https://fontawesome.com/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-3175" y="631825"/>
            <a:ext cx="12192000" cy="204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350" name="Nadpis 1"/>
          <p:cNvSpPr>
            <a:spLocks noGrp="1"/>
          </p:cNvSpPr>
          <p:nvPr>
            <p:ph type="ctrTitle"/>
          </p:nvPr>
        </p:nvSpPr>
        <p:spPr>
          <a:xfrm>
            <a:off x="3175" y="480358"/>
            <a:ext cx="12188825" cy="7183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k-SK" sz="3600" b="1" dirty="0" smtClean="0">
                <a:solidFill>
                  <a:srgbClr val="12018D"/>
                </a:solidFill>
                <a:latin typeface="Tahoma" pitchFamily="34" charset="0"/>
                <a:cs typeface="Tahoma" pitchFamily="34" charset="0"/>
              </a:rPr>
              <a:t>Archivácia a manažment výskumných dát</a:t>
            </a: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1558129" y="3412207"/>
            <a:ext cx="9069388" cy="1237613"/>
          </a:xfrm>
        </p:spPr>
        <p:txBody>
          <a:bodyPr>
            <a:noAutofit/>
          </a:bodyPr>
          <a:lstStyle/>
          <a:p>
            <a:r>
              <a:rPr lang="sk-SK" sz="2000" dirty="0" smtClean="0">
                <a:latin typeface="Tahoma" pitchFamily="34" charset="0"/>
                <a:cs typeface="Tahoma" pitchFamily="34" charset="0"/>
              </a:rPr>
              <a:t>Gabriela </a:t>
            </a:r>
            <a:r>
              <a:rPr lang="sk-SK" sz="2000" dirty="0" err="1" smtClean="0">
                <a:latin typeface="Tahoma" pitchFamily="34" charset="0"/>
                <a:cs typeface="Tahoma" pitchFamily="34" charset="0"/>
              </a:rPr>
              <a:t>Fišová</a:t>
            </a:r>
            <a:r>
              <a:rPr lang="sk-SK" sz="2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sk-SK" sz="2000" dirty="0" smtClean="0">
                <a:latin typeface="Tahoma" pitchFamily="34" charset="0"/>
                <a:cs typeface="Tahoma" pitchFamily="34" charset="0"/>
              </a:rPr>
              <a:t>Centrum vedecko-technických informácií SR</a:t>
            </a:r>
          </a:p>
          <a:p>
            <a:r>
              <a:rPr lang="sk-SK" sz="2000" dirty="0" smtClean="0">
                <a:latin typeface="Tahoma" pitchFamily="34" charset="0"/>
                <a:cs typeface="Tahoma" pitchFamily="34" charset="0"/>
              </a:rPr>
              <a:t>STU, 4. 3. 2025</a:t>
            </a:r>
          </a:p>
        </p:txBody>
      </p:sp>
      <p:sp>
        <p:nvSpPr>
          <p:cNvPr id="9" name="Obdĺžnik 8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1201735" y="1971926"/>
            <a:ext cx="978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Plán manažmentu výskumných dát</a:t>
            </a:r>
            <a:endParaRPr lang="sk-SK" sz="4000" b="1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80" y="6043896"/>
            <a:ext cx="5266667" cy="400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15" y="6043896"/>
            <a:ext cx="476190" cy="48571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08" y="5983467"/>
            <a:ext cx="1162859" cy="4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750" name="Obdĺžnik 6"/>
          <p:cNvSpPr>
            <a:spLocks noChangeArrowheads="1"/>
          </p:cNvSpPr>
          <p:nvPr/>
        </p:nvSpPr>
        <p:spPr bwMode="auto">
          <a:xfrm>
            <a:off x="31750" y="30163"/>
            <a:ext cx="12160250" cy="7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 rIns="72000">
            <a:noAutofit/>
          </a:bodyPr>
          <a:lstStyle/>
          <a:p>
            <a:r>
              <a:rPr lang="sk-SK" sz="32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462053" y="943679"/>
            <a:ext cx="6726687" cy="563221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sa budú dáta 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zbierať a spracovávať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-čistenie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a spracovanie „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dát, vytvorenie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archivácia „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verzie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akých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formátoch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 budú dáta ukladať? </a:t>
            </a:r>
            <a:endParaRPr lang="sk-SK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-opakované použitie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-široko akceptované v rámci vednej disciplíny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Predpokladaný 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objem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získaných dát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-premyslieť vopred – umožní vybrať najvhodnejšie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miesto na uloženie dát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k-SK" sz="2000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7587574" y="1644258"/>
            <a:ext cx="4286849" cy="4931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144000" tIns="72000" rIns="144000" bIns="72000">
            <a:noAutofit/>
          </a:bodyPr>
          <a:lstStyle/>
          <a:p>
            <a:pPr lvl="0">
              <a:lnSpc>
                <a:spcPct val="120000"/>
              </a:lnSpc>
              <a:spcBef>
                <a:spcPct val="30000"/>
              </a:spcBef>
            </a:pPr>
            <a:r>
              <a:rPr lang="sk-SK" b="1" dirty="0" smtClean="0">
                <a:solidFill>
                  <a:srgbClr val="C00000"/>
                </a:solidFill>
                <a:latin typeface="Calibri"/>
              </a:rPr>
              <a:t>Formáty</a:t>
            </a:r>
          </a:p>
          <a:p>
            <a:pPr lvl="0">
              <a:lnSpc>
                <a:spcPct val="120000"/>
              </a:lnSpc>
              <a:spcBef>
                <a:spcPct val="30000"/>
              </a:spcBef>
            </a:pPr>
            <a:r>
              <a:rPr lang="sk-SK" dirty="0" smtClean="0">
                <a:solidFill>
                  <a:prstClr val="black"/>
                </a:solidFill>
                <a:latin typeface="Calibri"/>
              </a:rPr>
              <a:t>•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  <a:cs typeface="+mn-cs"/>
              </a:rPr>
              <a:t>Metasúbory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(containers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): TAR, GZIP, ZIP</a:t>
            </a:r>
          </a:p>
          <a:p>
            <a:pPr lvl="0">
              <a:lnSpc>
                <a:spcPct val="120000"/>
              </a:lnSpc>
              <a:spcBef>
                <a:spcPct val="30000"/>
              </a:spcBef>
            </a:pP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•</a:t>
            </a:r>
            <a:r>
              <a:rPr lang="sk-SK" b="1" dirty="0">
                <a:solidFill>
                  <a:prstClr val="black"/>
                </a:solidFill>
                <a:latin typeface="Calibri"/>
                <a:cs typeface="+mn-cs"/>
              </a:rPr>
              <a:t>Databázy:</a:t>
            </a: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 XML, CSV</a:t>
            </a:r>
          </a:p>
          <a:p>
            <a:pPr lvl="0">
              <a:lnSpc>
                <a:spcPct val="120000"/>
              </a:lnSpc>
              <a:spcBef>
                <a:spcPct val="30000"/>
              </a:spcBef>
            </a:pP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•</a:t>
            </a:r>
            <a:r>
              <a:rPr lang="sk-SK" b="1" dirty="0">
                <a:solidFill>
                  <a:prstClr val="black"/>
                </a:solidFill>
                <a:latin typeface="Calibri"/>
                <a:cs typeface="+mn-cs"/>
              </a:rPr>
              <a:t>Zemepisné:</a:t>
            </a: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 SHP, DBF, </a:t>
            </a:r>
            <a:r>
              <a:rPr lang="sk-SK" dirty="0" err="1">
                <a:solidFill>
                  <a:prstClr val="black"/>
                </a:solidFill>
                <a:latin typeface="Calibri"/>
                <a:cs typeface="+mn-cs"/>
              </a:rPr>
              <a:t>GeoTIFF</a:t>
            </a: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sk-SK" dirty="0" err="1">
                <a:solidFill>
                  <a:prstClr val="black"/>
                </a:solidFill>
                <a:latin typeface="Calibri"/>
                <a:cs typeface="+mn-cs"/>
              </a:rPr>
              <a:t>NetCDF</a:t>
            </a:r>
            <a:endParaRPr lang="sk-SK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>
              <a:lnSpc>
                <a:spcPct val="120000"/>
              </a:lnSpc>
              <a:spcBef>
                <a:spcPct val="30000"/>
              </a:spcBef>
            </a:pP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•</a:t>
            </a:r>
            <a:r>
              <a:rPr lang="sk-SK" b="1" dirty="0">
                <a:solidFill>
                  <a:prstClr val="black"/>
                </a:solidFill>
                <a:latin typeface="Calibri"/>
                <a:cs typeface="+mn-cs"/>
              </a:rPr>
              <a:t>Video:</a:t>
            </a: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 MOV, MPEG, AVI, MXF</a:t>
            </a:r>
          </a:p>
          <a:p>
            <a:pPr lvl="0">
              <a:lnSpc>
                <a:spcPct val="120000"/>
              </a:lnSpc>
              <a:spcBef>
                <a:spcPct val="30000"/>
              </a:spcBef>
            </a:pP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•</a:t>
            </a:r>
            <a:r>
              <a:rPr lang="sk-SK" b="1" dirty="0">
                <a:solidFill>
                  <a:prstClr val="black"/>
                </a:solidFill>
                <a:latin typeface="Calibri"/>
                <a:cs typeface="+mn-cs"/>
              </a:rPr>
              <a:t>Zvuk: </a:t>
            </a: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WAVE, AIFF, MP3, MXF</a:t>
            </a:r>
          </a:p>
          <a:p>
            <a:pPr lvl="0">
              <a:lnSpc>
                <a:spcPct val="120000"/>
              </a:lnSpc>
              <a:spcBef>
                <a:spcPct val="30000"/>
              </a:spcBef>
            </a:pP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•</a:t>
            </a:r>
            <a:r>
              <a:rPr lang="sk-SK" b="1" dirty="0">
                <a:solidFill>
                  <a:prstClr val="black"/>
                </a:solidFill>
                <a:latin typeface="Calibri"/>
                <a:cs typeface="+mn-cs"/>
              </a:rPr>
              <a:t>Štatistika: </a:t>
            </a: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ASCII, DTA, POR, SAS, SAV</a:t>
            </a:r>
          </a:p>
          <a:p>
            <a:pPr lvl="0">
              <a:lnSpc>
                <a:spcPct val="120000"/>
              </a:lnSpc>
              <a:spcBef>
                <a:spcPct val="30000"/>
              </a:spcBef>
            </a:pP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•</a:t>
            </a:r>
            <a:r>
              <a:rPr lang="sk-SK" b="1" dirty="0">
                <a:solidFill>
                  <a:prstClr val="black"/>
                </a:solidFill>
                <a:latin typeface="Calibri"/>
                <a:cs typeface="+mn-cs"/>
              </a:rPr>
              <a:t>Obrázky:</a:t>
            </a: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 TIFF, JPEG 2000, PDF, PNG, GIF, BMP</a:t>
            </a:r>
          </a:p>
          <a:p>
            <a:pPr lvl="0">
              <a:lnSpc>
                <a:spcPct val="120000"/>
              </a:lnSpc>
              <a:spcBef>
                <a:spcPct val="30000"/>
              </a:spcBef>
            </a:pP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•</a:t>
            </a:r>
            <a:r>
              <a:rPr lang="sk-SK" b="1" dirty="0">
                <a:solidFill>
                  <a:prstClr val="black"/>
                </a:solidFill>
                <a:latin typeface="Calibri"/>
                <a:cs typeface="+mn-cs"/>
              </a:rPr>
              <a:t>Tabuľkové údaje: </a:t>
            </a: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CSV</a:t>
            </a:r>
          </a:p>
          <a:p>
            <a:pPr lvl="0">
              <a:lnSpc>
                <a:spcPct val="120000"/>
              </a:lnSpc>
              <a:spcBef>
                <a:spcPct val="30000"/>
              </a:spcBef>
            </a:pP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•</a:t>
            </a:r>
            <a:r>
              <a:rPr lang="sk-SK" b="1" dirty="0">
                <a:solidFill>
                  <a:prstClr val="black"/>
                </a:solidFill>
                <a:latin typeface="Calibri"/>
                <a:cs typeface="+mn-cs"/>
              </a:rPr>
              <a:t>Text:</a:t>
            </a: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 XML, PDF/A, HTML, ASCII, UTF-8</a:t>
            </a:r>
          </a:p>
          <a:p>
            <a:pPr lvl="0">
              <a:lnSpc>
                <a:spcPct val="120000"/>
              </a:lnSpc>
              <a:spcBef>
                <a:spcPct val="30000"/>
              </a:spcBef>
            </a:pP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•</a:t>
            </a:r>
            <a:r>
              <a:rPr lang="sk-SK" b="1" dirty="0">
                <a:solidFill>
                  <a:prstClr val="black"/>
                </a:solidFill>
                <a:latin typeface="Calibri"/>
                <a:cs typeface="+mn-cs"/>
              </a:rPr>
              <a:t>Webové archívy: </a:t>
            </a:r>
            <a:r>
              <a:rPr lang="sk-SK" dirty="0">
                <a:solidFill>
                  <a:prstClr val="black"/>
                </a:solidFill>
                <a:latin typeface="Calibri"/>
                <a:cs typeface="+mn-cs"/>
              </a:rPr>
              <a:t>WARC</a:t>
            </a:r>
          </a:p>
        </p:txBody>
      </p:sp>
      <p:sp>
        <p:nvSpPr>
          <p:cNvPr id="9" name="Ovál 8"/>
          <p:cNvSpPr/>
          <p:nvPr/>
        </p:nvSpPr>
        <p:spPr>
          <a:xfrm>
            <a:off x="7975712" y="132215"/>
            <a:ext cx="1482202" cy="134510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bg1"/>
                </a:solidFill>
              </a:rPr>
              <a:t>organizácia dát</a:t>
            </a: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9816869" y="215685"/>
            <a:ext cx="1431021" cy="134510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>
                <a:solidFill>
                  <a:schemeClr val="bg1"/>
                </a:solidFill>
              </a:rPr>
              <a:t>a</a:t>
            </a:r>
            <a:r>
              <a:rPr lang="sk-SK" sz="1400" b="1" dirty="0" smtClean="0">
                <a:solidFill>
                  <a:schemeClr val="bg1"/>
                </a:solidFill>
              </a:rPr>
              <a:t>rchivácia, zdieľanie, zverejnenie dát</a:t>
            </a:r>
            <a:endParaRPr lang="sk-SK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750" name="Obdĺžnik 6"/>
          <p:cNvSpPr>
            <a:spLocks noChangeArrowheads="1"/>
          </p:cNvSpPr>
          <p:nvPr/>
        </p:nvSpPr>
        <p:spPr bwMode="auto">
          <a:xfrm>
            <a:off x="31750" y="30163"/>
            <a:ext cx="12160250" cy="7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 rIns="72000">
            <a:noAutofit/>
          </a:bodyPr>
          <a:lstStyle/>
          <a:p>
            <a:r>
              <a:rPr lang="sk-SK" sz="32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524250" y="883219"/>
            <a:ext cx="10700426" cy="273256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sk-SK" sz="2400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   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sa bude riešiť </a:t>
            </a:r>
            <a:r>
              <a:rPr lang="sk-SK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verziovanie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-spôsob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akým spravujeme viaceré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varianty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toho istého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Aká je stratégia 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organizácie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pomenovávania súborov a zložiek </a:t>
            </a:r>
            <a:r>
              <a:rPr lang="sk-SK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sk-SK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</a:t>
            </a:r>
            <a:r>
              <a:rPr lang="sk-SK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k-SK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r>
              <a:rPr lang="sk-SK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-napr. odlíšiť staré a nové verzie súborov dát</a:t>
            </a:r>
          </a:p>
          <a:p>
            <a:pPr>
              <a:spcBef>
                <a:spcPts val="0"/>
              </a:spcBef>
            </a:pPr>
            <a:endParaRPr lang="sk-SK" sz="2000" dirty="0" smtClean="0"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8" y="4203380"/>
            <a:ext cx="6778638" cy="205209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90" y="3359758"/>
            <a:ext cx="3216686" cy="244883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4" name="BlokTextu 13"/>
          <p:cNvSpPr txBox="1"/>
          <p:nvPr/>
        </p:nvSpPr>
        <p:spPr>
          <a:xfrm>
            <a:off x="7991354" y="2959648"/>
            <a:ext cx="237999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Súbory bez FNC</a:t>
            </a:r>
            <a:endParaRPr lang="sk-SK" sz="20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358638" y="3783373"/>
            <a:ext cx="241350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Súbory s FNC</a:t>
            </a:r>
            <a:endParaRPr lang="sk-SK" sz="2000" b="1" dirty="0"/>
          </a:p>
        </p:txBody>
      </p:sp>
      <p:sp>
        <p:nvSpPr>
          <p:cNvPr id="17" name="Ovál 16"/>
          <p:cNvSpPr/>
          <p:nvPr/>
        </p:nvSpPr>
        <p:spPr>
          <a:xfrm>
            <a:off x="8570110" y="175663"/>
            <a:ext cx="1482202" cy="134510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bg1"/>
                </a:solidFill>
              </a:rPr>
              <a:t>organizácia dát</a:t>
            </a: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18" name="Ovál 17"/>
          <p:cNvSpPr/>
          <p:nvPr/>
        </p:nvSpPr>
        <p:spPr>
          <a:xfrm>
            <a:off x="10371345" y="213594"/>
            <a:ext cx="1431021" cy="134510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>
                <a:solidFill>
                  <a:schemeClr val="bg1"/>
                </a:solidFill>
              </a:rPr>
              <a:t>a</a:t>
            </a:r>
            <a:r>
              <a:rPr lang="sk-SK" sz="1400" b="1" dirty="0" smtClean="0">
                <a:solidFill>
                  <a:schemeClr val="bg1"/>
                </a:solidFill>
              </a:rPr>
              <a:t>rchivácia, zdieľanie, zverejnenie dát</a:t>
            </a:r>
            <a:endParaRPr lang="sk-SK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9481"/>
            <a:ext cx="12058649" cy="763976"/>
          </a:xfrm>
        </p:spPr>
        <p:txBody>
          <a:bodyPr tIns="108000"/>
          <a:lstStyle/>
          <a:p>
            <a:pPr algn="ctr"/>
            <a:r>
              <a:rPr lang="sk-SK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32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 - 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organizácia </a:t>
            </a:r>
            <a:r>
              <a:rPr lang="sk-SK" sz="32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 pomenovávania súborov </a:t>
            </a:r>
          </a:p>
        </p:txBody>
      </p:sp>
      <p:sp>
        <p:nvSpPr>
          <p:cNvPr id="4" name="Obdĺžnik 3"/>
          <p:cNvSpPr/>
          <p:nvPr/>
        </p:nvSpPr>
        <p:spPr>
          <a:xfrm>
            <a:off x="305120" y="3706317"/>
            <a:ext cx="5211759" cy="2707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tlCol="0" anchor="ctr"/>
          <a:lstStyle/>
          <a:p>
            <a:pPr>
              <a:spcBef>
                <a:spcPts val="600"/>
              </a:spcBef>
            </a:pPr>
            <a:r>
              <a:rPr lang="sk-SK" sz="2000" b="1" dirty="0" smtClean="0">
                <a:solidFill>
                  <a:schemeClr val="tx1"/>
                </a:solidFill>
              </a:rPr>
              <a:t>Oddelenie slov:</a:t>
            </a:r>
          </a:p>
          <a:p>
            <a:pPr>
              <a:spcBef>
                <a:spcPts val="600"/>
              </a:spcBef>
            </a:pPr>
            <a:r>
              <a:rPr lang="sk-SK" sz="2000" b="1" cap="all" dirty="0" smtClean="0">
                <a:solidFill>
                  <a:srgbClr val="FF0000"/>
                </a:solidFill>
              </a:rPr>
              <a:t>Nepoužívať </a:t>
            </a:r>
            <a:r>
              <a:rPr lang="sk-SK" sz="2000" b="1" cap="all" dirty="0" smtClean="0">
                <a:solidFill>
                  <a:schemeClr val="tx1"/>
                </a:solidFill>
              </a:rPr>
              <a:t>medzery</a:t>
            </a:r>
            <a:r>
              <a:rPr lang="sk-SK" sz="2000" dirty="0" smtClean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600"/>
              </a:spcBef>
            </a:pPr>
            <a:r>
              <a:rPr lang="sk-SK" sz="2000" b="1" cap="all" dirty="0" smtClean="0">
                <a:solidFill>
                  <a:srgbClr val="00B050"/>
                </a:solidFill>
              </a:rPr>
              <a:t>Používať</a:t>
            </a:r>
            <a:endParaRPr lang="sk-SK" sz="2000" b="1" cap="all" dirty="0">
              <a:solidFill>
                <a:srgbClr val="00B050"/>
              </a:solidFill>
            </a:endParaRPr>
          </a:p>
          <a:p>
            <a:pPr marL="174625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solidFill>
                  <a:schemeClr val="tx1"/>
                </a:solidFill>
              </a:rPr>
              <a:t>podtržník</a:t>
            </a:r>
            <a:r>
              <a:rPr lang="sk-SK" sz="2000" b="1" dirty="0">
                <a:solidFill>
                  <a:schemeClr val="tx1"/>
                </a:solidFill>
              </a:rPr>
              <a:t>: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file</a:t>
            </a:r>
            <a:r>
              <a:rPr lang="sk-SK" sz="2000" b="1" dirty="0" err="1">
                <a:solidFill>
                  <a:srgbClr val="00B050"/>
                </a:solidFill>
              </a:rPr>
              <a:t>_</a:t>
            </a:r>
            <a:r>
              <a:rPr lang="sk-SK" sz="2000" dirty="0" err="1">
                <a:solidFill>
                  <a:schemeClr val="tx1"/>
                </a:solidFill>
              </a:rPr>
              <a:t>name.xxx</a:t>
            </a:r>
            <a:endParaRPr lang="sk-SK" sz="2000" dirty="0">
              <a:solidFill>
                <a:schemeClr val="tx1"/>
              </a:solidFill>
            </a:endParaRPr>
          </a:p>
          <a:p>
            <a:pPr marL="174625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b="1" smtClean="0">
                <a:solidFill>
                  <a:schemeClr val="tx1"/>
                </a:solidFill>
              </a:rPr>
              <a:t>spojovník</a:t>
            </a:r>
            <a:r>
              <a:rPr lang="sk-SK" sz="2000" smtClean="0">
                <a:solidFill>
                  <a:schemeClr val="tx1"/>
                </a:solidFill>
              </a:rPr>
              <a:t>: </a:t>
            </a:r>
            <a:r>
              <a:rPr lang="sk-SK" sz="2000" dirty="0" err="1">
                <a:solidFill>
                  <a:schemeClr val="tx1"/>
                </a:solidFill>
              </a:rPr>
              <a:t>file</a:t>
            </a:r>
            <a:r>
              <a:rPr lang="sk-SK" sz="2000" b="1" dirty="0" err="1">
                <a:solidFill>
                  <a:srgbClr val="00B050"/>
                </a:solidFill>
              </a:rPr>
              <a:t>-</a:t>
            </a:r>
            <a:r>
              <a:rPr lang="sk-SK" sz="2000" dirty="0" err="1">
                <a:solidFill>
                  <a:schemeClr val="tx1"/>
                </a:solidFill>
              </a:rPr>
              <a:t>name.xxx</a:t>
            </a:r>
            <a:endParaRPr lang="sk-SK" sz="2000" dirty="0">
              <a:solidFill>
                <a:schemeClr val="tx1"/>
              </a:solidFill>
            </a:endParaRPr>
          </a:p>
          <a:p>
            <a:pPr marL="174625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tx1"/>
                </a:solidFill>
              </a:rPr>
              <a:t>ž</a:t>
            </a:r>
            <a:r>
              <a:rPr lang="sk-SK" sz="2000" b="1" dirty="0" smtClean="0">
                <a:solidFill>
                  <a:schemeClr val="tx1"/>
                </a:solidFill>
              </a:rPr>
              <a:t>iadna </a:t>
            </a:r>
            <a:r>
              <a:rPr lang="sk-SK" sz="2000" b="1" dirty="0">
                <a:solidFill>
                  <a:schemeClr val="tx1"/>
                </a:solidFill>
              </a:rPr>
              <a:t>medzera: </a:t>
            </a:r>
            <a:r>
              <a:rPr lang="sk-SK" sz="2000" b="1" dirty="0" err="1">
                <a:solidFill>
                  <a:srgbClr val="00B050"/>
                </a:solidFill>
              </a:rPr>
              <a:t>filename</a:t>
            </a:r>
            <a:r>
              <a:rPr lang="sk-SK" sz="2000" dirty="0" err="1">
                <a:solidFill>
                  <a:schemeClr val="tx1"/>
                </a:solidFill>
              </a:rPr>
              <a:t>.xxx</a:t>
            </a:r>
            <a:endParaRPr lang="sk-SK" sz="2000" dirty="0">
              <a:solidFill>
                <a:schemeClr val="tx1"/>
              </a:solidFill>
            </a:endParaRPr>
          </a:p>
          <a:p>
            <a:pPr marL="174625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tx1"/>
                </a:solidFill>
              </a:rPr>
              <a:t>v</a:t>
            </a:r>
            <a:r>
              <a:rPr lang="sk-SK" sz="2000" b="1" dirty="0" smtClean="0">
                <a:solidFill>
                  <a:schemeClr val="tx1"/>
                </a:solidFill>
              </a:rPr>
              <a:t>eľké </a:t>
            </a:r>
            <a:r>
              <a:rPr lang="sk-SK" sz="2000" b="1" dirty="0">
                <a:solidFill>
                  <a:schemeClr val="tx1"/>
                </a:solidFill>
              </a:rPr>
              <a:t>písmená</a:t>
            </a:r>
            <a:r>
              <a:rPr lang="sk-SK" sz="2000" dirty="0">
                <a:solidFill>
                  <a:schemeClr val="tx1"/>
                </a:solidFill>
              </a:rPr>
              <a:t>: </a:t>
            </a:r>
            <a:r>
              <a:rPr lang="sk-SK" sz="2000" b="1" dirty="0" err="1">
                <a:solidFill>
                  <a:srgbClr val="00B050"/>
                </a:solidFill>
              </a:rPr>
              <a:t>F</a:t>
            </a:r>
            <a:r>
              <a:rPr lang="sk-SK" sz="2000" dirty="0" err="1">
                <a:solidFill>
                  <a:schemeClr val="tx1"/>
                </a:solidFill>
              </a:rPr>
              <a:t>ile</a:t>
            </a:r>
            <a:r>
              <a:rPr lang="sk-SK" sz="2000" b="1" dirty="0" err="1">
                <a:solidFill>
                  <a:srgbClr val="00B050"/>
                </a:solidFill>
              </a:rPr>
              <a:t>N</a:t>
            </a:r>
            <a:r>
              <a:rPr lang="sk-SK" sz="2000" dirty="0" err="1">
                <a:solidFill>
                  <a:schemeClr val="tx1"/>
                </a:solidFill>
              </a:rPr>
              <a:t>ame.xxx</a:t>
            </a:r>
            <a:endParaRPr lang="sk-SK" sz="2000" dirty="0">
              <a:solidFill>
                <a:schemeClr val="tx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110730" y="5512294"/>
            <a:ext cx="2883159" cy="802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tx1"/>
                </a:solidFill>
              </a:rPr>
              <a:t>Kompresia dát</a:t>
            </a:r>
            <a:r>
              <a:rPr lang="sk-SK" sz="2000" dirty="0">
                <a:solidFill>
                  <a:schemeClr val="tx1"/>
                </a:solidFill>
              </a:rPr>
              <a:t>: .</a:t>
            </a:r>
            <a:r>
              <a:rPr lang="sk-SK" sz="2000" dirty="0" err="1">
                <a:solidFill>
                  <a:schemeClr val="tx1"/>
                </a:solidFill>
              </a:rPr>
              <a:t>zip</a:t>
            </a:r>
            <a:endParaRPr lang="sk-SK" sz="2000" dirty="0">
              <a:solidFill>
                <a:schemeClr val="tx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117928" y="2763059"/>
            <a:ext cx="4213476" cy="818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tx1"/>
                </a:solidFill>
              </a:rPr>
              <a:t>Hierarchia</a:t>
            </a:r>
            <a:r>
              <a:rPr lang="sk-SK" sz="2000" dirty="0">
                <a:solidFill>
                  <a:schemeClr val="tx1"/>
                </a:solidFill>
              </a:rPr>
              <a:t> – typ dát, aktivity, </a:t>
            </a:r>
            <a:r>
              <a:rPr lang="sk-SK" sz="2000" dirty="0" smtClean="0">
                <a:solidFill>
                  <a:schemeClr val="tx1"/>
                </a:solidFill>
              </a:rPr>
              <a:t>materiál</a:t>
            </a:r>
            <a:endParaRPr lang="sk-SK" sz="2000" dirty="0">
              <a:solidFill>
                <a:schemeClr val="tx1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05121" y="1750686"/>
            <a:ext cx="4578164" cy="12357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sk-SK" sz="2000" b="1" cap="all" dirty="0">
                <a:solidFill>
                  <a:schemeClr val="tx1"/>
                </a:solidFill>
              </a:rPr>
              <a:t>Dohodnutá metóda </a:t>
            </a:r>
            <a:r>
              <a:rPr lang="sk-SK" sz="2000" cap="all" dirty="0">
                <a:solidFill>
                  <a:schemeClr val="tx1"/>
                </a:solidFill>
              </a:rPr>
              <a:t>na rôzne verzie </a:t>
            </a:r>
            <a:endParaRPr lang="sk-SK" sz="2000" cap="all" dirty="0" smtClean="0">
              <a:solidFill>
                <a:schemeClr val="tx1"/>
              </a:solidFill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/>
                </a:solidFill>
              </a:rPr>
              <a:t>číslice </a:t>
            </a:r>
            <a:r>
              <a:rPr lang="sk-SK" sz="2000" dirty="0">
                <a:solidFill>
                  <a:schemeClr val="tx1"/>
                </a:solidFill>
              </a:rPr>
              <a:t>1,2,3, </a:t>
            </a:r>
            <a:r>
              <a:rPr lang="sk-SK" sz="2000" dirty="0" smtClean="0">
                <a:solidFill>
                  <a:schemeClr val="tx1"/>
                </a:solidFill>
              </a:rPr>
              <a:t>príp. </a:t>
            </a:r>
            <a:r>
              <a:rPr lang="sk-SK" sz="2000" dirty="0">
                <a:solidFill>
                  <a:schemeClr val="tx1"/>
                </a:solidFill>
              </a:rPr>
              <a:t>1.1, 1.2... ; </a:t>
            </a:r>
            <a:endParaRPr lang="sk-SK" sz="2000" dirty="0" smtClean="0">
              <a:solidFill>
                <a:schemeClr val="tx1"/>
              </a:solidFill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/>
                </a:solidFill>
              </a:rPr>
              <a:t>vyhnúť </a:t>
            </a:r>
            <a:r>
              <a:rPr lang="sk-SK" sz="2000" dirty="0">
                <a:solidFill>
                  <a:schemeClr val="tx1"/>
                </a:solidFill>
              </a:rPr>
              <a:t>sa výrazom ako </a:t>
            </a:r>
            <a:r>
              <a:rPr lang="sk-SK" sz="2000" dirty="0" err="1">
                <a:solidFill>
                  <a:schemeClr val="tx1"/>
                </a:solidFill>
              </a:rPr>
              <a:t>final</a:t>
            </a:r>
            <a:r>
              <a:rPr lang="sk-SK" sz="2000" dirty="0">
                <a:solidFill>
                  <a:schemeClr val="tx1"/>
                </a:solidFill>
              </a:rPr>
              <a:t>, </a:t>
            </a:r>
            <a:r>
              <a:rPr lang="sk-SK" sz="2000" dirty="0" smtClean="0">
                <a:solidFill>
                  <a:schemeClr val="tx1"/>
                </a:solidFill>
              </a:rPr>
              <a:t>final2 atď</a:t>
            </a:r>
            <a:r>
              <a:rPr lang="sk-SK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Obdĺžnik 7"/>
          <p:cNvSpPr/>
          <p:nvPr/>
        </p:nvSpPr>
        <p:spPr>
          <a:xfrm>
            <a:off x="6117928" y="848258"/>
            <a:ext cx="4601183" cy="718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sk-SK" sz="2000" dirty="0" smtClean="0">
                <a:solidFill>
                  <a:schemeClr val="tx1"/>
                </a:solidFill>
              </a:rPr>
              <a:t>Dátumy: Y</a:t>
            </a:r>
            <a:r>
              <a:rPr lang="sk-SK" sz="2000" b="1" dirty="0" smtClean="0">
                <a:solidFill>
                  <a:schemeClr val="tx1"/>
                </a:solidFill>
              </a:rPr>
              <a:t>YYYMMDD </a:t>
            </a:r>
            <a:r>
              <a:rPr lang="sk-SK" sz="2000" dirty="0" smtClean="0">
                <a:solidFill>
                  <a:schemeClr val="tx1"/>
                </a:solidFill>
              </a:rPr>
              <a:t>alebo </a:t>
            </a:r>
            <a:r>
              <a:rPr lang="sk-SK" sz="2000" b="1" dirty="0">
                <a:solidFill>
                  <a:schemeClr val="tx1"/>
                </a:solidFill>
              </a:rPr>
              <a:t>YYMMDD</a:t>
            </a:r>
          </a:p>
        </p:txBody>
      </p:sp>
      <p:sp>
        <p:nvSpPr>
          <p:cNvPr id="9" name="Obdĺžnik 8"/>
          <p:cNvSpPr/>
          <p:nvPr/>
        </p:nvSpPr>
        <p:spPr>
          <a:xfrm>
            <a:off x="305121" y="848259"/>
            <a:ext cx="5060902" cy="718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sk-SK" sz="2000" b="1" cap="all" dirty="0">
                <a:solidFill>
                  <a:schemeClr val="tx1"/>
                </a:solidFill>
              </a:rPr>
              <a:t>Názvy súborov krátke</a:t>
            </a:r>
            <a:r>
              <a:rPr lang="sk-SK" sz="2000" cap="all" dirty="0">
                <a:solidFill>
                  <a:schemeClr val="tx1"/>
                </a:solidFill>
              </a:rPr>
              <a:t>, ale </a:t>
            </a:r>
            <a:r>
              <a:rPr lang="sk-SK" sz="2000" b="1" cap="all" dirty="0">
                <a:solidFill>
                  <a:schemeClr val="tx1"/>
                </a:solidFill>
              </a:rPr>
              <a:t>zmysluplné</a:t>
            </a:r>
          </a:p>
        </p:txBody>
      </p:sp>
      <p:sp>
        <p:nvSpPr>
          <p:cNvPr id="10" name="Obdĺžnik 9"/>
          <p:cNvSpPr/>
          <p:nvPr/>
        </p:nvSpPr>
        <p:spPr>
          <a:xfrm>
            <a:off x="5328166" y="1911545"/>
            <a:ext cx="6669526" cy="666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sk-SK" sz="2000" b="1" dirty="0">
                <a:solidFill>
                  <a:schemeClr val="tx1"/>
                </a:solidFill>
              </a:rPr>
              <a:t>Vyhýbať sa špeciálnym znakom </a:t>
            </a:r>
            <a:r>
              <a:rPr lang="sk-SK" sz="2000" dirty="0">
                <a:solidFill>
                  <a:schemeClr val="tx1"/>
                </a:solidFill>
              </a:rPr>
              <a:t>~ ! @ # $ % ^ &amp; * ( ) ` ; &lt; &gt; ? , [ ] { } ' „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3"/>
          <a:srcRect l="1001" t="4470" r="-1" b="10628"/>
          <a:stretch/>
        </p:blipFill>
        <p:spPr>
          <a:xfrm>
            <a:off x="3953689" y="4489575"/>
            <a:ext cx="8044003" cy="68142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917" y="3145874"/>
            <a:ext cx="3142021" cy="331539"/>
          </a:xfrm>
          <a:prstGeom prst="rect">
            <a:avLst/>
          </a:prstGeom>
        </p:spPr>
      </p:pic>
      <p:sp>
        <p:nvSpPr>
          <p:cNvPr id="15" name="Obdĺžnik 14"/>
          <p:cNvSpPr/>
          <p:nvPr/>
        </p:nvSpPr>
        <p:spPr>
          <a:xfrm>
            <a:off x="956609" y="3001722"/>
            <a:ext cx="3498659" cy="5040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3940356" y="4440982"/>
            <a:ext cx="8044002" cy="748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475" y="3616817"/>
            <a:ext cx="3769414" cy="448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Obdĺžnik 17"/>
          <p:cNvSpPr/>
          <p:nvPr/>
        </p:nvSpPr>
        <p:spPr>
          <a:xfrm>
            <a:off x="7224475" y="3574894"/>
            <a:ext cx="3769414" cy="532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0" y="6563198"/>
            <a:ext cx="6965004" cy="22408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k-SK" sz="800" dirty="0" err="1"/>
              <a:t>Dobšovičová</a:t>
            </a:r>
            <a:r>
              <a:rPr lang="sk-SK" sz="800" dirty="0"/>
              <a:t> Alexandra. (2021, </a:t>
            </a:r>
            <a:r>
              <a:rPr lang="sk-SK" sz="800" dirty="0" err="1"/>
              <a:t>January</a:t>
            </a:r>
            <a:r>
              <a:rPr lang="sk-SK" sz="800" dirty="0"/>
              <a:t> 28). Zefektívni svoj výskum: manažment výskumných dát. Zenodo. </a:t>
            </a:r>
            <a:r>
              <a:rPr lang="sk-SK" sz="800" dirty="0">
                <a:hlinkClick r:id="rId6"/>
              </a:rPr>
              <a:t>https://doi.org/10.5281/zenodo.4626872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9561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774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83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44000">
            <a:noAutofit/>
          </a:bodyPr>
          <a:lstStyle/>
          <a:p>
            <a:r>
              <a:rPr lang="sk-SK" sz="40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943281" y="1038204"/>
            <a:ext cx="6293090" cy="546472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zabezpečíte svoje dáta?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dát 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-pred prístupom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neoprávnených osôb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pred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neoprávneným prístupom k dátam a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neoprávnenou manipuláciou či vymazaním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súborov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-ochrana osobných údajov, dôverných informácií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Technické a organizačné opatrenia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napr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 dáta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sú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chránené heslom na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univerzitnom serveri, citlivé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dáta v papierovej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podobe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zamknuté </a:t>
            </a:r>
            <a:r>
              <a:rPr lang="sk-SK" sz="200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2000" smtClean="0">
                <a:latin typeface="Arial" panose="020B0604020202020204" pitchFamily="34" charset="0"/>
                <a:cs typeface="Arial" panose="020B0604020202020204" pitchFamily="34" charset="0"/>
              </a:rPr>
              <a:t>skrinke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4" r="6377"/>
          <a:stretch/>
        </p:blipFill>
        <p:spPr>
          <a:xfrm>
            <a:off x="9752385" y="3176510"/>
            <a:ext cx="2160006" cy="2679793"/>
          </a:xfrm>
          <a:prstGeom prst="rect">
            <a:avLst/>
          </a:prstGeom>
        </p:spPr>
      </p:pic>
      <p:sp>
        <p:nvSpPr>
          <p:cNvPr id="16" name="Obdĺžnik 15"/>
          <p:cNvSpPr/>
          <p:nvPr/>
        </p:nvSpPr>
        <p:spPr>
          <a:xfrm>
            <a:off x="11268854" y="2893667"/>
            <a:ext cx="487895" cy="19773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sk-SK" sz="1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ok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t="6428" r="28556" b="9152"/>
          <a:stretch/>
        </p:blipFill>
        <p:spPr>
          <a:xfrm>
            <a:off x="422488" y="2393380"/>
            <a:ext cx="2221426" cy="226627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Ovál 11"/>
          <p:cNvSpPr/>
          <p:nvPr/>
        </p:nvSpPr>
        <p:spPr>
          <a:xfrm>
            <a:off x="9988790" y="256837"/>
            <a:ext cx="1687195" cy="1562735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k-SK" sz="16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organizácia dát</a:t>
            </a:r>
            <a:endParaRPr lang="sk-SK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00518" y="6502933"/>
            <a:ext cx="7545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Obrázok zámku: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i="1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Pixabay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creator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explicitly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license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b="1" i="1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en:Creative Commons license"/>
              </a:rPr>
              <a:t>Creative</a:t>
            </a:r>
            <a:r>
              <a:rPr lang="sk-SK" sz="800" b="1" i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en:Creative Commons license"/>
              </a:rPr>
              <a:t> Commons </a:t>
            </a:r>
            <a:r>
              <a:rPr lang="sk-SK" sz="800" b="1" i="1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en:Creative Commons license"/>
              </a:rPr>
              <a:t>Zero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sk-SK" sz="800" i="1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see</a:t>
            </a:r>
            <a:r>
              <a:rPr lang="sk-SK" sz="800" i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sk-SK" sz="800" i="1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here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ID: </a:t>
            </a:r>
            <a:r>
              <a:rPr lang="sk-SK" sz="800" i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3112539</a:t>
            </a:r>
            <a:r>
              <a:rPr lang="sk-SK" sz="800" i="1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sk-SK" sz="800" i="1" dirty="0">
                <a:latin typeface="Arial" panose="020B0604020202020204" pitchFamily="34" charset="0"/>
                <a:cs typeface="Arial" panose="020B0604020202020204" pitchFamily="34" charset="0"/>
              </a:rPr>
              <a:t>Obrázok My </a:t>
            </a:r>
            <a:r>
              <a:rPr lang="sk-SK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pasword</a:t>
            </a:r>
            <a:r>
              <a:rPr lang="sk-SK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sk-SK" sz="800" i="1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sk-SK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sk-SK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sticker</a:t>
            </a:r>
            <a:r>
              <a:rPr lang="sk-SK" sz="800" i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Photo: </a:t>
            </a:r>
            <a:r>
              <a:rPr lang="en-US" sz="800" i="1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My password written on a paper sticker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 by </a:t>
            </a:r>
            <a:r>
              <a:rPr lang="en-US" sz="800" i="1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Marco </a:t>
            </a:r>
            <a:r>
              <a:rPr lang="en-US" sz="800" i="1" u="sng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Verch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 under </a:t>
            </a:r>
            <a:r>
              <a:rPr lang="en-US" sz="800" i="1" u="sng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Creative Commons 2.0</a:t>
            </a:r>
            <a:r>
              <a:rPr lang="sk-SK" sz="8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62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774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79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08000">
            <a:noAutofit/>
          </a:bodyPr>
          <a:lstStyle/>
          <a:p>
            <a:r>
              <a:rPr lang="sk-SK" sz="40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92349" y="790892"/>
            <a:ext cx="10278894" cy="1456197"/>
          </a:xfrm>
          <a:prstGeom prst="rect">
            <a:avLst/>
          </a:prstGeom>
        </p:spPr>
        <p:txBody>
          <a:bodyPr/>
          <a:lstStyle/>
          <a:p>
            <a:pPr marL="174625" indent="-174625" algn="just" defTabSz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zabezpečíte zrozumiteľnosť svojich 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dáta pre iných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-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opis použitých štandardov a metód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pomôže pochopiť iným, ako ste realizovali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projekt (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dokumentácia – kontextové informácie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sk-SK" sz="2000" dirty="0">
              <a:latin typeface="Calibri" pitchFamily="34" charset="0"/>
              <a:cs typeface="Tahoma" pitchFamily="34" charset="0"/>
            </a:endParaRPr>
          </a:p>
          <a:p>
            <a:pPr algn="just">
              <a:spcBef>
                <a:spcPts val="1200"/>
              </a:spcBef>
            </a:pPr>
            <a:endParaRPr lang="sk-SK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0" y="6089714"/>
            <a:ext cx="44638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k-SK" sz="1400" dirty="0">
                <a:hlinkClick r:id="rId3"/>
              </a:rPr>
              <a:t>https://www.dcc.ac.uk/guidance/standards/metadata</a:t>
            </a:r>
            <a:endParaRPr lang="sk-SK" sz="1400" dirty="0"/>
          </a:p>
        </p:txBody>
      </p:sp>
      <p:sp>
        <p:nvSpPr>
          <p:cNvPr id="11" name="Obdĺžnik 10"/>
          <p:cNvSpPr/>
          <p:nvPr/>
        </p:nvSpPr>
        <p:spPr>
          <a:xfrm>
            <a:off x="0" y="6478638"/>
            <a:ext cx="520126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sk-SK" sz="1400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https://guides.lib.utexas.edu/metadata-basics/controlled-vocabs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10382250" y="207929"/>
            <a:ext cx="1514677" cy="138477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sk-SK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archivácia, zdieľanie, zverejnenie dát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92348" y="2150364"/>
            <a:ext cx="11504579" cy="3474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budete dáta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dokumentovať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opisovať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Metadát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veľa – ktoré budú kľúčové pre váš projekt?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  -jednotné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štandardizované metadáta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    (kľúčové slová, názov projektu, autor, verzia súboru, </a:t>
            </a:r>
            <a:r>
              <a:rPr lang="sk-S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formáty, podmienky </a:t>
            </a: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používania – licencia...)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   -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metadátové štandardy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napr.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Dublin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Core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odborové metadátové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štandardy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napr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. DDI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Darwin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EML, VRA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   -</a:t>
            </a:r>
            <a:r>
              <a:rPr lang="sk-SK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riadené </a:t>
            </a:r>
            <a:r>
              <a:rPr lang="sk-SK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slovníky</a:t>
            </a:r>
            <a:endParaRPr lang="sk-SK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  -</a:t>
            </a:r>
            <a:r>
              <a:rPr lang="sk-SK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readme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súbor</a:t>
            </a:r>
          </a:p>
        </p:txBody>
      </p:sp>
      <p:pic>
        <p:nvPicPr>
          <p:cNvPr id="18" name="Obrázok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1706" y="5480533"/>
            <a:ext cx="1979376" cy="70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ok 18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99" y="4538410"/>
            <a:ext cx="3928054" cy="702223"/>
          </a:xfrm>
          <a:prstGeom prst="rect">
            <a:avLst/>
          </a:prstGeom>
          <a:ln>
            <a:noFill/>
          </a:ln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18" y="4634131"/>
            <a:ext cx="3582493" cy="4728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4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32774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79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08000">
            <a:noAutofit/>
          </a:bodyPr>
          <a:lstStyle/>
          <a:p>
            <a:r>
              <a:rPr lang="sk-SK" sz="40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16732" y="790892"/>
            <a:ext cx="7705057" cy="4916056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1200"/>
              </a:spcBef>
            </a:pPr>
            <a:endParaRPr lang="sk-SK" dirty="0"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2679" r="3735" b="2790"/>
          <a:stretch/>
        </p:blipFill>
        <p:spPr>
          <a:xfrm>
            <a:off x="145063" y="879340"/>
            <a:ext cx="7174743" cy="504065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4"/>
          <a:srcRect l="1682" t="3539" r="863"/>
          <a:stretch/>
        </p:blipFill>
        <p:spPr>
          <a:xfrm>
            <a:off x="4334869" y="4258347"/>
            <a:ext cx="7857131" cy="252350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78" y="3683826"/>
            <a:ext cx="4290492" cy="5663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6" name="Ovál 15"/>
          <p:cNvSpPr/>
          <p:nvPr/>
        </p:nvSpPr>
        <p:spPr>
          <a:xfrm>
            <a:off x="10267199" y="161684"/>
            <a:ext cx="1428690" cy="124153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sk-SK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archivácia, zdieľanie, zverejnenie dát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0" y="6574228"/>
            <a:ext cx="5054589" cy="207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Archaelogoy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Metadata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https://digitalheritagerecording.wordpress.com/2015/03/12/photogrammetry-3d-object-metadata/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</a:p>
        </p:txBody>
      </p:sp>
      <p:sp>
        <p:nvSpPr>
          <p:cNvPr id="3" name="Obdĺžnik 2"/>
          <p:cNvSpPr/>
          <p:nvPr/>
        </p:nvSpPr>
        <p:spPr>
          <a:xfrm>
            <a:off x="6024259" y="411325"/>
            <a:ext cx="1295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200"/>
              </a:spcBef>
            </a:pP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Metadáta</a:t>
            </a:r>
            <a:endParaRPr lang="sk-SK" sz="2000" dirty="0">
              <a:latin typeface="Calibri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774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88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>
            <a:noAutofit/>
          </a:bodyPr>
          <a:lstStyle/>
          <a:p>
            <a:r>
              <a:rPr lang="sk-SK" sz="40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28892" y="1058651"/>
            <a:ext cx="7734509" cy="5508625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1200"/>
              </a:spcBef>
            </a:pPr>
            <a:endParaRPr lang="sk-SK" dirty="0"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8" name="Zástupný symbol obsahu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90" y="1166060"/>
            <a:ext cx="9680908" cy="503188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315932" y="833347"/>
            <a:ext cx="5665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C00000"/>
                </a:solidFill>
              </a:rPr>
              <a:t>Riadené slovníky</a:t>
            </a:r>
            <a:endParaRPr lang="sk-SK" sz="2000" b="1" dirty="0">
              <a:solidFill>
                <a:srgbClr val="C0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0" y="6343262"/>
            <a:ext cx="455765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k-SK" dirty="0">
                <a:hlinkClick r:id="rId4"/>
              </a:rPr>
              <a:t>https://agrovoc.fao.org/browse/agrovoc/en/</a:t>
            </a:r>
            <a:endParaRPr lang="sk-SK" dirty="0"/>
          </a:p>
        </p:txBody>
      </p:sp>
      <p:sp>
        <p:nvSpPr>
          <p:cNvPr id="10" name="Ovál 9"/>
          <p:cNvSpPr/>
          <p:nvPr/>
        </p:nvSpPr>
        <p:spPr>
          <a:xfrm>
            <a:off x="10248726" y="97159"/>
            <a:ext cx="1428690" cy="124153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sk-SK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archivácia, zdieľanie, zverejnenie dát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774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44000">
            <a:noAutofit/>
          </a:bodyPr>
          <a:lstStyle/>
          <a:p>
            <a:r>
              <a:rPr lang="sk-SK" sz="40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417234" y="1158794"/>
            <a:ext cx="7126566" cy="5242006"/>
          </a:xfrm>
          <a:prstGeom prst="rect">
            <a:avLst/>
          </a:prstGeom>
        </p:spPr>
        <p:txBody>
          <a:bodyPr/>
          <a:lstStyle/>
          <a:p>
            <a:pPr marL="174625" indent="-17462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budete 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ukladať a zálohovať dáta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priebehu projektu?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-stratégia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kde/ako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ukladať svoje aktívne dáta bude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podmienená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typom dát, ako často a kde zálohovať dáta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(iný univerzitný server, 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Google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vlastné zariadenie – laptop, USB...)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Akým 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spôsobom budete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zdieľať dáta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ktoré majú byť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zverejnené?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-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ktoré dáta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 budú zdieľať,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kde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(napr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 v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dátovom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repozitári, dátový  časopis), ako ich nájdu iní (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metadáta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opakované použitie (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licencie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k-SK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38" y="2016856"/>
            <a:ext cx="3450330" cy="231565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158" y="4634064"/>
            <a:ext cx="2150562" cy="1612922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7506424" y="275190"/>
            <a:ext cx="1368734" cy="1244005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sk-SK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archivácia, zdieľanie, zverejnenie dát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9062682" y="243168"/>
            <a:ext cx="1295400" cy="12573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k-SK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právo a etika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10545606" y="275190"/>
            <a:ext cx="1352459" cy="122527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k-SK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náklady a zdroje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34205" y="6548536"/>
            <a:ext cx="50577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Obrázok:Bit_Repository_Digital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</a:t>
            </a:r>
            <a:r>
              <a:rPr kumimoji="0" lang="sk-SK" altLang="sk-SK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Preservation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by </a:t>
            </a:r>
            <a:r>
              <a:rPr kumimoji="0" lang="sk-SK" altLang="sk-SK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Jørgen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</a:t>
            </a:r>
            <a:r>
              <a:rPr kumimoji="0" lang="sk-SK" altLang="sk-SK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Stamp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CC BY 2.5 DK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sk-SK" altLang="sk-SK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via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k-SK" altLang="sk-SK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Wikimedia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Commons </a:t>
            </a:r>
            <a:endParaRPr kumimoji="0" lang="sk-SK" altLang="sk-SK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774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44000">
            <a:noAutofit/>
          </a:bodyPr>
          <a:lstStyle/>
          <a:p>
            <a:r>
              <a:rPr lang="sk-SK" sz="40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56671" y="792798"/>
            <a:ext cx="8316585" cy="5558131"/>
          </a:xfrm>
          <a:prstGeom prst="rect">
            <a:avLst/>
          </a:prstGeom>
        </p:spPr>
        <p:txBody>
          <a:bodyPr/>
          <a:lstStyle/>
          <a:p>
            <a:pPr marL="174625" indent="-174625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Ktoré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množstva získaných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dát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majú byť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uchovávané 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dlhodobo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k-SK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Posúdiť </a:t>
            </a:r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hodnotu</a:t>
            </a:r>
            <a:r>
              <a:rPr lang="sk-SK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svojich dát, </a:t>
            </a:r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uchovávať len dáta s vysokou </a:t>
            </a:r>
            <a:endParaRPr lang="sk-SK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hodnotou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-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všetky podkladové dáta súvisiace s publikáciou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dáta,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ktorých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zber je náročný alebo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nákladný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dáta, ktoré sa nedajú nahradiť/znovu vygenerovať </a:t>
            </a:r>
          </a:p>
          <a:p>
            <a:pPr marL="174625" indent="-174625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Ktoré dáta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majú 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byť 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zničené/vymazané?</a:t>
            </a: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biologický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materiál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ktorý sa časom znehodnotí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dôverné údaje alebo osobné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údaje,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ktoré nemožno anonymizovať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Ako dlho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kde uchovávať dáta dlhodobo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ukončení projektu?</a:t>
            </a:r>
            <a:endParaRPr lang="sk-SK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-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minimálne obdobie pre dáta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ktoré sú podkladom pre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publikácie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-dodržiavať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právne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predpisy, nariadenia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platné pre váš typ dát,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pravidlá či usmernenia inštitúcie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>
              <a:spcBef>
                <a:spcPts val="600"/>
              </a:spcBef>
            </a:pPr>
            <a:endParaRPr lang="sk-SK" sz="2000" dirty="0">
              <a:solidFill>
                <a:srgbClr val="C0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632" y="3776863"/>
            <a:ext cx="3349979" cy="257406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728" y="1715467"/>
            <a:ext cx="3092096" cy="2061397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8451920" y="161270"/>
            <a:ext cx="1438686" cy="1265859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sk-SK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archivácia, zdieľanie, zverejnenie dát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9674260" y="156231"/>
            <a:ext cx="1317590" cy="1265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k-SK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právo a etika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10740395" y="196170"/>
            <a:ext cx="1352459" cy="122527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k-SK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náklady a zdroje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29295" y="6350929"/>
            <a:ext cx="2901756" cy="207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k-SK" sz="7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Obrázky: </a:t>
            </a:r>
            <a:r>
              <a:rPr lang="sk-SK" sz="7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sk-SK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Nick </a:t>
            </a:r>
            <a:r>
              <a:rPr lang="sk-SK" sz="7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Youngson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CC BY-SA 3.0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Alpha</a:t>
            </a:r>
            <a:r>
              <a:rPr lang="sk-SK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sk-SK" sz="7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Stock</a:t>
            </a:r>
            <a:r>
              <a:rPr lang="sk-SK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sk-SK" sz="700" u="sng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Images</a:t>
            </a:r>
            <a:endParaRPr lang="sk-SK" sz="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31396" y="6485378"/>
            <a:ext cx="8458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repository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By Roche DG,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Lanfear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Binning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Haff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TM,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Schwanz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LE, et al. (2014) - Roche DG,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Lanfear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Binning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Haff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TM,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Schwanz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LE, et al. (2014)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Troubleshooting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Archiving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Suggestions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12(1): e1001779. doi:10.1371/journal.pbio.1001779, CC BY 4.0, </a:t>
            </a:r>
            <a:r>
              <a:rPr lang="sk-SK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https://commons.wikimedia.org/w/index.php?curid=30978545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09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7895" name="Obdĺžnik 6"/>
          <p:cNvSpPr>
            <a:spLocks noChangeArrowheads="1"/>
          </p:cNvSpPr>
          <p:nvPr/>
        </p:nvSpPr>
        <p:spPr bwMode="auto">
          <a:xfrm>
            <a:off x="0" y="30163"/>
            <a:ext cx="6790235" cy="65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08000">
            <a:noAutofit/>
          </a:bodyPr>
          <a:lstStyle/>
          <a:p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</a:t>
            </a:r>
          </a:p>
        </p:txBody>
      </p:sp>
      <p:sp>
        <p:nvSpPr>
          <p:cNvPr id="5" name="Obdĺžnik 4"/>
          <p:cNvSpPr/>
          <p:nvPr/>
        </p:nvSpPr>
        <p:spPr>
          <a:xfrm>
            <a:off x="233511" y="816152"/>
            <a:ext cx="5661920" cy="35238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tvorbu DMP:</a:t>
            </a:r>
            <a:endParaRPr lang="sk-SK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sk-SK" b="1" dirty="0" err="1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OpenAIRE</a:t>
            </a:r>
            <a:r>
              <a:rPr lang="sk-SK" b="1" dirty="0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–Argos</a:t>
            </a:r>
            <a:r>
              <a:rPr lang="sk-SK" b="1" dirty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sk-SK" b="1" dirty="0" smtClean="0">
              <a:solidFill>
                <a:srgbClr val="1201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https://argos.openaire.eu/splash</a:t>
            </a:r>
            <a:r>
              <a:rPr lang="sk-SK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sk-SK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https://argos.openaire.eu/splash/about/how-it-works.html</a:t>
            </a:r>
            <a:endParaRPr lang="sk-SK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DMPOnline</a:t>
            </a:r>
            <a:r>
              <a:rPr lang="sk-SK" b="1" dirty="0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nl-NL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DCC </a:t>
            </a:r>
            <a:r>
              <a:rPr lang="nl-N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(DigitalCurationCentre, </a:t>
            </a:r>
            <a:r>
              <a:rPr lang="nl-NL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sk-SK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nl-NL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nl-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www.dcc.ac.uk/dmponline</a:t>
            </a:r>
            <a:endParaRPr lang="sk-SK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 err="1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DMPtool</a:t>
            </a:r>
            <a:r>
              <a:rPr lang="sk-SK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(USA </a:t>
            </a:r>
            <a:r>
              <a:rPr lang="sk-SK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univerzity):</a:t>
            </a:r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sk-SK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://dmptool.org</a:t>
            </a:r>
            <a:r>
              <a:rPr lang="sk-SK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endParaRPr lang="sk-SK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k-SK" sz="800" dirty="0" smtClean="0">
              <a:solidFill>
                <a:srgbClr val="1201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 err="1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b="1" dirty="0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Stewardship</a:t>
            </a:r>
            <a:r>
              <a:rPr lang="sk-SK" b="1" dirty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Wizard</a:t>
            </a:r>
            <a:r>
              <a:rPr lang="sk-SK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https://ds-wizard.org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videoprezentácia: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ttps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://www.youtube.com/watch?v=pvN0gPqBMzk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51" y="4388134"/>
            <a:ext cx="5402605" cy="199068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Obrázok 12"/>
          <p:cNvPicPr/>
          <p:nvPr/>
        </p:nvPicPr>
        <p:blipFill rotWithShape="1">
          <a:blip r:embed="rId10"/>
          <a:srcRect b="7604"/>
          <a:stretch/>
        </p:blipFill>
        <p:spPr>
          <a:xfrm>
            <a:off x="6540086" y="4007795"/>
            <a:ext cx="5249838" cy="279390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4" name="Obrázok 13"/>
          <p:cNvPicPr/>
          <p:nvPr/>
        </p:nvPicPr>
        <p:blipFill>
          <a:blip r:embed="rId11"/>
          <a:stretch>
            <a:fillRect/>
          </a:stretch>
        </p:blipFill>
        <p:spPr>
          <a:xfrm>
            <a:off x="4870937" y="1013452"/>
            <a:ext cx="4497341" cy="289206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t="6020" r="18685" b="6872"/>
          <a:stretch/>
        </p:blipFill>
        <p:spPr>
          <a:xfrm>
            <a:off x="7992893" y="30163"/>
            <a:ext cx="1964988" cy="25194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12082" r="10842" b="13179"/>
          <a:stretch/>
        </p:blipFill>
        <p:spPr>
          <a:xfrm>
            <a:off x="9694267" y="909973"/>
            <a:ext cx="2361075" cy="22077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Obdĺžnik 6"/>
          <p:cNvSpPr>
            <a:spLocks noChangeArrowheads="1"/>
          </p:cNvSpPr>
          <p:nvPr/>
        </p:nvSpPr>
        <p:spPr bwMode="auto">
          <a:xfrm>
            <a:off x="0" y="0"/>
            <a:ext cx="12192000" cy="80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4400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 Manažment výskumných dát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66670" y="1217617"/>
            <a:ext cx="5612210" cy="4985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C00000"/>
                </a:solidFill>
              </a:rPr>
              <a:t>Manažment výskumných dát </a:t>
            </a:r>
          </a:p>
          <a:p>
            <a:pPr algn="ctr"/>
            <a:r>
              <a:rPr lang="sk-SK" sz="2400" b="1" i="1" dirty="0" smtClean="0">
                <a:latin typeface="Calibri" pitchFamily="34" charset="0"/>
                <a:cs typeface="Tahoma" pitchFamily="34" charset="0"/>
              </a:rPr>
              <a:t>(</a:t>
            </a:r>
            <a:r>
              <a:rPr lang="sk-SK" sz="2400" b="1" i="1" dirty="0">
                <a:latin typeface="Calibri" pitchFamily="34" charset="0"/>
                <a:cs typeface="Tahoma" pitchFamily="34" charset="0"/>
              </a:rPr>
              <a:t>Research </a:t>
            </a:r>
            <a:r>
              <a:rPr lang="sk-SK" sz="2400" b="1" i="1" dirty="0" err="1">
                <a:latin typeface="Calibri" pitchFamily="34" charset="0"/>
                <a:cs typeface="Tahoma" pitchFamily="34" charset="0"/>
              </a:rPr>
              <a:t>Data</a:t>
            </a:r>
            <a:r>
              <a:rPr lang="sk-SK" sz="2400" b="1" i="1" dirty="0">
                <a:latin typeface="Calibri" pitchFamily="34" charset="0"/>
                <a:cs typeface="Tahoma" pitchFamily="34" charset="0"/>
              </a:rPr>
              <a:t> Management)</a:t>
            </a:r>
          </a:p>
          <a:p>
            <a:pPr algn="ctr">
              <a:lnSpc>
                <a:spcPct val="150000"/>
              </a:lnSpc>
            </a:pPr>
            <a:r>
              <a:rPr lang="sk-SK" sz="2000" b="1" dirty="0" smtClean="0">
                <a:solidFill>
                  <a:srgbClr val="C00000"/>
                </a:solidFill>
              </a:rPr>
              <a:t>Súbor </a:t>
            </a:r>
            <a:r>
              <a:rPr lang="sk-SK" sz="2000" b="1" dirty="0">
                <a:solidFill>
                  <a:srgbClr val="C00000"/>
                </a:solidFill>
              </a:rPr>
              <a:t>činností</a:t>
            </a:r>
            <a:r>
              <a:rPr lang="sk-SK" sz="2000" dirty="0"/>
              <a:t>, ktoré sa viažu so </a:t>
            </a:r>
            <a:r>
              <a:rPr lang="sk-SK" sz="2000" b="1" dirty="0"/>
              <a:t>životným cyklom výskumu </a:t>
            </a:r>
            <a:r>
              <a:rPr lang="sk-SK" sz="2000" dirty="0"/>
              <a:t>či</a:t>
            </a:r>
            <a:r>
              <a:rPr lang="sk-SK" sz="2000" b="1" dirty="0"/>
              <a:t> výskumných </a:t>
            </a:r>
            <a:r>
              <a:rPr lang="sk-SK" sz="2000" b="1" dirty="0" smtClean="0"/>
              <a:t>dát </a:t>
            </a:r>
            <a:r>
              <a:rPr lang="sk-SK" sz="2000" dirty="0"/>
              <a:t>zhromaždených a použitých vo výskumnom </a:t>
            </a:r>
            <a:r>
              <a:rPr lang="sk-SK" sz="2000" dirty="0" smtClean="0"/>
              <a:t>projekte: </a:t>
            </a:r>
          </a:p>
          <a:p>
            <a:pPr algn="ctr">
              <a:lnSpc>
                <a:spcPct val="150000"/>
              </a:lnSpc>
            </a:pPr>
            <a:r>
              <a:rPr lang="sk-SK" sz="2000" b="1" dirty="0" smtClean="0"/>
              <a:t>plánovanie,</a:t>
            </a:r>
            <a:r>
              <a:rPr lang="sk-SK" sz="20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sk-SK" sz="2000" b="1" dirty="0" smtClean="0"/>
              <a:t>organizácia, </a:t>
            </a:r>
          </a:p>
          <a:p>
            <a:pPr algn="ctr">
              <a:lnSpc>
                <a:spcPct val="150000"/>
              </a:lnSpc>
            </a:pPr>
            <a:r>
              <a:rPr lang="sk-SK" sz="2000" b="1" dirty="0" smtClean="0"/>
              <a:t>ukladanie</a:t>
            </a:r>
            <a:r>
              <a:rPr lang="sk-SK" sz="2000" b="1" dirty="0"/>
              <a:t>, </a:t>
            </a:r>
            <a:endParaRPr lang="sk-SK" sz="2000" b="1" dirty="0" smtClean="0"/>
          </a:p>
          <a:p>
            <a:pPr algn="ctr">
              <a:lnSpc>
                <a:spcPct val="150000"/>
              </a:lnSpc>
            </a:pPr>
            <a:r>
              <a:rPr lang="sk-SK" sz="2000" b="1" dirty="0" smtClean="0"/>
              <a:t>uchovávanie</a:t>
            </a:r>
          </a:p>
          <a:p>
            <a:pPr algn="ctr">
              <a:lnSpc>
                <a:spcPct val="150000"/>
              </a:lnSpc>
            </a:pPr>
            <a:r>
              <a:rPr lang="sk-SK" sz="2000" b="1" dirty="0" smtClean="0"/>
              <a:t>zdieľanie dát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27" y="1857487"/>
            <a:ext cx="5468573" cy="3190001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8829472" y="6543450"/>
            <a:ext cx="3362528" cy="2154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800" dirty="0" err="1"/>
              <a:t>Obrazok</a:t>
            </a:r>
            <a:r>
              <a:rPr lang="en-US" sz="800" dirty="0"/>
              <a:t> „</a:t>
            </a:r>
            <a:r>
              <a:rPr lang="en-US" sz="800" dirty="0" err="1"/>
              <a:t>Veľké</a:t>
            </a:r>
            <a:r>
              <a:rPr lang="en-US" sz="800" dirty="0"/>
              <a:t> </a:t>
            </a:r>
            <a:r>
              <a:rPr lang="en-US" sz="800" dirty="0" err="1"/>
              <a:t>dáta</a:t>
            </a:r>
            <a:r>
              <a:rPr lang="en-US" sz="800" dirty="0"/>
              <a:t>, </a:t>
            </a:r>
            <a:r>
              <a:rPr lang="en-US" sz="800" dirty="0" err="1"/>
              <a:t>údaje</a:t>
            </a:r>
            <a:r>
              <a:rPr lang="en-US" sz="800" dirty="0"/>
              <a:t>, </a:t>
            </a:r>
            <a:r>
              <a:rPr lang="en-US" sz="800" dirty="0" err="1"/>
              <a:t>svet</a:t>
            </a:r>
            <a:r>
              <a:rPr lang="en-US" sz="800" dirty="0"/>
              <a:t>“: Image </a:t>
            </a:r>
            <a:r>
              <a:rPr lang="en-US" sz="800" dirty="0" err="1"/>
              <a:t>ge</a:t>
            </a:r>
            <a:r>
              <a:rPr lang="en-US" sz="800" dirty="0"/>
              <a:t> by </a:t>
            </a:r>
            <a:r>
              <a:rPr lang="en-US" sz="800" dirty="0" err="1">
                <a:hlinkClick r:id="rId4"/>
              </a:rPr>
              <a:t>Tumisu</a:t>
            </a:r>
            <a:r>
              <a:rPr lang="en-US" sz="800" dirty="0"/>
              <a:t> from </a:t>
            </a:r>
            <a:r>
              <a:rPr lang="en-US" sz="800" dirty="0" err="1">
                <a:hlinkClick r:id="rId5"/>
              </a:rPr>
              <a:t>Pixabay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28206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752475"/>
          </a:xfrm>
        </p:spPr>
        <p:txBody>
          <a:bodyPr tIns="180000"/>
          <a:lstStyle/>
          <a:p>
            <a:pPr algn="ctr"/>
            <a:r>
              <a:rPr lang="sk-SK" sz="4000" b="1" dirty="0" smtClean="0">
                <a:solidFill>
                  <a:srgbClr val="12018D"/>
                </a:solidFill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dát – Argos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5004" y="1576886"/>
            <a:ext cx="9553352" cy="4351338"/>
          </a:xfrm>
          <a:prstGeom prst="rect">
            <a:avLst/>
          </a:prstGeom>
        </p:spPr>
      </p:pic>
      <p:sp>
        <p:nvSpPr>
          <p:cNvPr id="4" name="Šípka nadol 3"/>
          <p:cNvSpPr/>
          <p:nvPr/>
        </p:nvSpPr>
        <p:spPr>
          <a:xfrm>
            <a:off x="9490916" y="955040"/>
            <a:ext cx="457200" cy="593408"/>
          </a:xfrm>
          <a:prstGeom prst="downArrow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327" y="955040"/>
            <a:ext cx="563903" cy="621846"/>
          </a:xfrm>
          <a:prstGeom prst="rect">
            <a:avLst/>
          </a:prstGeom>
        </p:spPr>
      </p:pic>
      <p:sp>
        <p:nvSpPr>
          <p:cNvPr id="7" name="Šípka doprava 6"/>
          <p:cNvSpPr/>
          <p:nvPr/>
        </p:nvSpPr>
        <p:spPr>
          <a:xfrm>
            <a:off x="223024" y="2949259"/>
            <a:ext cx="821980" cy="367991"/>
          </a:xfrm>
          <a:prstGeom prst="rightArrow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0" y="6249789"/>
            <a:ext cx="385710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sk-SK" sz="1600" dirty="0">
                <a:hlinkClick r:id="rId5"/>
              </a:rPr>
              <a:t>https://argos.openaire.eu/user-guide</a:t>
            </a:r>
            <a:endParaRPr lang="sk-SK" sz="1600" dirty="0"/>
          </a:p>
        </p:txBody>
      </p:sp>
      <p:sp>
        <p:nvSpPr>
          <p:cNvPr id="9" name="Obdĺžnik 8"/>
          <p:cNvSpPr/>
          <p:nvPr/>
        </p:nvSpPr>
        <p:spPr>
          <a:xfrm>
            <a:off x="6419850" y="6157456"/>
            <a:ext cx="577215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k-SK" sz="1400" b="1" dirty="0" smtClean="0"/>
              <a:t>Krátky návod na vytvorenie DMP pre projekt Horizont Európa: </a:t>
            </a:r>
            <a:r>
              <a:rPr lang="sk-SK" sz="1400" b="1" dirty="0" smtClean="0">
                <a:hlinkClick r:id="rId6"/>
              </a:rPr>
              <a:t>https</a:t>
            </a:r>
            <a:r>
              <a:rPr lang="sk-SK" sz="1400" b="1" dirty="0">
                <a:hlinkClick r:id="rId6"/>
              </a:rPr>
              <a:t>://</a:t>
            </a:r>
            <a:r>
              <a:rPr lang="sk-SK" sz="1400" b="1" dirty="0" smtClean="0">
                <a:hlinkClick r:id="rId6"/>
              </a:rPr>
              <a:t>www.youtube.com/watch?v=FNQ88o1VX1c</a:t>
            </a:r>
            <a:endParaRPr lang="sk-SK" sz="1400" b="1" dirty="0"/>
          </a:p>
        </p:txBody>
      </p:sp>
    </p:spTree>
    <p:extLst>
      <p:ext uri="{BB962C8B-B14F-4D97-AF65-F5344CB8AC3E}">
        <p14:creationId xmlns:p14="http://schemas.microsoft.com/office/powerpoint/2010/main" val="3176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544" y="920381"/>
            <a:ext cx="11049612" cy="4972631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907680" y="2660495"/>
            <a:ext cx="1750742" cy="23306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Šípka nadol 2"/>
          <p:cNvSpPr/>
          <p:nvPr/>
        </p:nvSpPr>
        <p:spPr>
          <a:xfrm>
            <a:off x="3312841" y="1416815"/>
            <a:ext cx="780586" cy="1159727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0" y="0"/>
            <a:ext cx="11353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8000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sk-SK" sz="4000" b="1" smtClean="0">
                <a:solidFill>
                  <a:srgbClr val="12018D"/>
                </a:solidFill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 – Argos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95054" y="6204780"/>
            <a:ext cx="368799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sk-SK" dirty="0">
                <a:hlinkClick r:id="rId4"/>
              </a:rPr>
              <a:t>https://argos.openaire.eu/user-guide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70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3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0" y="1"/>
            <a:ext cx="12192000" cy="639096"/>
          </a:xfrm>
          <a:prstGeom prst="rect">
            <a:avLst/>
          </a:prstGeom>
          <a:noFill/>
        </p:spPr>
        <p:txBody>
          <a:bodyPr wrap="square" tIns="108000" rtlCol="0">
            <a:noAutofit/>
          </a:bodyPr>
          <a:lstStyle/>
          <a:p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 Plán </a:t>
            </a:r>
            <a:r>
              <a:rPr lang="sk-SK" sz="32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manažmentu dát – 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príklad –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DMPonline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Public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DMPs</a:t>
            </a:r>
            <a:endParaRPr lang="sk-SK" sz="32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4" y="639097"/>
            <a:ext cx="11714232" cy="572279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1" name="Obdĺžnik 10"/>
          <p:cNvSpPr/>
          <p:nvPr/>
        </p:nvSpPr>
        <p:spPr>
          <a:xfrm>
            <a:off x="244924" y="6381344"/>
            <a:ext cx="368883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k-SK" sz="1400" b="1" dirty="0">
                <a:hlinkClick r:id="rId4"/>
              </a:rPr>
              <a:t>https://</a:t>
            </a:r>
            <a:r>
              <a:rPr lang="sk-SK" sz="1400" b="1" dirty="0" smtClean="0">
                <a:hlinkClick r:id="rId4"/>
              </a:rPr>
              <a:t>dmponline.dcc.ac.uk/public_plans</a:t>
            </a:r>
            <a:endParaRPr lang="sk-SK" sz="1400" b="1" dirty="0"/>
          </a:p>
        </p:txBody>
      </p:sp>
    </p:spTree>
    <p:extLst>
      <p:ext uri="{BB962C8B-B14F-4D97-AF65-F5344CB8AC3E}">
        <p14:creationId xmlns:p14="http://schemas.microsoft.com/office/powerpoint/2010/main" val="15411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3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0" y="1"/>
            <a:ext cx="12192000" cy="639096"/>
          </a:xfrm>
          <a:prstGeom prst="rect">
            <a:avLst/>
          </a:prstGeom>
          <a:noFill/>
        </p:spPr>
        <p:txBody>
          <a:bodyPr wrap="square" tIns="108000" rtlCol="0">
            <a:noAutofit/>
          </a:bodyPr>
          <a:lstStyle/>
          <a:p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 Plán </a:t>
            </a:r>
            <a:r>
              <a:rPr lang="sk-SK" sz="32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manažmentu dát – 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príklad –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DMPonline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Public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DMPs</a:t>
            </a:r>
            <a:endParaRPr lang="sk-SK" sz="32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/>
          <a:srcRect l="3579" t="3215"/>
          <a:stretch/>
        </p:blipFill>
        <p:spPr>
          <a:xfrm>
            <a:off x="411774" y="836999"/>
            <a:ext cx="6228805" cy="528213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/>
          <a:srcRect l="1133" t="2086" r="1404"/>
          <a:stretch/>
        </p:blipFill>
        <p:spPr>
          <a:xfrm>
            <a:off x="5091200" y="3034792"/>
            <a:ext cx="5755159" cy="329085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Obdĺžnik 7"/>
          <p:cNvSpPr/>
          <p:nvPr/>
        </p:nvSpPr>
        <p:spPr>
          <a:xfrm>
            <a:off x="107005" y="6475910"/>
            <a:ext cx="806422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k-SK" sz="1400" b="1" dirty="0">
                <a:hlinkClick r:id="rId5"/>
              </a:rPr>
              <a:t>https://</a:t>
            </a:r>
            <a:r>
              <a:rPr lang="sk-SK" sz="1400" b="1" dirty="0" smtClean="0">
                <a:hlinkClick r:id="rId5"/>
              </a:rPr>
              <a:t>dmponline.dcc.ac.uk/plans/144043/export.pdf?export%5Bquestion_headings%5D=true</a:t>
            </a:r>
            <a:endParaRPr lang="sk-SK" sz="1400" b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7659" y="674590"/>
            <a:ext cx="2722001" cy="397013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98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3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7895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59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72000" rIns="72000">
            <a:noAutofit/>
          </a:bodyPr>
          <a:lstStyle/>
          <a:p>
            <a:pPr algn="ctr"/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Plán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manažmentu 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dát – príklad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94967" y="933450"/>
            <a:ext cx="5661920" cy="33219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0"/>
              </a:spcBef>
            </a:pP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ok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54" y="745675"/>
            <a:ext cx="2506422" cy="5549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2" y="1452884"/>
            <a:ext cx="2739686" cy="42093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24" y="728350"/>
            <a:ext cx="4529923" cy="57706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48" y="713269"/>
            <a:ext cx="4583685" cy="58007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Obdĺžniková bublina 1"/>
          <p:cNvSpPr/>
          <p:nvPr/>
        </p:nvSpPr>
        <p:spPr>
          <a:xfrm>
            <a:off x="3034653" y="3204886"/>
            <a:ext cx="4114800" cy="162071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sk-SK" b="1" dirty="0" smtClean="0"/>
              <a:t>Súhrn (</a:t>
            </a:r>
            <a:r>
              <a:rPr lang="sk-SK" dirty="0" smtClean="0"/>
              <a:t>názov daného súboru dát</a:t>
            </a:r>
            <a:r>
              <a:rPr lang="sk-SK" dirty="0"/>
              <a:t>;</a:t>
            </a:r>
            <a:r>
              <a:rPr lang="sk-SK" dirty="0" smtClean="0"/>
              <a:t> pôvod a očakávaný objem vygenerovaných/zozbieraných dát , typy a formáty dát), jeden DMP môže združovať informácie o viacerých súboroch dát.</a:t>
            </a:r>
            <a:endParaRPr lang="sk-SK" dirty="0"/>
          </a:p>
        </p:txBody>
      </p:sp>
      <p:sp>
        <p:nvSpPr>
          <p:cNvPr id="10" name="Obdĺžniková bublina 9"/>
          <p:cNvSpPr/>
          <p:nvPr/>
        </p:nvSpPr>
        <p:spPr>
          <a:xfrm>
            <a:off x="7737580" y="1452884"/>
            <a:ext cx="4114800" cy="128016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sk-SK" b="1" dirty="0" smtClean="0"/>
              <a:t>Vyhľadateľnosť </a:t>
            </a:r>
            <a:r>
              <a:rPr lang="sk-SK" dirty="0" smtClean="0"/>
              <a:t>(popis súboru dát: metadáta, </a:t>
            </a:r>
            <a:r>
              <a:rPr lang="sk-SK" dirty="0" err="1" smtClean="0"/>
              <a:t>perzistentné</a:t>
            </a:r>
            <a:r>
              <a:rPr lang="sk-SK" dirty="0" smtClean="0"/>
              <a:t> a jedinečné identifikátory, napr. DOI)</a:t>
            </a:r>
            <a:endParaRPr lang="sk-SK" dirty="0"/>
          </a:p>
        </p:txBody>
      </p:sp>
      <p:sp>
        <p:nvSpPr>
          <p:cNvPr id="11" name="Obdĺžniková bublina 10"/>
          <p:cNvSpPr/>
          <p:nvPr/>
        </p:nvSpPr>
        <p:spPr>
          <a:xfrm>
            <a:off x="7737580" y="4015244"/>
            <a:ext cx="4114800" cy="210466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sk-SK" b="1" dirty="0" smtClean="0"/>
              <a:t>Prístupnosť </a:t>
            </a:r>
            <a:r>
              <a:rPr lang="sk-SK" dirty="0" smtClean="0"/>
              <a:t>(</a:t>
            </a:r>
            <a:r>
              <a:rPr lang="sk-SK" dirty="0"/>
              <a:t>K</a:t>
            </a:r>
            <a:r>
              <a:rPr lang="sk-SK" dirty="0" smtClean="0"/>
              <a:t>toré dáta budú voľne prístupné,  ak niektoré dátové súbory ostatnú zatvorené, uviesť dôvody; kde budú </a:t>
            </a:r>
            <a:r>
              <a:rPr lang="sk-SK" dirty="0" err="1" smtClean="0"/>
              <a:t>dáta+súvisiace</a:t>
            </a:r>
            <a:r>
              <a:rPr lang="sk-SK" dirty="0" smtClean="0"/>
              <a:t> metadáta, dokumentácia a kódy uložené; ako sa dá dostať k dátam, sú sprístupnené softvérové nástroje, metódy?)</a:t>
            </a:r>
            <a:r>
              <a:rPr lang="sk-SK" b="1" dirty="0" smtClean="0"/>
              <a:t> 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146039" y="6440491"/>
            <a:ext cx="11899921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sk-SK" sz="1400" b="1" dirty="0"/>
              <a:t>https://erc.europa.eu/sites/default/files/document/file/ERC_info_document-Open_Research_Data_and_Data_Management_Plans.pdf</a:t>
            </a:r>
          </a:p>
        </p:txBody>
      </p:sp>
    </p:spTree>
    <p:extLst>
      <p:ext uri="{BB962C8B-B14F-4D97-AF65-F5344CB8AC3E}">
        <p14:creationId xmlns:p14="http://schemas.microsoft.com/office/powerpoint/2010/main" val="9820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3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7895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60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72000">
            <a:noAutofit/>
          </a:bodyPr>
          <a:lstStyle/>
          <a:p>
            <a:pPr algn="ctr"/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Plán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manažmentu 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dát – príklad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94967" y="933450"/>
            <a:ext cx="5661920" cy="33219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0"/>
              </a:spcBef>
            </a:pP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738048"/>
            <a:ext cx="4573096" cy="59755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12" y="738048"/>
            <a:ext cx="4624438" cy="58838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59" y="663210"/>
            <a:ext cx="1464832" cy="1464832"/>
          </a:xfrm>
          <a:prstGeom prst="rect">
            <a:avLst/>
          </a:prstGeom>
        </p:spPr>
      </p:pic>
      <p:sp>
        <p:nvSpPr>
          <p:cNvPr id="11" name="Obdĺžniková bublina 10"/>
          <p:cNvSpPr/>
          <p:nvPr/>
        </p:nvSpPr>
        <p:spPr>
          <a:xfrm>
            <a:off x="674193" y="1395626"/>
            <a:ext cx="4114800" cy="128016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sk-SK" b="1" dirty="0" err="1" smtClean="0"/>
              <a:t>Interoperabilita</a:t>
            </a:r>
            <a:r>
              <a:rPr lang="sk-SK" b="1" dirty="0"/>
              <a:t> </a:t>
            </a:r>
            <a:r>
              <a:rPr lang="sk-SK" b="1" dirty="0" smtClean="0"/>
              <a:t>(</a:t>
            </a:r>
            <a:r>
              <a:rPr lang="sk-SK" dirty="0" smtClean="0"/>
              <a:t>Ktoré štandardy a odborovo špecializované metadátové slovníky a metódy sa budú používať?)</a:t>
            </a:r>
            <a:endParaRPr lang="sk-SK" dirty="0"/>
          </a:p>
        </p:txBody>
      </p:sp>
      <p:sp>
        <p:nvSpPr>
          <p:cNvPr id="12" name="Obdĺžniková bublina 11"/>
          <p:cNvSpPr/>
          <p:nvPr/>
        </p:nvSpPr>
        <p:spPr>
          <a:xfrm>
            <a:off x="674193" y="4000015"/>
            <a:ext cx="4267458" cy="151556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sk-SK" b="1" dirty="0" smtClean="0"/>
              <a:t>Opakované použitie (</a:t>
            </a:r>
            <a:r>
              <a:rPr lang="sk-SK" dirty="0" smtClean="0"/>
              <a:t>Ktoré dáta bude možné použiť opakovane a ako dlho; predpokladá sa embargo; pod akými licenciami sa dáta sprístupnia; postupy na zaistenie kvality dát)</a:t>
            </a:r>
            <a:endParaRPr lang="sk-SK" dirty="0"/>
          </a:p>
        </p:txBody>
      </p:sp>
      <p:sp>
        <p:nvSpPr>
          <p:cNvPr id="13" name="Obdĺžniková bublina 12"/>
          <p:cNvSpPr/>
          <p:nvPr/>
        </p:nvSpPr>
        <p:spPr>
          <a:xfrm>
            <a:off x="7329106" y="1605063"/>
            <a:ext cx="4305175" cy="211090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r>
              <a:rPr lang="sk-SK" b="1" dirty="0" smtClean="0"/>
              <a:t>Alokácia zdrojov a bezpečnosť dát (</a:t>
            </a:r>
            <a:r>
              <a:rPr lang="sk-SK" dirty="0" smtClean="0"/>
              <a:t>odhad nákladov na sprístupnenie dát v otvorenom režime a potenciálna hodnota dlhodobého uchovávania dát; postupy na zálohovanie dát a obnovu dát; transfer citlivých dát a bezpečné uchovávanie v repozitároch pri dlhodobom uchovávaní a spracovaní </a:t>
            </a:r>
            <a:endParaRPr lang="sk-SK" dirty="0"/>
          </a:p>
        </p:txBody>
      </p:sp>
      <p:sp>
        <p:nvSpPr>
          <p:cNvPr id="14" name="Obdĺžniková bublina 13"/>
          <p:cNvSpPr/>
          <p:nvPr/>
        </p:nvSpPr>
        <p:spPr>
          <a:xfrm>
            <a:off x="7173463" y="4863035"/>
            <a:ext cx="1474072" cy="99602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sk-SK" b="1" dirty="0" smtClean="0"/>
              <a:t>Etické otázky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06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3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053" y="43882"/>
            <a:ext cx="2151236" cy="1686940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457201" y="2222907"/>
            <a:ext cx="297666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4"/>
              </a:rPr>
              <a:t>Humanitné vedy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sz="1600" dirty="0" smtClean="0"/>
              <a:t>(</a:t>
            </a:r>
            <a:r>
              <a:rPr lang="sk-SK" sz="1600" dirty="0" err="1"/>
              <a:t>humanities</a:t>
            </a:r>
            <a:r>
              <a:rPr lang="sk-SK" sz="1600" dirty="0"/>
              <a:t>)</a:t>
            </a:r>
          </a:p>
          <a:p>
            <a:endParaRPr lang="sk-SK" dirty="0" smtClean="0">
              <a:hlinkClick r:id="rId5"/>
            </a:endParaRPr>
          </a:p>
          <a:p>
            <a:r>
              <a:rPr lang="sk-SK" dirty="0" smtClean="0">
                <a:hlinkClick r:id="rId5"/>
              </a:rPr>
              <a:t>Technické </a:t>
            </a:r>
            <a:r>
              <a:rPr lang="sk-SK" dirty="0">
                <a:hlinkClick r:id="rId5"/>
              </a:rPr>
              <a:t>vedy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sz="1600" dirty="0" smtClean="0"/>
              <a:t>(</a:t>
            </a:r>
            <a:r>
              <a:rPr lang="sk-SK" sz="1600" dirty="0" err="1"/>
              <a:t>engineering</a:t>
            </a:r>
            <a:r>
              <a:rPr lang="sk-SK" sz="1600" dirty="0"/>
              <a:t> and </a:t>
            </a:r>
            <a:r>
              <a:rPr lang="sk-SK" sz="1600" dirty="0" err="1"/>
              <a:t>technology</a:t>
            </a:r>
            <a:r>
              <a:rPr lang="sk-SK" sz="1600" dirty="0"/>
              <a:t>)</a:t>
            </a:r>
          </a:p>
          <a:p>
            <a:endParaRPr lang="sk-SK" dirty="0" smtClean="0">
              <a:hlinkClick r:id="rId6"/>
            </a:endParaRPr>
          </a:p>
          <a:p>
            <a:r>
              <a:rPr lang="sk-SK" dirty="0" smtClean="0">
                <a:hlinkClick r:id="rId6"/>
              </a:rPr>
              <a:t>Lekárske </a:t>
            </a:r>
            <a:r>
              <a:rPr lang="sk-SK" dirty="0">
                <a:hlinkClick r:id="rId6"/>
              </a:rPr>
              <a:t>vedy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sz="1600" dirty="0" smtClean="0"/>
              <a:t>(</a:t>
            </a:r>
            <a:r>
              <a:rPr lang="sk-SK" sz="1600" dirty="0" err="1"/>
              <a:t>medical</a:t>
            </a:r>
            <a:r>
              <a:rPr lang="sk-SK" sz="1600" dirty="0"/>
              <a:t> and </a:t>
            </a:r>
            <a:r>
              <a:rPr lang="sk-SK" sz="1600" dirty="0" err="1"/>
              <a:t>health</a:t>
            </a:r>
            <a:r>
              <a:rPr lang="sk-SK" sz="1600" dirty="0"/>
              <a:t> </a:t>
            </a:r>
            <a:r>
              <a:rPr lang="sk-SK" sz="1600" dirty="0" err="1"/>
              <a:t>sciences</a:t>
            </a:r>
            <a:r>
              <a:rPr lang="sk-SK" sz="1600" dirty="0"/>
              <a:t>)</a:t>
            </a:r>
          </a:p>
          <a:p>
            <a:endParaRPr lang="sk-SK" dirty="0" smtClean="0">
              <a:hlinkClick r:id="rId7"/>
            </a:endParaRPr>
          </a:p>
          <a:p>
            <a:r>
              <a:rPr lang="sk-SK" dirty="0" smtClean="0">
                <a:hlinkClick r:id="rId7"/>
              </a:rPr>
              <a:t>Spoločenské </a:t>
            </a:r>
            <a:r>
              <a:rPr lang="sk-SK" dirty="0">
                <a:hlinkClick r:id="rId7"/>
              </a:rPr>
              <a:t>vedy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sz="1600" dirty="0" smtClean="0"/>
              <a:t>(</a:t>
            </a:r>
            <a:r>
              <a:rPr lang="sk-SK" sz="1600" dirty="0" err="1"/>
              <a:t>social</a:t>
            </a:r>
            <a:r>
              <a:rPr lang="sk-SK" sz="1600" dirty="0"/>
              <a:t> </a:t>
            </a:r>
            <a:r>
              <a:rPr lang="sk-SK" sz="1600" dirty="0" err="1"/>
              <a:t>sciences</a:t>
            </a:r>
            <a:r>
              <a:rPr lang="sk-SK" sz="1600" dirty="0"/>
              <a:t>)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01"/>
          <a:stretch/>
        </p:blipFill>
        <p:spPr>
          <a:xfrm>
            <a:off x="4162088" y="0"/>
            <a:ext cx="4981911" cy="6732396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272374" y="200420"/>
            <a:ext cx="35560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dát</a:t>
            </a:r>
          </a:p>
          <a:p>
            <a:pPr algn="ctr"/>
            <a:r>
              <a:rPr lang="sk-SK" sz="24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Príklad - humanitné vedy</a:t>
            </a:r>
            <a:endParaRPr lang="sk-SK" sz="24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6942" y="6209176"/>
            <a:ext cx="377147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400" dirty="0">
                <a:hlinkClick r:id="rId9"/>
              </a:rPr>
              <a:t>https://otvorenaveda.cvtisr.sk/plan-manazmentu-dat/</a:t>
            </a:r>
            <a:endParaRPr lang="sk-SK" sz="1400" dirty="0"/>
          </a:p>
        </p:txBody>
      </p:sp>
      <p:sp>
        <p:nvSpPr>
          <p:cNvPr id="2" name="BlokTextu 1"/>
          <p:cNvSpPr txBox="1"/>
          <p:nvPr/>
        </p:nvSpPr>
        <p:spPr>
          <a:xfrm>
            <a:off x="8986058" y="1730822"/>
            <a:ext cx="1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Opis dát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997312" y="2111690"/>
            <a:ext cx="3126972" cy="4615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</a:rPr>
              <a:t>Ako sa budú dáta zbierať/generovať,  opakované používať?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986057" y="3426094"/>
            <a:ext cx="3126972" cy="309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</a:rPr>
              <a:t>Aké dáta – druh, formát, objem?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8986057" y="4641025"/>
            <a:ext cx="3126972" cy="309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Dokumentovanie</a:t>
            </a:r>
            <a:r>
              <a:rPr lang="sk-SK" sz="1400" b="1" dirty="0" smtClean="0">
                <a:solidFill>
                  <a:srgbClr val="FF0000"/>
                </a:solidFill>
              </a:rPr>
              <a:t> a kvalita dát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8986057" y="4971188"/>
            <a:ext cx="3126972" cy="4615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</a:rPr>
              <a:t>Metadáta a dokumentácia – napr. spôsob zberu a organizácie dát</a:t>
            </a:r>
            <a:endParaRPr lang="sk-SK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3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2" y="113450"/>
            <a:ext cx="1593012" cy="124919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19" y="1705441"/>
            <a:ext cx="5275825" cy="479813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49" y="-2"/>
            <a:ext cx="4974632" cy="684637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745919" y="1054869"/>
            <a:ext cx="396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Uchovávanie a zálohovanie počas výskumu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6675" y="3026222"/>
            <a:ext cx="1847850" cy="278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Právne požiadavky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6675" y="4796819"/>
            <a:ext cx="1847850" cy="4800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 Zdieľanie dát, </a:t>
            </a:r>
            <a:r>
              <a:rPr lang="sk-SK" sz="1200" b="1" dirty="0" smtClean="0">
                <a:solidFill>
                  <a:srgbClr val="FF0000"/>
                </a:solidFill>
              </a:rPr>
              <a:t>dlhodobé uchovávanie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0207715" y="4113671"/>
            <a:ext cx="1675004" cy="278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Role a zdroje</a:t>
            </a:r>
            <a:endParaRPr lang="sk-SK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3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0" y="1"/>
            <a:ext cx="12192000" cy="639096"/>
          </a:xfrm>
          <a:prstGeom prst="rect">
            <a:avLst/>
          </a:prstGeom>
          <a:noFill/>
        </p:spPr>
        <p:txBody>
          <a:bodyPr wrap="square" tIns="108000" rtlCol="0">
            <a:noAutofit/>
          </a:bodyPr>
          <a:lstStyle/>
          <a:p>
            <a:r>
              <a:rPr lang="sk-SK" sz="32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 – príklad</a:t>
            </a:r>
          </a:p>
        </p:txBody>
      </p:sp>
      <p:sp>
        <p:nvSpPr>
          <p:cNvPr id="3" name="Obdĺžnik 2"/>
          <p:cNvSpPr/>
          <p:nvPr/>
        </p:nvSpPr>
        <p:spPr>
          <a:xfrm>
            <a:off x="7639664" y="5364690"/>
            <a:ext cx="4477966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k-SK" sz="1600" dirty="0">
                <a:hlinkClick r:id="rId3"/>
              </a:rPr>
              <a:t>https://enspire.science/wp-content/uploads/2021/09/Horizon-Europe-Data-Management-Plan-Template.pdf</a:t>
            </a:r>
            <a:endParaRPr lang="sk-SK" sz="1600" dirty="0"/>
          </a:p>
        </p:txBody>
      </p:sp>
      <p:sp>
        <p:nvSpPr>
          <p:cNvPr id="5" name="Obdĺžnik 4"/>
          <p:cNvSpPr/>
          <p:nvPr/>
        </p:nvSpPr>
        <p:spPr>
          <a:xfrm>
            <a:off x="7639664" y="1317523"/>
            <a:ext cx="417729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k-SK" sz="1400" dirty="0">
                <a:hlinkClick r:id="rId4"/>
              </a:rPr>
              <a:t>https://zenodo.org/record/5666716#.Y-Sj4K2ZOUk</a:t>
            </a:r>
            <a:endParaRPr lang="sk-SK" sz="1400" dirty="0"/>
          </a:p>
        </p:txBody>
      </p:sp>
      <p:sp>
        <p:nvSpPr>
          <p:cNvPr id="6" name="Obdĺžnik 5"/>
          <p:cNvSpPr/>
          <p:nvPr/>
        </p:nvSpPr>
        <p:spPr>
          <a:xfrm>
            <a:off x="0" y="639097"/>
            <a:ext cx="11816961" cy="543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sz="1400" b="1" dirty="0">
                <a:hlinkClick r:id="rId5"/>
              </a:rPr>
              <a:t>FUDGE-5G </a:t>
            </a:r>
            <a:r>
              <a:rPr lang="en-US" sz="1400" b="1" dirty="0"/>
              <a:t>- </a:t>
            </a:r>
            <a:r>
              <a:rPr lang="en-US" sz="1400" b="1" dirty="0" err="1"/>
              <a:t>FUlly</a:t>
            </a:r>
            <a:r>
              <a:rPr lang="en-US" sz="1400" b="1" dirty="0"/>
              <a:t> </a:t>
            </a:r>
            <a:r>
              <a:rPr lang="en-US" sz="1400" b="1" dirty="0" err="1"/>
              <a:t>DisinteGrated</a:t>
            </a:r>
            <a:r>
              <a:rPr lang="en-US" sz="1400" b="1" dirty="0"/>
              <a:t> private </a:t>
            </a:r>
            <a:r>
              <a:rPr lang="en-US" sz="1400" b="1" dirty="0" err="1"/>
              <a:t>nEtworks</a:t>
            </a:r>
            <a:r>
              <a:rPr lang="en-US" sz="1400" b="1" dirty="0"/>
              <a:t> for 5G verticals (957242) </a:t>
            </a:r>
            <a:endParaRPr lang="sk-SK" sz="1400" b="1" dirty="0" smtClean="0"/>
          </a:p>
          <a:p>
            <a:r>
              <a:rPr lang="sk-SK" sz="1400" b="1" dirty="0" smtClean="0"/>
              <a:t>Project </a:t>
            </a:r>
            <a:r>
              <a:rPr lang="sk-SK" sz="1400" b="1" dirty="0" err="1"/>
              <a:t>Partners</a:t>
            </a:r>
            <a:r>
              <a:rPr lang="sk-SK" sz="1400" b="1" dirty="0"/>
              <a:t>. (2021). </a:t>
            </a:r>
            <a:r>
              <a:rPr lang="sk-SK" sz="1400" b="1" dirty="0" err="1"/>
              <a:t>Data</a:t>
            </a:r>
            <a:r>
              <a:rPr lang="sk-SK" sz="1400" b="1" dirty="0"/>
              <a:t> Management </a:t>
            </a:r>
            <a:r>
              <a:rPr lang="sk-SK" sz="1400" b="1" dirty="0" err="1"/>
              <a:t>Plan</a:t>
            </a:r>
            <a:r>
              <a:rPr lang="sk-SK" sz="1400" b="1" dirty="0"/>
              <a:t> (1.0). Zenodo. </a:t>
            </a:r>
            <a:r>
              <a:rPr lang="sk-SK" sz="1400" b="1" dirty="0">
                <a:hlinkClick r:id="rId6"/>
              </a:rPr>
              <a:t>https://</a:t>
            </a:r>
            <a:r>
              <a:rPr lang="sk-SK" sz="1400" b="1" dirty="0" smtClean="0">
                <a:hlinkClick r:id="rId6"/>
              </a:rPr>
              <a:t>doi.org/10.5281/zenodo.5666716</a:t>
            </a:r>
            <a:endParaRPr lang="sk-SK" sz="1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7639664" y="4995358"/>
            <a:ext cx="447796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sk-SK" sz="1600" b="1" dirty="0" smtClean="0"/>
              <a:t>Šablóna pre Horizont Európa tu:</a:t>
            </a:r>
            <a:endParaRPr lang="sk-SK" sz="1600" b="1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451" y="1317523"/>
            <a:ext cx="7197213" cy="5559018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7639664" y="1625300"/>
            <a:ext cx="417729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V súlade so šablónou DMP programu</a:t>
            </a:r>
          </a:p>
          <a:p>
            <a:r>
              <a:rPr lang="sk-SK" sz="1600" dirty="0" smtClean="0"/>
              <a:t>Horizont 2020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2003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391978" y="992313"/>
            <a:ext cx="4043835" cy="5476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zodpovedný manažment dát prospieva vedcom a </a:t>
            </a:r>
            <a:r>
              <a:rPr lang="sk-SK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b="1" dirty="0">
              <a:solidFill>
                <a:srgbClr val="1201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výšenie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dosahu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výskumu a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prestíže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výskumníka, ako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aj výskumnej organizácie, pre ktorú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pracuje</a:t>
            </a:r>
          </a:p>
          <a:p>
            <a:pPr>
              <a:spcBef>
                <a:spcPts val="0"/>
              </a:spcBef>
            </a:pPr>
            <a:endParaRPr lang="sk-SK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k-SK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zvýšenie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ekonomickej efektivity výskumu </a:t>
            </a:r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pridaná hodnota opätovného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 zdieľania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možnosť 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zabrániť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spcBef>
                <a:spcPts val="0"/>
              </a:spcBef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 zbytočnému duplikovaniu)</a:t>
            </a:r>
          </a:p>
          <a:p>
            <a:pPr>
              <a:spcBef>
                <a:spcPts val="0"/>
              </a:spcBef>
            </a:pPr>
            <a:endParaRPr lang="sk-SK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k-SK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výšenie transparentnosti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reprodukovateľnosti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výskumu 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k-SK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k-S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prevencia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sloppy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“ (nedbalej vedy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Obdĺžnik 5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463" name="Obdĺžnik 8"/>
          <p:cNvSpPr>
            <a:spLocks noChangeArrowheads="1"/>
          </p:cNvSpPr>
          <p:nvPr/>
        </p:nvSpPr>
        <p:spPr bwMode="auto">
          <a:xfrm>
            <a:off x="31750" y="30163"/>
            <a:ext cx="12160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>
            <a:noAutofit/>
          </a:bodyPr>
          <a:lstStyle/>
          <a:p>
            <a:pPr algn="ctr"/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Prínosy manažmentu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výskumných dát</a:t>
            </a:r>
          </a:p>
        </p:txBody>
      </p:sp>
      <p:pic>
        <p:nvPicPr>
          <p:cNvPr id="7" name="Obrázo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19" y="1430262"/>
            <a:ext cx="7200144" cy="460109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Obdĺžnik 3"/>
          <p:cNvSpPr/>
          <p:nvPr/>
        </p:nvSpPr>
        <p:spPr>
          <a:xfrm>
            <a:off x="9413133" y="6469304"/>
            <a:ext cx="277886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900" dirty="0" err="1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Benefits</a:t>
            </a:r>
            <a:r>
              <a:rPr lang="sk-SK" sz="900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9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sk-SK" sz="900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RDM, </a:t>
            </a:r>
            <a:r>
              <a:rPr lang="sk-SK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License</a:t>
            </a:r>
            <a:r>
              <a:rPr lang="sk-SK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CC BY 4.0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900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sk-SK" sz="9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://research.csc.fi/data-management-planning</a:t>
            </a:r>
            <a:endParaRPr lang="sk-SK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Obdĺžnik 6"/>
          <p:cNvSpPr>
            <a:spLocks noChangeArrowheads="1"/>
          </p:cNvSpPr>
          <p:nvPr/>
        </p:nvSpPr>
        <p:spPr bwMode="auto">
          <a:xfrm>
            <a:off x="0" y="0"/>
            <a:ext cx="12192000" cy="84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>
            <a:spAutoFit/>
          </a:bodyPr>
          <a:lstStyle/>
          <a:p>
            <a:pPr algn="ctr"/>
            <a:r>
              <a:rPr lang="sk-SK" sz="4000" b="1" dirty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Plán manažmentu dát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0196" y="843477"/>
            <a:ext cx="11539279" cy="2104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 manažmentu dát alebo DMP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sk-SK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sk-SK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sk-SK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ktorý môže pomôcť pri 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plánovaní a 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manažmente/riadení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výskumu a výskumných dát.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 dátach treba rozmýšľať (a rozhodovať sa)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PRED, POČAS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aj</a:t>
            </a:r>
            <a:r>
              <a:rPr lang="sk-SK" sz="2000" b="1" dirty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sk-SK" sz="2000" b="1" dirty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uskutočnení výskumu.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sk-SK" sz="2000" dirty="0" smtClean="0">
              <a:latin typeface="Calibri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k-SK" sz="2000" dirty="0"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r="4199"/>
          <a:stretch/>
        </p:blipFill>
        <p:spPr>
          <a:xfrm>
            <a:off x="262648" y="3787271"/>
            <a:ext cx="1714498" cy="1815861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0" y="6532231"/>
            <a:ext cx="3175052" cy="274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700" dirty="0" err="1"/>
              <a:t>Thinking</a:t>
            </a:r>
            <a:r>
              <a:rPr lang="sk-SK" sz="700" dirty="0"/>
              <a:t> </a:t>
            </a:r>
            <a:r>
              <a:rPr lang="sk-SK" sz="700" dirty="0" err="1"/>
              <a:t>Photography</a:t>
            </a:r>
            <a:r>
              <a:rPr lang="sk-SK" sz="700" dirty="0"/>
              <a:t> </a:t>
            </a:r>
            <a:r>
              <a:rPr lang="sk-SK" sz="700" dirty="0" err="1"/>
              <a:t>Question</a:t>
            </a:r>
            <a:r>
              <a:rPr lang="sk-SK" sz="700" dirty="0"/>
              <a:t> </a:t>
            </a:r>
            <a:r>
              <a:rPr lang="sk-SK" sz="700" dirty="0" err="1"/>
              <a:t>Mark</a:t>
            </a:r>
            <a:r>
              <a:rPr lang="sk-SK" sz="700" dirty="0"/>
              <a:t> Man </a:t>
            </a:r>
            <a:r>
              <a:rPr lang="sk-SK" sz="700" dirty="0" err="1" smtClean="0"/>
              <a:t>Stock</a:t>
            </a:r>
            <a:r>
              <a:rPr lang="sk-SK" sz="700" dirty="0" smtClean="0"/>
              <a:t>, </a:t>
            </a:r>
            <a:r>
              <a:rPr lang="sk-SK" sz="700" b="1" dirty="0" err="1" smtClean="0"/>
              <a:t>Author</a:t>
            </a:r>
            <a:r>
              <a:rPr lang="sk-SK" sz="700" b="1" dirty="0"/>
              <a:t>:</a:t>
            </a:r>
            <a:r>
              <a:rPr lang="sk-SK" sz="700" dirty="0"/>
              <a:t> </a:t>
            </a:r>
            <a:r>
              <a:rPr lang="sk-SK" sz="700" u="sng" dirty="0" err="1">
                <a:hlinkClick r:id="rId4"/>
              </a:rPr>
              <a:t>Alexis</a:t>
            </a:r>
            <a:r>
              <a:rPr lang="sk-SK" sz="700" u="sng" dirty="0">
                <a:hlinkClick r:id="rId4"/>
              </a:rPr>
              <a:t> </a:t>
            </a:r>
            <a:r>
              <a:rPr lang="sk-SK" sz="700" u="sng" dirty="0" err="1" smtClean="0">
                <a:hlinkClick r:id="rId4"/>
              </a:rPr>
              <a:t>Bailey</a:t>
            </a:r>
            <a:endParaRPr lang="sk-SK" sz="700" dirty="0" smtClean="0"/>
          </a:p>
          <a:p>
            <a:r>
              <a:rPr lang="sk-SK" sz="700" u="sng" dirty="0" err="1" smtClean="0">
                <a:hlinkClick r:id="rId5"/>
              </a:rPr>
              <a:t>Creative</a:t>
            </a:r>
            <a:r>
              <a:rPr lang="sk-SK" sz="700" u="sng" dirty="0" smtClean="0">
                <a:hlinkClick r:id="rId5"/>
              </a:rPr>
              <a:t> Commons (CC BY-NC 4.0)</a:t>
            </a:r>
            <a:endParaRPr lang="sk-SK" sz="700" dirty="0" smtClean="0"/>
          </a:p>
          <a:p>
            <a:endParaRPr lang="sk-SK" sz="800" dirty="0"/>
          </a:p>
        </p:txBody>
      </p:sp>
      <p:sp>
        <p:nvSpPr>
          <p:cNvPr id="5" name="Obdĺžnik 4"/>
          <p:cNvSpPr/>
          <p:nvPr/>
        </p:nvSpPr>
        <p:spPr>
          <a:xfrm>
            <a:off x="1906028" y="3056873"/>
            <a:ext cx="7510346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25" indent="-1254125" algn="ctr">
              <a:lnSpc>
                <a:spcPct val="120000"/>
              </a:lnSpc>
              <a:spcBef>
                <a:spcPts val="600"/>
              </a:spcBef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Umožňuje vedcom:</a:t>
            </a: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systematicky premýšľať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 dátovom manažmente</a:t>
            </a: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robiť strategické rozhodnutia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v správnom čase</a:t>
            </a: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ujasniť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si so spolupracovníkmi </a:t>
            </a:r>
            <a:r>
              <a:rPr 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očakávania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ohľadom projektu</a:t>
            </a: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zjednotiť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si so spolupracovníkmi </a:t>
            </a:r>
            <a:r>
              <a:rPr 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postupy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a spôsob dokumentácie</a:t>
            </a: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špecifikovať, aké dáta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sa budú počas výskumu vytvárať, akým spôsobom + informácie o ich dostupnosti a využití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45" y="3961208"/>
            <a:ext cx="2204736" cy="1467986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9907565" y="6597781"/>
            <a:ext cx="2274947" cy="1626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700" dirty="0" err="1" smtClean="0"/>
              <a:t>Decision</a:t>
            </a:r>
            <a:r>
              <a:rPr lang="sk-SK" sz="700" dirty="0" smtClean="0"/>
              <a:t> by </a:t>
            </a:r>
            <a:r>
              <a:rPr lang="sk-SK" sz="700" u="sng" dirty="0" smtClean="0">
                <a:hlinkClick r:id="rId7"/>
              </a:rPr>
              <a:t>Nick </a:t>
            </a:r>
            <a:r>
              <a:rPr lang="sk-SK" sz="700" u="sng" dirty="0" err="1" smtClean="0">
                <a:hlinkClick r:id="rId7"/>
              </a:rPr>
              <a:t>Youngson</a:t>
            </a:r>
            <a:r>
              <a:rPr lang="sk-SK" sz="700" dirty="0" smtClean="0"/>
              <a:t> </a:t>
            </a:r>
            <a:r>
              <a:rPr lang="sk-SK" sz="700" u="sng" dirty="0" smtClean="0">
                <a:hlinkClick r:id="rId8"/>
              </a:rPr>
              <a:t>CC BY-SA 3.0</a:t>
            </a:r>
            <a:r>
              <a:rPr lang="sk-SK" sz="700" dirty="0" smtClean="0"/>
              <a:t> </a:t>
            </a:r>
            <a:r>
              <a:rPr lang="sk-SK" sz="700" u="sng" dirty="0" smtClean="0">
                <a:hlinkClick r:id="rId9"/>
              </a:rPr>
              <a:t>Pix4free</a:t>
            </a:r>
            <a:endParaRPr lang="sk-SK" sz="700" dirty="0"/>
          </a:p>
          <a:p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7322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310548" y="1104900"/>
            <a:ext cx="11703651" cy="552214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463" name="Obdĺžnik 8"/>
          <p:cNvSpPr>
            <a:spLocks noChangeArrowheads="1"/>
          </p:cNvSpPr>
          <p:nvPr/>
        </p:nvSpPr>
        <p:spPr bwMode="auto">
          <a:xfrm>
            <a:off x="31750" y="30163"/>
            <a:ext cx="12160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Zaujímavé zdroje a odkazy na štúdium</a:t>
            </a:r>
          </a:p>
        </p:txBody>
      </p:sp>
      <p:sp>
        <p:nvSpPr>
          <p:cNvPr id="2" name="Obdĺžnik 1"/>
          <p:cNvSpPr/>
          <p:nvPr/>
        </p:nvSpPr>
        <p:spPr>
          <a:xfrm>
            <a:off x="178455" y="427200"/>
            <a:ext cx="11835090" cy="64307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sk-SK" sz="900" b="1" dirty="0">
                <a:solidFill>
                  <a:srgbClr val="000000"/>
                </a:solidFill>
                <a:latin typeface="Arial" panose="020B0604020202020204" pitchFamily="34" charset="0"/>
              </a:rPr>
              <a:t>Použité zdroje - z</a:t>
            </a:r>
            <a:r>
              <a:rPr lang="sk-SK" sz="900" b="1" dirty="0"/>
              <a:t>droje uvedené na jednotlivých snímkach a prezentácie:</a:t>
            </a:r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/>
              <a:t>Archivácia a manažment výskumných dát, Zuzana Stožická. CVTI SR. </a:t>
            </a:r>
            <a:r>
              <a:rPr lang="sk-SK" sz="900" dirty="0">
                <a:hlinkClick r:id="rId3"/>
              </a:rPr>
              <a:t>https://eiz.cvtisr.sk/kurzy/eiz-pre-vedu-publikacny-poradca/</a:t>
            </a:r>
            <a:endParaRPr lang="sk-SK" sz="900" dirty="0"/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/>
              <a:t>Manažment výskumných dát. Archivácia a repozitáre. Ľubica Jamborová. CVTI SR. </a:t>
            </a:r>
            <a:r>
              <a:rPr lang="sk-SK" sz="900" dirty="0">
                <a:hlinkClick r:id="rId3"/>
              </a:rPr>
              <a:t>https://eiz.cvtisr.sk/kurzy/eiz-pre-vedu-publikacny-poradca/</a:t>
            </a:r>
            <a:endParaRPr lang="sk-SK" sz="900" dirty="0"/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 Management. Jitka </a:t>
            </a:r>
            <a:r>
              <a:rPr lang="sk-SK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Dobbersteinová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. CVTI SR.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https://eiz.cvtisr.sk/kurzy/eiz-pre-vedu-publikacny-poradca/</a:t>
            </a:r>
            <a:endParaRPr lang="sk-SK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ERC-European Research Council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Open Research Data and Data Management Plans, Information for ERC grantees, by the ERC Scientific Council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https://erc.europa.eu/sites/default/files/document/file/ERC_info_document-Open_Research_Data_and_Data_Management_Plans.pdf</a:t>
            </a:r>
            <a:endParaRPr lang="sk-SK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https://ec.europa.eu/info/funding-tenders/opportunities/docs/2021-2027/horizon/wp-call/2023/wp_horizon-erc-2023_en.pdf</a:t>
            </a:r>
            <a:endParaRPr lang="sk-SK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ARGOS </a:t>
            </a:r>
            <a:r>
              <a:rPr lang="sk-SK" sz="900" dirty="0" err="1"/>
              <a:t>Janíček</a:t>
            </a:r>
            <a:r>
              <a:rPr lang="sk-SK" sz="900" dirty="0"/>
              <a:t>, Milan. (2020, November 7). </a:t>
            </a:r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/>
              <a:t>Moderní </a:t>
            </a:r>
            <a:r>
              <a:rPr lang="sk-SK" sz="900" dirty="0" err="1"/>
              <a:t>Data</a:t>
            </a:r>
            <a:r>
              <a:rPr lang="sk-SK" sz="900" dirty="0"/>
              <a:t> Management </a:t>
            </a:r>
            <a:r>
              <a:rPr lang="sk-SK" sz="900" dirty="0" err="1"/>
              <a:t>Plánování</a:t>
            </a:r>
            <a:r>
              <a:rPr lang="sk-SK" sz="900" dirty="0"/>
              <a:t> (DMP), </a:t>
            </a:r>
            <a:r>
              <a:rPr lang="sk-SK" sz="900" dirty="0" err="1"/>
              <a:t>včetně</a:t>
            </a:r>
            <a:r>
              <a:rPr lang="sk-SK" sz="900" dirty="0"/>
              <a:t> praktické </a:t>
            </a:r>
            <a:r>
              <a:rPr lang="sk-SK" sz="900" dirty="0" err="1"/>
              <a:t>ukázky</a:t>
            </a:r>
            <a:r>
              <a:rPr lang="sk-SK" sz="900" dirty="0"/>
              <a:t>. </a:t>
            </a:r>
            <a:r>
              <a:rPr lang="sk-SK" sz="900" dirty="0" err="1"/>
              <a:t>OpenAIRE</a:t>
            </a:r>
            <a:r>
              <a:rPr lang="sk-SK" sz="900" dirty="0"/>
              <a:t> český národní workshop 2020. Zenodo. </a:t>
            </a:r>
            <a:r>
              <a:rPr lang="sk-SK" sz="900" dirty="0">
                <a:hlinkClick r:id="rId6"/>
              </a:rPr>
              <a:t>https://doi.org/10.5281/zenodo.4263217</a:t>
            </a:r>
            <a:r>
              <a:rPr lang="sk-SK" sz="9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https://catalogue.openaire.eu/service/openaire.argos/overview</a:t>
            </a:r>
            <a:endParaRPr lang="sk-SK" sz="9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err="1"/>
              <a:t>Verziovanie</a:t>
            </a:r>
            <a:r>
              <a:rPr lang="sk-SK" sz="900" dirty="0"/>
              <a:t>: článok „3 dôvody, prečo začať s </a:t>
            </a:r>
            <a:r>
              <a:rPr lang="sk-SK" sz="900" dirty="0" err="1"/>
              <a:t>verziovaním</a:t>
            </a:r>
            <a:r>
              <a:rPr lang="sk-SK" sz="900" dirty="0"/>
              <a:t>“, </a:t>
            </a:r>
            <a:r>
              <a:rPr lang="sk-SK" sz="900" dirty="0">
                <a:hlinkClick r:id="rId7"/>
              </a:rPr>
              <a:t>https://www.websupport.sk/blog/2013/02/3-dovody-preco-zacat-s-verziovanim/</a:t>
            </a:r>
            <a:endParaRPr lang="sk-SK" sz="9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sk-SK" sz="900" b="1" dirty="0"/>
              <a:t>                          </a:t>
            </a:r>
            <a:r>
              <a:rPr lang="sk-SK" sz="900" dirty="0"/>
              <a:t>článok</a:t>
            </a:r>
            <a:r>
              <a:rPr lang="sk-SK" sz="900" b="1" dirty="0"/>
              <a:t> „</a:t>
            </a:r>
            <a:r>
              <a:rPr lang="en-US" sz="900" b="1" dirty="0"/>
              <a:t>4 Principles to Follow about Document Version Control</a:t>
            </a:r>
            <a:r>
              <a:rPr lang="sk-SK" sz="900" b="1" dirty="0"/>
              <a:t> </a:t>
            </a:r>
            <a:r>
              <a:rPr lang="en-US" sz="900" b="1" dirty="0"/>
              <a:t>and how to maintain it without going mad</a:t>
            </a:r>
            <a:r>
              <a:rPr lang="sk-SK" sz="900" b="1" dirty="0"/>
              <a:t>“</a:t>
            </a:r>
            <a:r>
              <a:rPr lang="sk-SK" sz="900" dirty="0"/>
              <a:t>, </a:t>
            </a:r>
            <a:r>
              <a:rPr lang="sk-SK" sz="900" dirty="0">
                <a:hlinkClick r:id="rId8"/>
              </a:rPr>
              <a:t>https://medium.com/agileinsider/4-principles-to-follow-about-document-version-control-d9116b21f05e</a:t>
            </a:r>
            <a:endParaRPr lang="sk-SK" sz="900" dirty="0"/>
          </a:p>
          <a:p>
            <a:endParaRPr lang="sk-SK" sz="8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900" b="1" dirty="0" smtClean="0"/>
              <a:t>Odporúčané zdroje na štúdium</a:t>
            </a:r>
            <a:endParaRPr lang="sk-SK" sz="900" b="1" dirty="0" smtClean="0">
              <a:hlinkClick r:id="rId9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smtClean="0">
                <a:hlinkClick r:id="rId9"/>
              </a:rPr>
              <a:t>Dánsky </a:t>
            </a:r>
            <a:r>
              <a:rPr lang="sk-SK" sz="900" dirty="0">
                <a:hlinkClick r:id="rId9"/>
              </a:rPr>
              <a:t>online kurz</a:t>
            </a:r>
            <a:r>
              <a:rPr lang="sk-SK" sz="900" u="sng" dirty="0"/>
              <a:t> o dôležitosti dobrého manažmentu dát v anglickom jazyku</a:t>
            </a:r>
            <a:r>
              <a:rPr lang="sk-SK" sz="900" dirty="0"/>
              <a:t> – </a:t>
            </a:r>
            <a:r>
              <a:rPr lang="sk-SK" sz="900" dirty="0" smtClean="0"/>
              <a:t>tri moduly, každý pozostáva </a:t>
            </a:r>
            <a:r>
              <a:rPr lang="sk-SK" sz="900" dirty="0"/>
              <a:t>z 20-minútového videozáznamu (vrátane animácií a </a:t>
            </a:r>
            <a:r>
              <a:rPr lang="sk-SK" sz="900" dirty="0" smtClean="0"/>
              <a:t>rozhovorov</a:t>
            </a:r>
            <a:r>
              <a:rPr lang="sk-SK" sz="900" dirty="0"/>
              <a:t>), ktorý môžu </a:t>
            </a:r>
            <a:r>
              <a:rPr lang="sk-SK" sz="900" dirty="0" smtClean="0"/>
              <a:t>účastníci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900" dirty="0"/>
              <a:t> </a:t>
            </a:r>
            <a:r>
              <a:rPr lang="sk-SK" sz="900" dirty="0" smtClean="0"/>
              <a:t>    absolvovať </a:t>
            </a:r>
            <a:r>
              <a:rPr lang="sk-SK" sz="900" dirty="0"/>
              <a:t>vlastným tempom a ktoré môže byť doplnený osobným školením. Cieľovou skupinou kurzu sú doktorandi, výskumní pracovníci a pracovníci podpory </a:t>
            </a:r>
            <a:r>
              <a:rPr lang="sk-SK" sz="900" dirty="0" smtClean="0"/>
              <a:t>výskumu, ale je </a:t>
            </a:r>
            <a:r>
              <a:rPr lang="sk-SK" sz="900" dirty="0"/>
              <a:t>otvorený </a:t>
            </a:r>
            <a:r>
              <a:rPr lang="sk-SK" sz="900" dirty="0" smtClean="0"/>
              <a:t>aj pre iných.</a:t>
            </a:r>
            <a:endParaRPr lang="sk-SK" sz="900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900" dirty="0" smtClean="0"/>
              <a:t>     </a:t>
            </a:r>
            <a:r>
              <a:rPr lang="sk-SK" sz="900" dirty="0" err="1" smtClean="0"/>
              <a:t>Danish</a:t>
            </a:r>
            <a:r>
              <a:rPr lang="sk-SK" sz="900" dirty="0" smtClean="0"/>
              <a:t> </a:t>
            </a:r>
            <a:r>
              <a:rPr lang="sk-SK" sz="900" dirty="0"/>
              <a:t>National </a:t>
            </a:r>
            <a:r>
              <a:rPr lang="sk-SK" sz="900" dirty="0" err="1"/>
              <a:t>Forum</a:t>
            </a:r>
            <a:r>
              <a:rPr lang="sk-SK" sz="900" dirty="0"/>
              <a:t> </a:t>
            </a:r>
            <a:r>
              <a:rPr lang="sk-SK" sz="900" dirty="0" err="1"/>
              <a:t>for</a:t>
            </a:r>
            <a:r>
              <a:rPr lang="sk-SK" sz="900" dirty="0"/>
              <a:t> </a:t>
            </a:r>
            <a:r>
              <a:rPr lang="sk-SK" sz="900" dirty="0" err="1"/>
              <a:t>Data</a:t>
            </a:r>
            <a:r>
              <a:rPr lang="sk-SK" sz="900" dirty="0"/>
              <a:t> Management: </a:t>
            </a:r>
            <a:r>
              <a:rPr lang="sk-SK" sz="900" dirty="0" err="1"/>
              <a:t>doi</a:t>
            </a:r>
            <a:r>
              <a:rPr lang="sk-SK" sz="900" dirty="0"/>
              <a:t>: 10.11581/dtu:00000048, </a:t>
            </a:r>
            <a:r>
              <a:rPr lang="sk-SK" sz="900" dirty="0" err="1"/>
              <a:t>doi</a:t>
            </a:r>
            <a:r>
              <a:rPr lang="sk-SK" sz="900" dirty="0"/>
              <a:t>: 10.11581/dtu:00000049, </a:t>
            </a:r>
            <a:r>
              <a:rPr lang="sk-SK" sz="900" dirty="0" err="1"/>
              <a:t>doi</a:t>
            </a:r>
            <a:r>
              <a:rPr lang="sk-SK" sz="900" dirty="0"/>
              <a:t>: </a:t>
            </a:r>
            <a:r>
              <a:rPr lang="sk-SK" sz="900" dirty="0" smtClean="0"/>
              <a:t>10.11581/dtu:00000050</a:t>
            </a: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900" dirty="0" smtClean="0"/>
              <a:t>MANTRA </a:t>
            </a:r>
            <a:r>
              <a:rPr lang="sk-SK" sz="900" dirty="0" err="1" smtClean="0"/>
              <a:t>Research</a:t>
            </a:r>
            <a:r>
              <a:rPr lang="sk-SK" sz="900" dirty="0" smtClean="0"/>
              <a:t> </a:t>
            </a:r>
            <a:r>
              <a:rPr lang="sk-SK" sz="900" dirty="0" err="1" smtClean="0"/>
              <a:t>Data</a:t>
            </a:r>
            <a:r>
              <a:rPr lang="sk-SK" sz="900" dirty="0" smtClean="0"/>
              <a:t> Management </a:t>
            </a:r>
            <a:r>
              <a:rPr lang="sk-SK" sz="900" dirty="0" err="1" smtClean="0"/>
              <a:t>training</a:t>
            </a:r>
            <a:r>
              <a:rPr lang="sk-SK" sz="900" dirty="0" smtClean="0"/>
              <a:t> (</a:t>
            </a:r>
            <a:r>
              <a:rPr lang="sk-SK" sz="900" dirty="0"/>
              <a:t>kurz </a:t>
            </a:r>
            <a:r>
              <a:rPr lang="sk-SK" sz="900" dirty="0" err="1" smtClean="0"/>
              <a:t>Edinburskej</a:t>
            </a:r>
            <a:r>
              <a:rPr lang="sk-SK" sz="900" dirty="0" smtClean="0"/>
              <a:t> univerzity</a:t>
            </a:r>
            <a:r>
              <a:rPr lang="sk-SK" sz="900" dirty="0"/>
              <a:t>): https://mantra.edina.ac.uk/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FAIR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Management/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Panagemnt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Plan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– EK, programové obdobie HE 2021-2027. 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0"/>
              </a:rPr>
              <a:t>https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0"/>
              </a:rPr>
              <a:t>://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0"/>
              </a:rPr>
              <a:t>webgate.ec.europa.eu/funding-tenders-opportunities/display/OM/Online+Manual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Managing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Sharing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(UK </a:t>
            </a:r>
            <a:r>
              <a:rPr lang="sk-SK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DataArchive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):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1"/>
              </a:rPr>
              <a:t>https://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1"/>
              </a:rPr>
              <a:t>dam.ukdataservice.ac.uk/media/622417/managingsharing.pdf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Creatinga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Management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Plan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Document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sk-SK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OpenScienceFramework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):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2"/>
              </a:rPr>
              <a:t>https://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2"/>
              </a:rPr>
              <a:t>help.osf.io/hc/en-us/articles/360019931133-Creating-a-data-management-plan-DMP-document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Research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aAlliance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3"/>
              </a:rPr>
              <a:t>https://rd-alliance.org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3"/>
              </a:rPr>
              <a:t>/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CODATA 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Committe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on 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DATA of 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International </a:t>
            </a:r>
            <a:r>
              <a:rPr lang="en-US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ScienceCouncil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hlinkClick r:id="rId14"/>
              </a:rPr>
              <a:t>https://codata.org/about-codata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4"/>
              </a:rPr>
              <a:t>/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FAIRsharing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- štandardy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, databázy, 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politiky: 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5"/>
              </a:rPr>
              <a:t>https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5"/>
              </a:rPr>
              <a:t>://fairsharing.org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5"/>
              </a:rPr>
              <a:t>/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Citovanie dát 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nezisková organizácia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DataCite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6"/>
              </a:rPr>
              <a:t>https://datacite.org/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Iniciatíva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Make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Count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7"/>
              </a:rPr>
              <a:t>https://makedatacount.org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7"/>
              </a:rPr>
              <a:t>/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Webinár OASPA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(združenia vydavateľov s otvoreným prístupom) na tému citovania dát: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8"/>
              </a:rPr>
              <a:t>https://oaspa.org/oaspa-endorses-make-data-count-join-our-webinar-to-find-out-more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8"/>
              </a:rPr>
              <a:t>/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OASPA: </a:t>
            </a: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</a:rPr>
              <a:t>Guest post: 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OASPA &amp; Make Data Count Workshop Report: What are publisher experiences of data citation and what can we do to help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9"/>
              </a:rPr>
              <a:t>https://oaspa.org/guest-post-oaspa-make-data-count-workshop-report-what-are-publisher-experiences-of-data-citation-and-what-can-we-do-to-help/?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9"/>
              </a:rPr>
              <a:t>highlight=data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Publikácia </a:t>
            </a:r>
            <a:r>
              <a:rPr lang="sk-SK" sz="900" b="1" dirty="0">
                <a:solidFill>
                  <a:srgbClr val="000000"/>
                </a:solidFill>
                <a:latin typeface="Arial" panose="020B0604020202020204" pitchFamily="34" charset="0"/>
              </a:rPr>
              <a:t>o dátových metrikách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(čo je potrebné, aby zdieľanie dát mohlo byť odmeňované napr. v akademickom systéme hodnotenia: </a:t>
            </a:r>
            <a:r>
              <a:rPr lang="sk-SK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Lowenberget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 al. 2019: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20"/>
              </a:rPr>
              <a:t>https://zenodo.org/record/3525349#.Yh3k6lk1Xb0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err="1" smtClean="0"/>
              <a:t>Webináre</a:t>
            </a:r>
            <a:r>
              <a:rPr lang="sk-SK" sz="900" dirty="0" smtClean="0"/>
              <a:t> CVTI SR na webstránke </a:t>
            </a:r>
            <a:r>
              <a:rPr lang="sk-SK" sz="900" dirty="0"/>
              <a:t>EIZ: </a:t>
            </a:r>
            <a:r>
              <a:rPr lang="sk-SK" sz="900" dirty="0">
                <a:hlinkClick r:id="rId21"/>
              </a:rPr>
              <a:t>https://eiz.cvtisr.sk/eiz-webinare</a:t>
            </a:r>
            <a:r>
              <a:rPr lang="sk-SK" sz="900" dirty="0" smtClean="0">
                <a:hlinkClick r:id="rId21"/>
              </a:rPr>
              <a:t>/</a:t>
            </a:r>
            <a:endParaRPr lang="sk-SK" sz="900" dirty="0" smtClean="0"/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smtClean="0">
                <a:hlinkClick r:id="rId22"/>
              </a:rPr>
              <a:t>Ako </a:t>
            </a:r>
            <a:r>
              <a:rPr lang="sk-SK" sz="900" dirty="0">
                <a:hlinkClick r:id="rId22"/>
              </a:rPr>
              <a:t>vytvoriť plán manažmentu vedeckých dát</a:t>
            </a:r>
            <a:r>
              <a:rPr lang="sk-SK" sz="900" dirty="0"/>
              <a:t>. Prezentácia je dostupná na </a:t>
            </a:r>
            <a:r>
              <a:rPr lang="sk-SK" sz="900" dirty="0" err="1">
                <a:hlinkClick r:id="rId23"/>
              </a:rPr>
              <a:t>Zenode</a:t>
            </a:r>
            <a:r>
              <a:rPr lang="sk-SK" sz="900" dirty="0"/>
              <a:t>.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/>
              <a:t>Zefektívni svoj výskum: manažment výskumných dát. Prezentácia je dostupná na </a:t>
            </a:r>
            <a:r>
              <a:rPr lang="sk-SK" sz="900" dirty="0" err="1">
                <a:hlinkClick r:id="rId23"/>
              </a:rPr>
              <a:t>Zenode</a:t>
            </a:r>
            <a:r>
              <a:rPr lang="sk-SK" sz="900" dirty="0"/>
              <a:t>.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>
                <a:hlinkClick r:id="rId24"/>
              </a:rPr>
              <a:t>Manažment vedeckých dát a príklad dobrej praxe na Slovensku: digitálny repozitár Katedry </a:t>
            </a:r>
            <a:r>
              <a:rPr lang="sk-SK" sz="900" dirty="0" err="1">
                <a:hlinkClick r:id="rId24"/>
              </a:rPr>
              <a:t>mediamatiky</a:t>
            </a:r>
            <a:r>
              <a:rPr lang="sk-SK" sz="900" dirty="0">
                <a:hlinkClick r:id="rId24"/>
              </a:rPr>
              <a:t> a kultúrneho dedičstva na Žilinskej univerzite</a:t>
            </a:r>
            <a:r>
              <a:rPr lang="sk-SK" sz="900" dirty="0"/>
              <a:t>. Prezentácia je dostupná na </a:t>
            </a:r>
            <a:r>
              <a:rPr lang="sk-SK" sz="900" dirty="0" err="1">
                <a:hlinkClick r:id="rId23"/>
              </a:rPr>
              <a:t>Zenode</a:t>
            </a:r>
            <a:r>
              <a:rPr lang="sk-SK" sz="900" dirty="0"/>
              <a:t>.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err="1" smtClean="0">
                <a:hlinkClick r:id="rId25"/>
              </a:rPr>
              <a:t>Research</a:t>
            </a:r>
            <a:r>
              <a:rPr lang="sk-SK" sz="900" dirty="0" smtClean="0">
                <a:hlinkClick r:id="rId25"/>
              </a:rPr>
              <a:t> </a:t>
            </a:r>
            <a:r>
              <a:rPr lang="sk-SK" sz="900" dirty="0" err="1">
                <a:hlinkClick r:id="rId25"/>
              </a:rPr>
              <a:t>Data</a:t>
            </a:r>
            <a:r>
              <a:rPr lang="sk-SK" sz="900" dirty="0">
                <a:hlinkClick r:id="rId25"/>
              </a:rPr>
              <a:t> Management – RDM – Maastricht </a:t>
            </a:r>
            <a:r>
              <a:rPr lang="sk-SK" sz="900" dirty="0" err="1">
                <a:hlinkClick r:id="rId25"/>
              </a:rPr>
              <a:t>University</a:t>
            </a:r>
            <a:r>
              <a:rPr lang="sk-SK" sz="900" dirty="0" smtClean="0"/>
              <a:t>.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>
                <a:hlinkClick r:id="rId26"/>
              </a:rPr>
              <a:t>https://otvorenaveda.cvtisr.sk/manazment-vyskumnych-dat</a:t>
            </a:r>
            <a:r>
              <a:rPr lang="sk-SK" sz="900" dirty="0" smtClean="0">
                <a:hlinkClick r:id="rId26"/>
              </a:rPr>
              <a:t>/</a:t>
            </a:r>
            <a:endParaRPr lang="sk-SK" sz="900" dirty="0" smtClean="0"/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>
                <a:solidFill>
                  <a:srgbClr val="000000"/>
                </a:solidFill>
                <a:latin typeface="Arial" panose="020B0604020202020204" pitchFamily="34" charset="0"/>
                <a:hlinkClick r:id="rId27"/>
              </a:rPr>
              <a:t>https://otvorenaveda.cvtisr.sk/plan-manazmentu-dat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  <a:hlinkClick r:id="rId27"/>
              </a:rPr>
              <a:t>/</a:t>
            </a:r>
            <a:endParaRPr lang="sk-SK" sz="9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k-SK" sz="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Obrázky - zdroje (ak nie je uvedené priamo pri obrázku):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Logá organizácií, stránok, ukážok sú oficiálne logá dostupné na stránkach organizácií alebo </a:t>
            </a:r>
            <a:r>
              <a:rPr lang="sk-SK" sz="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printscreeny</a:t>
            </a:r>
            <a:r>
              <a:rPr lang="sk-SK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7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33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709883" y="648681"/>
            <a:ext cx="10196422" cy="527546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Ďakujem za pozornosť.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1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1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Kontakt</a:t>
            </a:r>
            <a:r>
              <a:rPr lang="sk-SK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gabriela.fisova@cvtisr.sk</a:t>
            </a:r>
            <a:endParaRPr lang="sk-SK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4"/>
              </a:rPr>
              <a:t>otvorenaveda@cvtisr.sk</a:t>
            </a:r>
            <a:endParaRPr lang="sk-SK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https://otvorenaveda.cvtisr.sk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Centrum 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vedecko-technických 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informácií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Odbor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podpory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otvorenej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vedy a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výskumu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dirty="0" smtClean="0"/>
              <a:t>Lamačská </a:t>
            </a:r>
            <a:r>
              <a:rPr lang="sk-SK" sz="1200" dirty="0"/>
              <a:t>cesta </a:t>
            </a:r>
            <a:r>
              <a:rPr lang="sk-SK" sz="1200" dirty="0" smtClean="0"/>
              <a:t>8A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dirty="0" smtClean="0"/>
              <a:t>840 </a:t>
            </a:r>
            <a:r>
              <a:rPr lang="sk-SK" sz="1200" dirty="0"/>
              <a:t>05 Bratislava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12" y="2164137"/>
            <a:ext cx="4293140" cy="284397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72" y="6473559"/>
            <a:ext cx="770821" cy="26764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0306050" y="6587689"/>
            <a:ext cx="1885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err="1"/>
              <a:t>Photo</a:t>
            </a:r>
            <a:r>
              <a:rPr lang="sk-SK" sz="800" dirty="0"/>
              <a:t> by </a:t>
            </a:r>
            <a:r>
              <a:rPr lang="sk-SK" sz="800" u="sng" dirty="0" err="1">
                <a:hlinkClick r:id="rId8"/>
              </a:rPr>
              <a:t>Shazaf</a:t>
            </a:r>
            <a:r>
              <a:rPr lang="sk-SK" sz="800" u="sng" dirty="0">
                <a:hlinkClick r:id="rId8"/>
              </a:rPr>
              <a:t> </a:t>
            </a:r>
            <a:r>
              <a:rPr lang="sk-SK" sz="800" u="sng" dirty="0" err="1">
                <a:hlinkClick r:id="rId8"/>
              </a:rPr>
              <a:t>Zafar</a:t>
            </a:r>
            <a:r>
              <a:rPr lang="sk-SK" sz="800" dirty="0"/>
              <a:t> on </a:t>
            </a:r>
            <a:r>
              <a:rPr lang="sk-SK" sz="800" u="sng" dirty="0" err="1">
                <a:hlinkClick r:id="rId9"/>
              </a:rPr>
              <a:t>Unsplash</a:t>
            </a:r>
            <a:endParaRPr lang="sk-SK" sz="8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t="776" r="11252"/>
          <a:stretch/>
        </p:blipFill>
        <p:spPr>
          <a:xfrm>
            <a:off x="3309239" y="2085470"/>
            <a:ext cx="993657" cy="127577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095293" y="6525761"/>
            <a:ext cx="4916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smtClean="0"/>
              <a:t>Pokiaľ nie je uvedené inak priamo na snímkach, táto prezentácia je prístupná pod licenciou </a:t>
            </a:r>
            <a:r>
              <a:rPr lang="sk-SK" sz="800" dirty="0" smtClean="0">
                <a:hlinkClick r:id="rId11"/>
              </a:rPr>
              <a:t>CC BY 4.0</a:t>
            </a:r>
            <a:r>
              <a:rPr lang="sk-SK" sz="800" dirty="0" smtClean="0"/>
              <a:t>. 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4252814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750" name="Obdĺžnik 6"/>
          <p:cNvSpPr>
            <a:spLocks noChangeArrowheads="1"/>
          </p:cNvSpPr>
          <p:nvPr/>
        </p:nvSpPr>
        <p:spPr bwMode="auto">
          <a:xfrm>
            <a:off x="31750" y="30163"/>
            <a:ext cx="12160250" cy="7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 rIns="72000">
            <a:noAutofit/>
          </a:bodyPr>
          <a:lstStyle/>
          <a:p>
            <a:pPr algn="ctr"/>
            <a:r>
              <a:rPr lang="sk-SK" sz="32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146526" y="1202232"/>
            <a:ext cx="10118882" cy="4357459"/>
          </a:xfrm>
          <a:prstGeom prst="rect">
            <a:avLst/>
          </a:prstGeom>
        </p:spPr>
        <p:txBody>
          <a:bodyPr/>
          <a:lstStyle/>
          <a:p>
            <a:pPr marL="355600" indent="-3556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formálny dokument 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i="1" dirty="0"/>
              <a:t>nie v zmysle formality ale vypracovania dokumentu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nehodnotí výskum, nejde o hĺbkovú dokumentáciu</a:t>
            </a:r>
          </a:p>
          <a:p>
            <a:pPr marL="355600" indent="-3556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vypracováva sa na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úplnom začiatku, ale </a:t>
            </a:r>
            <a:r>
              <a:rPr lang="sk-SK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priebehu </a:t>
            </a:r>
            <a:endParaRPr lang="sk-SK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výskumu </a:t>
            </a:r>
            <a:r>
              <a:rPr lang="sk-SK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môže modifikovať podľa aktuálneho vývoja </a:t>
            </a:r>
            <a:r>
              <a:rPr lang="sk-SK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situácie</a:t>
            </a:r>
            <a:endParaRPr lang="sk-SK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vlastný DMP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témy, ktoré považujete za dôležité alebo využiť 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šablóny/predlohy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(inštitúcia, financovateľ)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viac tém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štruktúrované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napr. podľa životného cyklu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výskumných dát alebo 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len niektor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témy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napr. zdieľanie dát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k-SK" sz="2400" dirty="0" smtClean="0">
              <a:latin typeface="Calibri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k-SK" sz="2400" dirty="0" smtClean="0">
              <a:latin typeface="Calibri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k-SK" sz="2400" dirty="0" smtClean="0">
              <a:latin typeface="Calibri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k-SK" sz="2000" dirty="0"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Obdĺžnik 6"/>
          <p:cNvSpPr>
            <a:spLocks noChangeArrowheads="1"/>
          </p:cNvSpPr>
          <p:nvPr/>
        </p:nvSpPr>
        <p:spPr bwMode="auto">
          <a:xfrm>
            <a:off x="0" y="0"/>
            <a:ext cx="12192000" cy="84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>
            <a:spAutoFit/>
          </a:bodyPr>
          <a:lstStyle/>
          <a:p>
            <a:pPr algn="ctr"/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910191" y="985190"/>
            <a:ext cx="8586865" cy="5103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Politika </a:t>
            </a:r>
            <a:r>
              <a:rPr lang="sk-SK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povinných </a:t>
            </a: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DMP: 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program Horizont Európa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Poľsko/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Národného centra vedy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Slovensko – 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Národná stratégia 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pre otvorenú 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vedu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plánuje sa 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postupne zaviesť povinný 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DMP</a:t>
            </a:r>
          </a:p>
          <a:p>
            <a:pPr marL="342900" indent="-342900" algn="just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niektoré 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grantové agentúry a donori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(napr.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ERC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majú svoje 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vzory DMP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, do ktorých výskumník vyplní údaje špecifické pre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</a:p>
          <a:p>
            <a:pPr marL="342900" indent="-342900" algn="just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výskumné 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inštitúcie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vo vnútorných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predpisoch povinnosť vypracovávať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DMP – </a:t>
            </a:r>
            <a:r>
              <a:rPr lang="sk-S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napr. SAV od roku 2027 povinne</a:t>
            </a:r>
            <a:endParaRPr lang="sk-SK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0" y="6567579"/>
            <a:ext cx="1469469" cy="193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800" dirty="0"/>
              <a:t>Obrázok „Výkričník“: </a:t>
            </a:r>
            <a:r>
              <a:rPr lang="sk-SK" sz="800" dirty="0">
                <a:hlinkClick r:id="rId7"/>
              </a:rPr>
              <a:t>zdroj</a:t>
            </a:r>
            <a:endParaRPr lang="sk-SK" sz="800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2" r="15233"/>
          <a:stretch/>
        </p:blipFill>
        <p:spPr>
          <a:xfrm>
            <a:off x="428018" y="1787060"/>
            <a:ext cx="2227634" cy="35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11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592138" y="1185863"/>
            <a:ext cx="10895012" cy="5029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2000" dirty="0">
              <a:solidFill>
                <a:srgbClr val="12018D"/>
              </a:solidFill>
              <a:latin typeface="Calibri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9600" dirty="0">
                <a:solidFill>
                  <a:srgbClr val="12018D"/>
                </a:solidFill>
                <a:latin typeface="Calibri" pitchFamily="34" charset="0"/>
                <a:cs typeface="Tahoma" pitchFamily="34" charset="0"/>
              </a:rPr>
              <a:t>    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969764" y="908110"/>
            <a:ext cx="4368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DMP, </a:t>
            </a:r>
            <a:r>
              <a:rPr lang="sk-SK" sz="2400" b="1" dirty="0" err="1" smtClean="0"/>
              <a:t>Data</a:t>
            </a:r>
            <a:r>
              <a:rPr lang="sk-SK" sz="2400" b="1" dirty="0" smtClean="0"/>
              <a:t> management </a:t>
            </a:r>
            <a:r>
              <a:rPr lang="sk-SK" sz="2400" b="1" dirty="0" err="1" smtClean="0"/>
              <a:t>plan</a:t>
            </a:r>
            <a:endParaRPr lang="sk-SK" sz="2400" b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4458" r="8189" b="1809"/>
          <a:stretch/>
        </p:blipFill>
        <p:spPr>
          <a:xfrm>
            <a:off x="6735212" y="1391238"/>
            <a:ext cx="5290499" cy="505584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7834853" y="6449969"/>
            <a:ext cx="4120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Obrázok „Plán manažmentu dát“: Obrázok adaptovaný podľa pôvodného obrázku od </a:t>
            </a:r>
            <a:r>
              <a:rPr lang="sk-SK" sz="800" dirty="0" err="1">
                <a:hlinkClick r:id="rId4"/>
              </a:rPr>
              <a:t>UiO</a:t>
            </a:r>
            <a:r>
              <a:rPr lang="sk-SK" sz="800" dirty="0">
                <a:hlinkClick r:id="rId4"/>
              </a:rPr>
              <a:t>: </a:t>
            </a:r>
            <a:r>
              <a:rPr lang="sk-SK" sz="800" dirty="0" err="1">
                <a:hlinkClick r:id="rId4"/>
              </a:rPr>
              <a:t>University</a:t>
            </a:r>
            <a:r>
              <a:rPr lang="sk-SK" sz="800" dirty="0">
                <a:hlinkClick r:id="rId4"/>
              </a:rPr>
              <a:t> of Oslo </a:t>
            </a:r>
            <a:r>
              <a:rPr lang="sk-SK" sz="800" dirty="0" err="1">
                <a:hlinkClick r:id="rId4"/>
              </a:rPr>
              <a:t>Library</a:t>
            </a:r>
            <a:endParaRPr lang="sk-SK" sz="800" dirty="0"/>
          </a:p>
        </p:txBody>
      </p:sp>
      <p:sp>
        <p:nvSpPr>
          <p:cNvPr id="11" name="Obdĺžnik 6"/>
          <p:cNvSpPr>
            <a:spLocks noChangeArrowheads="1"/>
          </p:cNvSpPr>
          <p:nvPr/>
        </p:nvSpPr>
        <p:spPr bwMode="auto">
          <a:xfrm>
            <a:off x="116417" y="43170"/>
            <a:ext cx="12075583" cy="84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</a:t>
            </a:r>
            <a:endParaRPr lang="sk-SK" sz="4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5213" r="4951" b="4369"/>
          <a:stretch/>
        </p:blipFill>
        <p:spPr>
          <a:xfrm>
            <a:off x="53577" y="1534281"/>
            <a:ext cx="6184158" cy="4516276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0" y="6449969"/>
            <a:ext cx="3803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Obrázok</a:t>
            </a:r>
            <a:r>
              <a:rPr lang="en-US" sz="800" dirty="0"/>
              <a:t> „The Research Data Management (RDM) lifecycle at the University of Cape Town (UCT)“ by </a:t>
            </a:r>
            <a:r>
              <a:rPr lang="en-US" sz="800" dirty="0" err="1"/>
              <a:t>Gaelen</a:t>
            </a:r>
            <a:r>
              <a:rPr lang="en-US" sz="800" dirty="0"/>
              <a:t> Pinnock, </a:t>
            </a:r>
            <a:r>
              <a:rPr lang="en-US" sz="800" dirty="0">
                <a:hlinkClick r:id="rId6"/>
              </a:rPr>
              <a:t>CC BY-SA 4.0</a:t>
            </a:r>
            <a:r>
              <a:rPr lang="en-US" sz="800" dirty="0"/>
              <a:t> via </a:t>
            </a:r>
            <a:r>
              <a:rPr lang="en-US" sz="800" dirty="0">
                <a:hlinkClick r:id="rId7"/>
              </a:rPr>
              <a:t>Wikimedia Commons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1275306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82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750" name="Obdĺžnik 6"/>
          <p:cNvSpPr>
            <a:spLocks noChangeArrowheads="1"/>
          </p:cNvSpPr>
          <p:nvPr/>
        </p:nvSpPr>
        <p:spPr bwMode="auto">
          <a:xfrm>
            <a:off x="31750" y="30162"/>
            <a:ext cx="12160250" cy="7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08000" rIns="72000">
            <a:noAutofit/>
          </a:bodyPr>
          <a:lstStyle/>
          <a:p>
            <a:r>
              <a:rPr lang="sk-SK" sz="32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manažmentu 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dát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495681" y="2694885"/>
            <a:ext cx="6517961" cy="307409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Existujú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 dáta,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ktoré môžete využiť?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Aký druh dát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bude zbierať počas výskumu?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-dotazníky, merania, texty, fotografie,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skeny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Budú medzi nimi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špeciálne, citlivé kategórie dát? 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-osobné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údaje, biologické vzorky, komerčné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údaje...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61" y="1731413"/>
            <a:ext cx="4365090" cy="4552655"/>
          </a:xfrm>
          <a:prstGeom prst="rect">
            <a:avLst/>
          </a:prstGeom>
          <a:ln>
            <a:noFill/>
          </a:ln>
        </p:spPr>
      </p:pic>
      <p:sp>
        <p:nvSpPr>
          <p:cNvPr id="2" name="Obdĺžnik 1"/>
          <p:cNvSpPr/>
          <p:nvPr/>
        </p:nvSpPr>
        <p:spPr>
          <a:xfrm>
            <a:off x="495681" y="979472"/>
            <a:ext cx="7441529" cy="1266437"/>
          </a:xfrm>
          <a:prstGeom prst="rect">
            <a:avLst/>
          </a:prstGeom>
          <a:ln w="12700">
            <a:noFill/>
          </a:ln>
        </p:spPr>
        <p:txBody>
          <a:bodyPr wrap="square">
            <a:noAutofit/>
          </a:bodyPr>
          <a:lstStyle/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Administratívne dáta/Opis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endParaRPr lang="sk-SK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-názov projektu, meno+ ID riešiteľov projektu, krátky </a:t>
            </a:r>
            <a:endParaRPr lang="sk-SK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opis výskumu </a:t>
            </a:r>
            <a:r>
              <a:rPr lang="sk-SK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(základné informácie o projekte)</a:t>
            </a:r>
          </a:p>
        </p:txBody>
      </p:sp>
      <p:sp>
        <p:nvSpPr>
          <p:cNvPr id="11" name="Ovál 10"/>
          <p:cNvSpPr/>
          <p:nvPr/>
        </p:nvSpPr>
        <p:spPr>
          <a:xfrm>
            <a:off x="7555413" y="150451"/>
            <a:ext cx="1362944" cy="1307671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bg1"/>
                </a:solidFill>
              </a:rPr>
              <a:t>opis projektu</a:t>
            </a: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8924925" y="130989"/>
            <a:ext cx="1373827" cy="132713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>
                <a:solidFill>
                  <a:schemeClr val="bg1"/>
                </a:solidFill>
              </a:rPr>
              <a:t>e</a:t>
            </a:r>
            <a:r>
              <a:rPr lang="sk-SK" sz="1400" b="1" dirty="0" smtClean="0">
                <a:solidFill>
                  <a:schemeClr val="bg1"/>
                </a:solidFill>
              </a:rPr>
              <a:t>xistujúce dáta</a:t>
            </a: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10298752" y="130989"/>
            <a:ext cx="1369512" cy="134126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bg1"/>
                </a:solidFill>
              </a:rPr>
              <a:t>dáta, ktoré sa objavia /vzniknú počas projektu</a:t>
            </a: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7655181" y="6634264"/>
            <a:ext cx="45368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Types</a:t>
            </a:r>
            <a:r>
              <a:rPr lang="sk-SK" sz="8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sk-SK" sz="800" dirty="0" err="1"/>
              <a:t>This</a:t>
            </a:r>
            <a:r>
              <a:rPr lang="sk-SK" sz="800" dirty="0"/>
              <a:t> </a:t>
            </a:r>
            <a:r>
              <a:rPr lang="sk-SK" sz="800" dirty="0" err="1"/>
              <a:t>file</a:t>
            </a:r>
            <a:r>
              <a:rPr lang="sk-SK" sz="800" dirty="0"/>
              <a:t> </a:t>
            </a:r>
            <a:r>
              <a:rPr lang="sk-SK" sz="800" dirty="0" err="1"/>
              <a:t>is</a:t>
            </a:r>
            <a:r>
              <a:rPr lang="sk-SK" sz="800" dirty="0"/>
              <a:t> </a:t>
            </a:r>
            <a:r>
              <a:rPr lang="sk-SK" sz="800" dirty="0" err="1"/>
              <a:t>licensed</a:t>
            </a:r>
            <a:r>
              <a:rPr lang="sk-SK" sz="800" dirty="0"/>
              <a:t> </a:t>
            </a:r>
            <a:r>
              <a:rPr lang="sk-SK" sz="800" dirty="0" err="1"/>
              <a:t>under</a:t>
            </a:r>
            <a:r>
              <a:rPr lang="sk-SK" sz="800" dirty="0"/>
              <a:t> the </a:t>
            </a:r>
            <a:r>
              <a:rPr lang="sk-SK" sz="800" u="sng" dirty="0" err="1">
                <a:hlinkClick r:id="rId4" tooltip="w:en:Creative Commons"/>
              </a:rPr>
              <a:t>Creative</a:t>
            </a:r>
            <a:r>
              <a:rPr lang="sk-SK" sz="800" u="sng" dirty="0">
                <a:hlinkClick r:id="rId4" tooltip="w:en:Creative Commons"/>
              </a:rPr>
              <a:t> Commons</a:t>
            </a:r>
            <a:r>
              <a:rPr lang="sk-SK" sz="800" dirty="0"/>
              <a:t> </a:t>
            </a:r>
            <a:r>
              <a:rPr lang="sk-SK" sz="800" u="sng" dirty="0" err="1">
                <a:hlinkClick r:id="rId5"/>
              </a:rPr>
              <a:t>Attribution</a:t>
            </a:r>
            <a:r>
              <a:rPr lang="sk-SK" sz="800" u="sng" dirty="0">
                <a:hlinkClick r:id="rId5"/>
              </a:rPr>
              <a:t> 3.0 </a:t>
            </a:r>
            <a:r>
              <a:rPr lang="sk-SK" sz="800" u="sng" dirty="0" err="1">
                <a:hlinkClick r:id="rId5"/>
              </a:rPr>
              <a:t>Unported</a:t>
            </a:r>
            <a:r>
              <a:rPr lang="sk-SK" sz="800" dirty="0"/>
              <a:t> </a:t>
            </a:r>
            <a:r>
              <a:rPr lang="sk-SK" sz="800" dirty="0" err="1"/>
              <a:t>license</a:t>
            </a:r>
            <a:r>
              <a:rPr lang="sk-SK" sz="800" dirty="0"/>
              <a:t>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0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774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83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44000">
            <a:noAutofit/>
          </a:bodyPr>
          <a:lstStyle/>
          <a:p>
            <a:r>
              <a:rPr lang="sk-SK" sz="40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dát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122578" y="944401"/>
            <a:ext cx="7928216" cy="109324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 bude zodpovedný za čo?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Spôsob komunikácie?</a:t>
            </a:r>
          </a:p>
          <a:p>
            <a:pPr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-určenie rolí a zodpovedností v rámci manažmentu dát, </a:t>
            </a:r>
          </a:p>
          <a:p>
            <a:pPr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aj za vypracovávanie DMP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730780" y="939556"/>
            <a:ext cx="1464020" cy="1461146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>
                <a:solidFill>
                  <a:schemeClr val="bg1"/>
                </a:solidFill>
              </a:rPr>
              <a:t>z</a:t>
            </a:r>
            <a:r>
              <a:rPr lang="sk-SK" sz="1400" b="1" dirty="0" smtClean="0">
                <a:solidFill>
                  <a:schemeClr val="bg1"/>
                </a:solidFill>
              </a:rPr>
              <a:t>odpovednosť a povinnosti</a:t>
            </a: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730780" y="3920072"/>
            <a:ext cx="1464020" cy="143040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k-SK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náklady a zdroje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95" y="2217206"/>
            <a:ext cx="1697904" cy="124513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7" y="5059650"/>
            <a:ext cx="1216266" cy="1216266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0" y="651944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800" dirty="0"/>
              <a:t>Obrázok: Font </a:t>
            </a:r>
            <a:r>
              <a:rPr lang="sk-SK" sz="800" dirty="0" err="1"/>
              <a:t>Awesome</a:t>
            </a:r>
            <a:r>
              <a:rPr lang="sk-SK" sz="800" dirty="0"/>
              <a:t> </a:t>
            </a:r>
            <a:r>
              <a:rPr lang="sk-SK" sz="800" dirty="0" err="1"/>
              <a:t>Free</a:t>
            </a:r>
            <a:r>
              <a:rPr lang="sk-SK" sz="800" dirty="0"/>
              <a:t> 5.2.0 by @</a:t>
            </a:r>
            <a:r>
              <a:rPr lang="sk-SK" sz="800" dirty="0" err="1"/>
              <a:t>fontawesome</a:t>
            </a:r>
            <a:r>
              <a:rPr lang="sk-SK" sz="800" dirty="0"/>
              <a:t> - </a:t>
            </a:r>
            <a:r>
              <a:rPr lang="sk-SK" sz="800" u="sng" dirty="0">
                <a:hlinkClick r:id="rId5"/>
              </a:rPr>
              <a:t>https://fontawesome.com</a:t>
            </a:r>
            <a:r>
              <a:rPr lang="sk-SK" sz="800" u="sng" dirty="0"/>
              <a:t>; Euro: </a:t>
            </a:r>
            <a:r>
              <a:rPr lang="sk-SK" sz="800" u="sng" dirty="0">
                <a:hlinkClick r:id="rId6"/>
              </a:rPr>
              <a:t>https://pixabay.com/vectors/euro-money-icon-currency-object-3717536</a:t>
            </a:r>
            <a:r>
              <a:rPr lang="sk-SK" sz="800" u="sng" dirty="0" smtClean="0">
                <a:hlinkClick r:id="rId6"/>
              </a:rPr>
              <a:t>/</a:t>
            </a:r>
            <a:endParaRPr lang="sk-SK" sz="800" dirty="0"/>
          </a:p>
        </p:txBody>
      </p:sp>
      <p:sp>
        <p:nvSpPr>
          <p:cNvPr id="7" name="Obdĺžnik 6"/>
          <p:cNvSpPr/>
          <p:nvPr/>
        </p:nvSpPr>
        <p:spPr>
          <a:xfrm>
            <a:off x="3122578" y="2733539"/>
            <a:ext cx="8433881" cy="309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Kalkulácia nákladov </a:t>
            </a:r>
          </a:p>
          <a:p>
            <a:pPr lvl="0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Finančné náklady na zdroje </a:t>
            </a:r>
            <a:r>
              <a:rPr lang="sk-S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potrebné na zabezpečenie správnej praxe pri manažmente výskumných dát, napr.: </a:t>
            </a:r>
          </a:p>
          <a:p>
            <a:pPr marL="88900" lvl="0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-čas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pracovníkov, </a:t>
            </a:r>
          </a:p>
          <a:p>
            <a:pPr marL="88900" lvl="0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-vybavenie</a:t>
            </a:r>
            <a:r>
              <a:rPr lang="sk-SK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88900" lvl="0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-infraštruktúra </a:t>
            </a:r>
            <a:r>
              <a:rPr lang="sk-S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(napr. repozitáre) </a:t>
            </a:r>
            <a:r>
              <a:rPr lang="sk-SK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nástroje </a:t>
            </a:r>
            <a:r>
              <a:rPr lang="sk-S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(napr. softvér na dokumentáciu, organizáciu, spracovanie, ukladanie dát a zabezpečenie prístupu k dátam (počas výskumu, po ukončení)...</a:t>
            </a:r>
          </a:p>
        </p:txBody>
      </p:sp>
    </p:spTree>
    <p:extLst>
      <p:ext uri="{BB962C8B-B14F-4D97-AF65-F5344CB8AC3E}">
        <p14:creationId xmlns:p14="http://schemas.microsoft.com/office/powerpoint/2010/main" val="3216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82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750" name="Obdĺžnik 6"/>
          <p:cNvSpPr>
            <a:spLocks noChangeArrowheads="1"/>
          </p:cNvSpPr>
          <p:nvPr/>
        </p:nvSpPr>
        <p:spPr bwMode="auto">
          <a:xfrm>
            <a:off x="31750" y="30162"/>
            <a:ext cx="12160250" cy="7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08000" rIns="72000">
            <a:noAutofit/>
          </a:bodyPr>
          <a:lstStyle/>
          <a:p>
            <a:r>
              <a:rPr lang="sk-SK" sz="32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Plán manažmentu 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dát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1"/>
          <a:stretch/>
        </p:blipFill>
        <p:spPr>
          <a:xfrm>
            <a:off x="8786235" y="2924540"/>
            <a:ext cx="3299665" cy="2738777"/>
          </a:xfrm>
          <a:prstGeom prst="rect">
            <a:avLst/>
          </a:prstGeom>
          <a:ln>
            <a:noFill/>
          </a:ln>
        </p:spPr>
      </p:pic>
      <p:sp>
        <p:nvSpPr>
          <p:cNvPr id="3" name="Obdĺžnik 2"/>
          <p:cNvSpPr/>
          <p:nvPr/>
        </p:nvSpPr>
        <p:spPr>
          <a:xfrm>
            <a:off x="544318" y="858500"/>
            <a:ext cx="8619138" cy="2035878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Etické a právne aspekty </a:t>
            </a: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začatím projektu 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žiadať o nejaký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súhlas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sk-S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osoby, napr. 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pacientov alebo organizácie</a:t>
            </a:r>
            <a:r>
              <a:rPr lang="sk-S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napr. 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Štátnu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</a:t>
            </a:r>
            <a:r>
              <a:rPr lang="sk-S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potravinovú </a:t>
            </a:r>
            <a:r>
              <a:rPr lang="sk-S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správu, Štátnu 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ochranu prírody</a:t>
            </a:r>
            <a:r>
              <a:rPr lang="sk-S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Etickú komisiu ...</a:t>
            </a:r>
            <a:endParaRPr lang="sk-SK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9737387" y="267663"/>
            <a:ext cx="1803764" cy="169732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Právo a etika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44317" y="3013116"/>
            <a:ext cx="8298125" cy="342659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Potrebujete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začatím projektu 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splniť nejaké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právne povinnosti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napr.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GDPR, autorské práva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infozákon</a:t>
            </a: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etické komisie</a:t>
            </a:r>
            <a:endParaRPr lang="sk-SK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 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vedomí 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 a povinností pri používaní dát iných 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strán</a:t>
            </a: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napr. z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komerčných databáz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– môžu mať v zmluvách zákaz zdieľania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podkladových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dát po ukončení projektu alebo obmedzenie objemu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dát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ktoré môže výskumník extrahovať</a:t>
            </a:r>
          </a:p>
        </p:txBody>
      </p:sp>
      <p:sp>
        <p:nvSpPr>
          <p:cNvPr id="6" name="Obdĺžnik 5"/>
          <p:cNvSpPr/>
          <p:nvPr/>
        </p:nvSpPr>
        <p:spPr>
          <a:xfrm>
            <a:off x="4853887" y="6149994"/>
            <a:ext cx="50882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700" dirty="0" err="1">
                <a:solidFill>
                  <a:prstClr val="black"/>
                </a:solidFill>
              </a:rPr>
              <a:t>Approved</a:t>
            </a:r>
            <a:r>
              <a:rPr lang="sk-SK" sz="700" dirty="0">
                <a:solidFill>
                  <a:prstClr val="black"/>
                </a:solidFill>
              </a:rPr>
              <a:t>: 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Jørgen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Stamp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copyright of digitalbevaring.dk and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shared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CC BY 2.5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82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5282</TotalTime>
  <Words>5467</Words>
  <Application>Microsoft Office PowerPoint</Application>
  <PresentationFormat>Širokouhlá</PresentationFormat>
  <Paragraphs>593</Paragraphs>
  <Slides>31</Slides>
  <Notes>31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Times New Roman</vt:lpstr>
      <vt:lpstr>Motív balíka Office</vt:lpstr>
      <vt:lpstr>Archivácia a manažment výskumných dát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Plán manažmentu dát - organizácia a pomenovávania súborov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Plán manažmentu dát – Argos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Stozicka Zuzana</dc:creator>
  <cp:lastModifiedBy>Fisova Gabriela</cp:lastModifiedBy>
  <cp:revision>357</cp:revision>
  <dcterms:created xsi:type="dcterms:W3CDTF">2020-02-07T08:31:57Z</dcterms:created>
  <dcterms:modified xsi:type="dcterms:W3CDTF">2025-03-03T15:22:47Z</dcterms:modified>
</cp:coreProperties>
</file>