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65" r:id="rId3"/>
    <p:sldId id="266" r:id="rId4"/>
    <p:sldId id="267" r:id="rId5"/>
    <p:sldId id="268" r:id="rId6"/>
    <p:sldId id="257" r:id="rId7"/>
    <p:sldId id="260" r:id="rId8"/>
    <p:sldId id="269" r:id="rId9"/>
    <p:sldId id="270" r:id="rId10"/>
    <p:sldId id="262" r:id="rId11"/>
    <p:sldId id="271" r:id="rId12"/>
    <p:sldId id="259" r:id="rId13"/>
    <p:sldId id="258" r:id="rId14"/>
    <p:sldId id="263" r:id="rId15"/>
  </p:sldIdLst>
  <p:sldSz cx="12192000" cy="6858000"/>
  <p:notesSz cx="6794500" cy="99314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kac" initials="T" lastIdx="1" clrIdx="0">
    <p:extLst>
      <p:ext uri="{19B8F6BF-5375-455C-9EA6-DF929625EA0E}">
        <p15:presenceInfo xmlns:p15="http://schemas.microsoft.com/office/powerpoint/2012/main" userId="Taka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488" autoAdjust="0"/>
  </p:normalViewPr>
  <p:slideViewPr>
    <p:cSldViewPr snapToGrid="0">
      <p:cViewPr varScale="1">
        <p:scale>
          <a:sx n="51" d="100"/>
          <a:sy n="51" d="100"/>
        </p:scale>
        <p:origin x="81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24F47FEA-A534-47D1-B9BF-27A1C1EC9C51}" type="datetimeFigureOut">
              <a:rPr lang="sk-SK" smtClean="0"/>
              <a:t>20. 2. 2024</a:t>
            </a:fld>
            <a:endParaRPr lang="sk-SK"/>
          </a:p>
        </p:txBody>
      </p:sp>
      <p:sp>
        <p:nvSpPr>
          <p:cNvPr id="4" name="Zástupný objekt pre pätu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sk-SK"/>
          </a:p>
        </p:txBody>
      </p:sp>
      <p:sp>
        <p:nvSpPr>
          <p:cNvPr id="5" name="Zástupný objekt pre číslo snímky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613208D1-4F64-4432-AFAC-6651F7F78062}" type="slidenum">
              <a:rPr lang="sk-SK" smtClean="0"/>
              <a:t>‹#›</a:t>
            </a:fld>
            <a:endParaRPr lang="sk-SK"/>
          </a:p>
        </p:txBody>
      </p:sp>
    </p:spTree>
    <p:extLst>
      <p:ext uri="{BB962C8B-B14F-4D97-AF65-F5344CB8AC3E}">
        <p14:creationId xmlns:p14="http://schemas.microsoft.com/office/powerpoint/2010/main" val="1625880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B258ADAB-828C-40FF-80FC-BC7D93DFC9E0}" type="datetimeFigureOut">
              <a:rPr lang="sk-SK" smtClean="0"/>
              <a:t>20. 2. 2024</a:t>
            </a:fld>
            <a:endParaRPr lang="sk-SK"/>
          </a:p>
        </p:txBody>
      </p:sp>
      <p:sp>
        <p:nvSpPr>
          <p:cNvPr id="4" name="Zástupný objekt pre obrázok snímky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objekt pre pätu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27864113-62F2-40BC-9B17-08803496428C}" type="slidenum">
              <a:rPr lang="sk-SK" smtClean="0"/>
              <a:t>‹#›</a:t>
            </a:fld>
            <a:endParaRPr lang="sk-SK"/>
          </a:p>
        </p:txBody>
      </p:sp>
    </p:spTree>
    <p:extLst>
      <p:ext uri="{BB962C8B-B14F-4D97-AF65-F5344CB8AC3E}">
        <p14:creationId xmlns:p14="http://schemas.microsoft.com/office/powerpoint/2010/main" val="2217174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27864113-62F2-40BC-9B17-08803496428C}" type="slidenum">
              <a:rPr lang="sk-SK" smtClean="0"/>
              <a:t>1</a:t>
            </a:fld>
            <a:endParaRPr lang="sk-SK"/>
          </a:p>
        </p:txBody>
      </p:sp>
    </p:spTree>
    <p:extLst>
      <p:ext uri="{BB962C8B-B14F-4D97-AF65-F5344CB8AC3E}">
        <p14:creationId xmlns:p14="http://schemas.microsoft.com/office/powerpoint/2010/main" val="2346864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27864113-62F2-40BC-9B17-08803496428C}" type="slidenum">
              <a:rPr lang="sk-SK" smtClean="0"/>
              <a:t>10</a:t>
            </a:fld>
            <a:endParaRPr lang="sk-SK"/>
          </a:p>
        </p:txBody>
      </p:sp>
    </p:spTree>
    <p:extLst>
      <p:ext uri="{BB962C8B-B14F-4D97-AF65-F5344CB8AC3E}">
        <p14:creationId xmlns:p14="http://schemas.microsoft.com/office/powerpoint/2010/main" val="1920051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sz="1200" b="0" i="0" kern="1200" noProof="0" dirty="0" smtClean="0">
                <a:solidFill>
                  <a:schemeClr val="tx1"/>
                </a:solidFill>
                <a:effectLst/>
                <a:latin typeface="+mn-lt"/>
                <a:ea typeface="+mn-ea"/>
                <a:cs typeface="+mn-cs"/>
              </a:rPr>
              <a:t>Management:</a:t>
            </a:r>
          </a:p>
          <a:p>
            <a:r>
              <a:rPr lang="en-US" sz="1200" b="0" i="0" kern="1200" noProof="0" dirty="0" smtClean="0">
                <a:solidFill>
                  <a:schemeClr val="tx1"/>
                </a:solidFill>
                <a:effectLst/>
                <a:latin typeface="+mn-lt"/>
                <a:ea typeface="+mn-ea"/>
                <a:cs typeface="+mn-cs"/>
              </a:rPr>
              <a:t>A chief executive officer and management team equipped to run a biotechnology company from startup through commercialization are one of the scarcest resources in the industry. Consequently, management is often the weakest pillar in most biotechnology companies. This is largely because the repertoire of managerial skills required to navigate the company successfully from startup through full integration is so wide ranging.</a:t>
            </a:r>
          </a:p>
          <a:p>
            <a:r>
              <a:rPr lang="en-US" sz="1200" b="0" i="0" kern="1200" noProof="0" dirty="0" smtClean="0">
                <a:solidFill>
                  <a:schemeClr val="tx1"/>
                </a:solidFill>
                <a:effectLst/>
                <a:latin typeface="+mn-lt"/>
                <a:ea typeface="+mn-ea"/>
                <a:cs typeface="+mn-cs"/>
              </a:rPr>
              <a:t>Since few biotechnology companies in the early stages of development can internally develop a full range of operating capabilities, the precise nature of these relationships, and the timing of their implementation, must be carefully managed for their impact on the company.</a:t>
            </a:r>
          </a:p>
          <a:p>
            <a:endParaRPr lang="en-US" sz="1200" b="0" i="0" kern="1200" noProof="0" dirty="0" smtClean="0">
              <a:solidFill>
                <a:schemeClr val="tx1"/>
              </a:solidFill>
              <a:effectLst/>
              <a:latin typeface="+mn-lt"/>
              <a:ea typeface="+mn-ea"/>
              <a:cs typeface="+mn-cs"/>
            </a:endParaRPr>
          </a:p>
          <a:p>
            <a:r>
              <a:rPr lang="en-US" sz="1200" b="0" i="0" kern="1200" noProof="0" dirty="0" smtClean="0">
                <a:solidFill>
                  <a:schemeClr val="tx1"/>
                </a:solidFill>
                <a:effectLst/>
                <a:latin typeface="+mn-lt"/>
                <a:ea typeface="+mn-ea"/>
                <a:cs typeface="+mn-cs"/>
              </a:rPr>
              <a:t>Capital:</a:t>
            </a:r>
          </a:p>
          <a:p>
            <a:pPr fontAlgn="base">
              <a:spcBef>
                <a:spcPts val="0"/>
              </a:spcBef>
            </a:pPr>
            <a:r>
              <a:rPr lang="en-US" sz="1200" noProof="0" dirty="0" smtClean="0"/>
              <a:t>privately financed –</a:t>
            </a:r>
            <a:r>
              <a:rPr lang="en-US" sz="1200" baseline="0" noProof="0" dirty="0" smtClean="0"/>
              <a:t> pros: not dealing with investors, keeping all the profits / cons: usually too high to bear</a:t>
            </a:r>
            <a:endParaRPr lang="en-US" sz="1200" noProof="0" dirty="0" smtClean="0"/>
          </a:p>
          <a:p>
            <a:pPr fontAlgn="base">
              <a:spcBef>
                <a:spcPts val="0"/>
              </a:spcBef>
            </a:pPr>
            <a:r>
              <a:rPr lang="en-US" sz="1200" noProof="0" dirty="0" smtClean="0"/>
              <a:t>venture capital – pros: keeping control</a:t>
            </a:r>
            <a:r>
              <a:rPr lang="en-US" sz="1200" baseline="0" noProof="0" dirty="0" smtClean="0"/>
              <a:t> of the company / cons: sharing profits, dilution of shareholder interest</a:t>
            </a:r>
            <a:endParaRPr lang="en-US" sz="1200" noProof="0" dirty="0" smtClean="0"/>
          </a:p>
          <a:p>
            <a:pPr fontAlgn="base">
              <a:spcBef>
                <a:spcPts val="0"/>
              </a:spcBef>
            </a:pPr>
            <a:r>
              <a:rPr lang="en-US" sz="1200" noProof="0" dirty="0" smtClean="0"/>
              <a:t>corporate partnership – pros:</a:t>
            </a:r>
            <a:r>
              <a:rPr lang="en-US" sz="1200" baseline="0" noProof="0" dirty="0" smtClean="0"/>
              <a:t> financed by corporations, </a:t>
            </a:r>
            <a:r>
              <a:rPr lang="en-US" sz="1200" b="0" i="0" kern="1200" noProof="0" dirty="0" smtClean="0">
                <a:solidFill>
                  <a:schemeClr val="tx1"/>
                </a:solidFill>
                <a:effectLst/>
                <a:latin typeface="+mn-lt"/>
                <a:ea typeface="+mn-ea"/>
                <a:cs typeface="+mn-cs"/>
              </a:rPr>
              <a:t>development and regulatory expertise - a significant reduction in risk for the young biotechnology company / cons: only a modest royalty on the product's sales, IP rights... </a:t>
            </a:r>
            <a:endParaRPr lang="en-US" sz="1200" noProof="0" dirty="0" smtClean="0"/>
          </a:p>
          <a:p>
            <a:pPr fontAlgn="base">
              <a:spcBef>
                <a:spcPts val="0"/>
              </a:spcBef>
            </a:pPr>
            <a:r>
              <a:rPr lang="en-US" sz="1200" noProof="0" dirty="0" smtClean="0"/>
              <a:t>public-private partnership – pros:</a:t>
            </a:r>
            <a:r>
              <a:rPr lang="en-US" sz="1200" baseline="0" noProof="0" dirty="0" smtClean="0"/>
              <a:t> financed mostly through grants </a:t>
            </a:r>
            <a:r>
              <a:rPr lang="en-US" sz="1200" b="0" i="0" kern="1200" noProof="0" dirty="0" smtClean="0">
                <a:solidFill>
                  <a:schemeClr val="tx1"/>
                </a:solidFill>
                <a:effectLst/>
                <a:latin typeface="+mn-lt"/>
                <a:ea typeface="+mn-ea"/>
                <a:cs typeface="+mn-cs"/>
              </a:rPr>
              <a:t>/ cons: low ROI, IP rights</a:t>
            </a:r>
          </a:p>
          <a:p>
            <a:pPr fontAlgn="base">
              <a:spcBef>
                <a:spcPts val="0"/>
              </a:spcBef>
            </a:pPr>
            <a:endParaRPr lang="en-US" sz="1200" b="0" i="0" kern="1200" noProof="0" dirty="0" smtClean="0">
              <a:solidFill>
                <a:schemeClr val="tx1"/>
              </a:solidFill>
              <a:effectLst/>
              <a:latin typeface="+mn-lt"/>
              <a:ea typeface="+mn-ea"/>
              <a:cs typeface="+mn-cs"/>
            </a:endParaRPr>
          </a:p>
          <a:p>
            <a:pPr fontAlgn="base">
              <a:spcBef>
                <a:spcPts val="0"/>
              </a:spcBef>
            </a:pPr>
            <a:r>
              <a:rPr lang="en-US" sz="1200" b="0" i="0" kern="1200" noProof="0" dirty="0" smtClean="0">
                <a:solidFill>
                  <a:schemeClr val="tx1"/>
                </a:solidFill>
                <a:effectLst/>
                <a:latin typeface="+mn-lt"/>
                <a:ea typeface="+mn-ea"/>
                <a:cs typeface="+mn-cs"/>
              </a:rPr>
              <a:t>Technology:</a:t>
            </a:r>
          </a:p>
          <a:p>
            <a:pPr fontAlgn="base">
              <a:spcBef>
                <a:spcPts val="0"/>
              </a:spcBef>
            </a:pPr>
            <a:r>
              <a:rPr lang="en-US" sz="1200" b="0" i="0" kern="1200" noProof="0" dirty="0" smtClean="0">
                <a:solidFill>
                  <a:schemeClr val="tx1"/>
                </a:solidFill>
                <a:effectLst/>
                <a:latin typeface="+mn-lt"/>
                <a:ea typeface="+mn-ea"/>
                <a:cs typeface="+mn-cs"/>
              </a:rPr>
              <a:t>Product focus</a:t>
            </a:r>
            <a:r>
              <a:rPr lang="en-US" sz="1200" b="0" i="0" kern="1200" baseline="0" noProof="0" dirty="0" smtClean="0">
                <a:solidFill>
                  <a:schemeClr val="tx1"/>
                </a:solidFill>
                <a:effectLst/>
                <a:latin typeface="+mn-lt"/>
                <a:ea typeface="+mn-ea"/>
                <a:cs typeface="+mn-cs"/>
              </a:rPr>
              <a:t> - w</a:t>
            </a:r>
            <a:r>
              <a:rPr lang="en-US" sz="1200" b="0" i="0" kern="1200" noProof="0" dirty="0" smtClean="0">
                <a:solidFill>
                  <a:schemeClr val="tx1"/>
                </a:solidFill>
                <a:effectLst/>
                <a:latin typeface="+mn-lt"/>
                <a:ea typeface="+mn-ea"/>
                <a:cs typeface="+mn-cs"/>
              </a:rPr>
              <a:t>hether directed toward a specific technology or toward a disease area, the company needs a clear vision of its basis for future revenues. What is unique to biotechnology in this regard is that a single product or two may be sufficient to create the foundation for a large, profitable company. </a:t>
            </a:r>
          </a:p>
          <a:p>
            <a:pPr lvl="2" fontAlgn="base">
              <a:spcBef>
                <a:spcPts val="0"/>
              </a:spcBef>
            </a:pPr>
            <a:r>
              <a:rPr lang="en-US" noProof="0" dirty="0" smtClean="0"/>
              <a:t>pharmaceuticals, </a:t>
            </a:r>
          </a:p>
          <a:p>
            <a:pPr lvl="2" fontAlgn="base">
              <a:spcBef>
                <a:spcPts val="0"/>
              </a:spcBef>
            </a:pPr>
            <a:r>
              <a:rPr lang="en-US" noProof="0" dirty="0" smtClean="0"/>
              <a:t>biotechnology-based food and medicines, </a:t>
            </a:r>
          </a:p>
          <a:p>
            <a:pPr lvl="2" fontAlgn="base">
              <a:spcBef>
                <a:spcPts val="0"/>
              </a:spcBef>
            </a:pPr>
            <a:r>
              <a:rPr lang="en-US" noProof="0" dirty="0" smtClean="0"/>
              <a:t>medical devices, </a:t>
            </a:r>
          </a:p>
          <a:p>
            <a:pPr lvl="2" fontAlgn="base">
              <a:spcBef>
                <a:spcPts val="0"/>
              </a:spcBef>
            </a:pPr>
            <a:r>
              <a:rPr lang="en-US" noProof="0" dirty="0" smtClean="0"/>
              <a:t>biomedical technologies, </a:t>
            </a:r>
          </a:p>
          <a:p>
            <a:pPr lvl="2" fontAlgn="base">
              <a:spcBef>
                <a:spcPts val="0"/>
              </a:spcBef>
            </a:pPr>
            <a:r>
              <a:rPr lang="en-US" noProof="0" dirty="0" smtClean="0"/>
              <a:t>nutraceuticals, </a:t>
            </a:r>
          </a:p>
          <a:p>
            <a:pPr lvl="2" fontAlgn="base">
              <a:spcBef>
                <a:spcPts val="0"/>
              </a:spcBef>
            </a:pPr>
            <a:r>
              <a:rPr lang="en-US" noProof="0" dirty="0" smtClean="0"/>
              <a:t>cosmeceuticals, </a:t>
            </a:r>
          </a:p>
          <a:p>
            <a:pPr lvl="2" fontAlgn="base">
              <a:spcBef>
                <a:spcPts val="0"/>
              </a:spcBef>
            </a:pPr>
            <a:r>
              <a:rPr lang="en-US" noProof="0" dirty="0" smtClean="0"/>
              <a:t>food processing</a:t>
            </a:r>
          </a:p>
          <a:p>
            <a:pPr lvl="2" fontAlgn="base">
              <a:spcBef>
                <a:spcPts val="0"/>
              </a:spcBef>
            </a:pPr>
            <a:r>
              <a:rPr lang="en-US" noProof="0" dirty="0" smtClean="0"/>
              <a:t>etc...</a:t>
            </a:r>
          </a:p>
          <a:p>
            <a:pPr fontAlgn="base">
              <a:spcBef>
                <a:spcPts val="0"/>
              </a:spcBef>
            </a:pPr>
            <a:endParaRPr lang="sk-SK" sz="1200" b="0" i="0" kern="1200" dirty="0" smtClean="0">
              <a:solidFill>
                <a:schemeClr val="tx1"/>
              </a:solidFill>
              <a:effectLst/>
              <a:latin typeface="+mn-lt"/>
              <a:ea typeface="+mn-ea"/>
              <a:cs typeface="+mn-cs"/>
            </a:endParaRPr>
          </a:p>
          <a:p>
            <a:pPr fontAlgn="base">
              <a:spcBef>
                <a:spcPts val="0"/>
              </a:spcBef>
            </a:pPr>
            <a:endParaRPr lang="en-US" sz="1200" dirty="0" smtClean="0"/>
          </a:p>
          <a:p>
            <a:endParaRPr lang="sk-SK" sz="1200" b="0" i="0" kern="1200" dirty="0" smtClean="0">
              <a:solidFill>
                <a:schemeClr val="tx1"/>
              </a:solidFill>
              <a:effectLst/>
              <a:latin typeface="+mn-lt"/>
              <a:ea typeface="+mn-ea"/>
              <a:cs typeface="+mn-cs"/>
            </a:endParaRPr>
          </a:p>
          <a:p>
            <a:endParaRPr lang="sk-SK" dirty="0"/>
          </a:p>
        </p:txBody>
      </p:sp>
      <p:sp>
        <p:nvSpPr>
          <p:cNvPr id="4" name="Zástupný objekt pre číslo snímky 3"/>
          <p:cNvSpPr>
            <a:spLocks noGrp="1"/>
          </p:cNvSpPr>
          <p:nvPr>
            <p:ph type="sldNum" sz="quarter" idx="10"/>
          </p:nvPr>
        </p:nvSpPr>
        <p:spPr/>
        <p:txBody>
          <a:bodyPr/>
          <a:lstStyle/>
          <a:p>
            <a:fld id="{27864113-62F2-40BC-9B17-08803496428C}" type="slidenum">
              <a:rPr lang="sk-SK" smtClean="0"/>
              <a:t>11</a:t>
            </a:fld>
            <a:endParaRPr lang="sk-SK"/>
          </a:p>
        </p:txBody>
      </p:sp>
    </p:spTree>
    <p:extLst>
      <p:ext uri="{BB962C8B-B14F-4D97-AF65-F5344CB8AC3E}">
        <p14:creationId xmlns:p14="http://schemas.microsoft.com/office/powerpoint/2010/main" val="3311084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indent="0" fontAlgn="base">
              <a:buNone/>
            </a:pPr>
            <a:r>
              <a:rPr lang="en-US" sz="1200" b="1" noProof="0" dirty="0" smtClean="0"/>
              <a:t>Qualities in common:</a:t>
            </a:r>
            <a:r>
              <a:rPr lang="en-US" sz="1200" noProof="0" dirty="0" smtClean="0"/>
              <a:t> creative thinking, problem-solving, resourcefulness and ability to deal with ambiguity; the optimism of being able to recognize and take calculated risks to capture opportunities where others may not; the vision for greatness grounded in the desire to improve the pain points of the everyday; and the inquisitive relentless pursuit to achieve their vision.</a:t>
            </a:r>
          </a:p>
          <a:p>
            <a:pPr marL="0" indent="0" fontAlgn="base">
              <a:buNone/>
            </a:pPr>
            <a:r>
              <a:rPr lang="en-US" sz="1200" noProof="0" dirty="0" smtClean="0"/>
              <a:t>They are both engines that make things happen while bringing others with them along the journey, and pushing beyond their comfort zones to grow.</a:t>
            </a:r>
          </a:p>
          <a:p>
            <a:endParaRPr lang="sk-SK" dirty="0"/>
          </a:p>
        </p:txBody>
      </p:sp>
      <p:sp>
        <p:nvSpPr>
          <p:cNvPr id="4" name="Zástupný objekt pre číslo snímky 3"/>
          <p:cNvSpPr>
            <a:spLocks noGrp="1"/>
          </p:cNvSpPr>
          <p:nvPr>
            <p:ph type="sldNum" sz="quarter" idx="10"/>
          </p:nvPr>
        </p:nvSpPr>
        <p:spPr/>
        <p:txBody>
          <a:bodyPr/>
          <a:lstStyle/>
          <a:p>
            <a:fld id="{27864113-62F2-40BC-9B17-08803496428C}" type="slidenum">
              <a:rPr lang="sk-SK" smtClean="0"/>
              <a:t>12</a:t>
            </a:fld>
            <a:endParaRPr lang="sk-SK"/>
          </a:p>
        </p:txBody>
      </p:sp>
    </p:spTree>
    <p:extLst>
      <p:ext uri="{BB962C8B-B14F-4D97-AF65-F5344CB8AC3E}">
        <p14:creationId xmlns:p14="http://schemas.microsoft.com/office/powerpoint/2010/main" val="867313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noProof="0" dirty="0" smtClean="0"/>
              <a:t>Emphasis on networking</a:t>
            </a:r>
            <a:r>
              <a:rPr lang="en-US" baseline="0" noProof="0" dirty="0" smtClean="0"/>
              <a:t>  and matchmaking activities at the stage of PhD study. </a:t>
            </a:r>
            <a:endParaRPr lang="en-US" noProof="0" dirty="0"/>
          </a:p>
        </p:txBody>
      </p:sp>
      <p:sp>
        <p:nvSpPr>
          <p:cNvPr id="4" name="Zástupný objekt pre číslo snímky 3"/>
          <p:cNvSpPr>
            <a:spLocks noGrp="1"/>
          </p:cNvSpPr>
          <p:nvPr>
            <p:ph type="sldNum" sz="quarter" idx="10"/>
          </p:nvPr>
        </p:nvSpPr>
        <p:spPr/>
        <p:txBody>
          <a:bodyPr/>
          <a:lstStyle/>
          <a:p>
            <a:fld id="{27864113-62F2-40BC-9B17-08803496428C}" type="slidenum">
              <a:rPr lang="sk-SK" smtClean="0"/>
              <a:t>13</a:t>
            </a:fld>
            <a:endParaRPr lang="sk-SK"/>
          </a:p>
        </p:txBody>
      </p:sp>
    </p:spTree>
    <p:extLst>
      <p:ext uri="{BB962C8B-B14F-4D97-AF65-F5344CB8AC3E}">
        <p14:creationId xmlns:p14="http://schemas.microsoft.com/office/powerpoint/2010/main" val="3837214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27864113-62F2-40BC-9B17-08803496428C}" type="slidenum">
              <a:rPr lang="sk-SK" smtClean="0"/>
              <a:t>14</a:t>
            </a:fld>
            <a:endParaRPr lang="sk-SK"/>
          </a:p>
        </p:txBody>
      </p:sp>
    </p:spTree>
    <p:extLst>
      <p:ext uri="{BB962C8B-B14F-4D97-AF65-F5344CB8AC3E}">
        <p14:creationId xmlns:p14="http://schemas.microsoft.com/office/powerpoint/2010/main" val="28381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27864113-62F2-40BC-9B17-08803496428C}" type="slidenum">
              <a:rPr lang="sk-SK" smtClean="0"/>
              <a:t>2</a:t>
            </a:fld>
            <a:endParaRPr lang="sk-SK"/>
          </a:p>
        </p:txBody>
      </p:sp>
    </p:spTree>
    <p:extLst>
      <p:ext uri="{BB962C8B-B14F-4D97-AF65-F5344CB8AC3E}">
        <p14:creationId xmlns:p14="http://schemas.microsoft.com/office/powerpoint/2010/main" val="1769540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27864113-62F2-40BC-9B17-08803496428C}" type="slidenum">
              <a:rPr lang="sk-SK" smtClean="0"/>
              <a:t>3</a:t>
            </a:fld>
            <a:endParaRPr lang="sk-SK"/>
          </a:p>
        </p:txBody>
      </p:sp>
    </p:spTree>
    <p:extLst>
      <p:ext uri="{BB962C8B-B14F-4D97-AF65-F5344CB8AC3E}">
        <p14:creationId xmlns:p14="http://schemas.microsoft.com/office/powerpoint/2010/main" val="2775366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27864113-62F2-40BC-9B17-08803496428C}" type="slidenum">
              <a:rPr lang="sk-SK" smtClean="0"/>
              <a:t>4</a:t>
            </a:fld>
            <a:endParaRPr lang="sk-SK"/>
          </a:p>
        </p:txBody>
      </p:sp>
    </p:spTree>
    <p:extLst>
      <p:ext uri="{BB962C8B-B14F-4D97-AF65-F5344CB8AC3E}">
        <p14:creationId xmlns:p14="http://schemas.microsoft.com/office/powerpoint/2010/main" val="3924920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27864113-62F2-40BC-9B17-08803496428C}" type="slidenum">
              <a:rPr lang="sk-SK" smtClean="0"/>
              <a:t>5</a:t>
            </a:fld>
            <a:endParaRPr lang="sk-SK"/>
          </a:p>
        </p:txBody>
      </p:sp>
    </p:spTree>
    <p:extLst>
      <p:ext uri="{BB962C8B-B14F-4D97-AF65-F5344CB8AC3E}">
        <p14:creationId xmlns:p14="http://schemas.microsoft.com/office/powerpoint/2010/main" val="3275556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27864113-62F2-40BC-9B17-08803496428C}" type="slidenum">
              <a:rPr lang="sk-SK" smtClean="0"/>
              <a:t>6</a:t>
            </a:fld>
            <a:endParaRPr lang="sk-SK"/>
          </a:p>
        </p:txBody>
      </p:sp>
    </p:spTree>
    <p:extLst>
      <p:ext uri="{BB962C8B-B14F-4D97-AF65-F5344CB8AC3E}">
        <p14:creationId xmlns:p14="http://schemas.microsoft.com/office/powerpoint/2010/main" val="3517894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27864113-62F2-40BC-9B17-08803496428C}" type="slidenum">
              <a:rPr lang="sk-SK" smtClean="0"/>
              <a:t>7</a:t>
            </a:fld>
            <a:endParaRPr lang="sk-SK"/>
          </a:p>
        </p:txBody>
      </p:sp>
    </p:spTree>
    <p:extLst>
      <p:ext uri="{BB962C8B-B14F-4D97-AF65-F5344CB8AC3E}">
        <p14:creationId xmlns:p14="http://schemas.microsoft.com/office/powerpoint/2010/main" val="854270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27864113-62F2-40BC-9B17-08803496428C}" type="slidenum">
              <a:rPr lang="sk-SK" smtClean="0"/>
              <a:t>8</a:t>
            </a:fld>
            <a:endParaRPr lang="sk-SK"/>
          </a:p>
        </p:txBody>
      </p:sp>
    </p:spTree>
    <p:extLst>
      <p:ext uri="{BB962C8B-B14F-4D97-AF65-F5344CB8AC3E}">
        <p14:creationId xmlns:p14="http://schemas.microsoft.com/office/powerpoint/2010/main" val="728218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200" b="0" i="0" kern="1200" dirty="0" smtClean="0">
                <a:solidFill>
                  <a:schemeClr val="tx1"/>
                </a:solidFill>
                <a:effectLst/>
                <a:latin typeface="+mn-lt"/>
                <a:ea typeface="+mn-ea"/>
                <a:cs typeface="+mn-cs"/>
              </a:rPr>
              <a:t>Re: </a:t>
            </a:r>
            <a:r>
              <a:rPr lang="sk-SK" sz="1200" b="1" i="1" kern="1200" dirty="0" err="1" smtClean="0">
                <a:solidFill>
                  <a:schemeClr val="tx1"/>
                </a:solidFill>
                <a:effectLst/>
                <a:latin typeface="+mn-lt"/>
                <a:ea typeface="+mn-ea"/>
                <a:cs typeface="+mn-cs"/>
              </a:rPr>
              <a:t>strict</a:t>
            </a:r>
            <a:r>
              <a:rPr lang="sk-SK" sz="1200" b="1" i="1" kern="1200" dirty="0" smtClean="0">
                <a:solidFill>
                  <a:schemeClr val="tx1"/>
                </a:solidFill>
                <a:effectLst/>
                <a:latin typeface="+mn-lt"/>
                <a:ea typeface="+mn-ea"/>
                <a:cs typeface="+mn-cs"/>
              </a:rPr>
              <a:t> </a:t>
            </a:r>
            <a:r>
              <a:rPr lang="sk-SK" sz="1200" b="1" i="1" kern="1200" dirty="0" err="1" smtClean="0">
                <a:solidFill>
                  <a:schemeClr val="tx1"/>
                </a:solidFill>
                <a:effectLst/>
                <a:latin typeface="+mn-lt"/>
                <a:ea typeface="+mn-ea"/>
                <a:cs typeface="+mn-cs"/>
              </a:rPr>
              <a:t>regulations</a:t>
            </a:r>
            <a:r>
              <a:rPr lang="sk-SK" sz="1200" b="1" i="1" kern="1200" dirty="0" smtClean="0">
                <a:solidFill>
                  <a:schemeClr val="tx1"/>
                </a:solidFill>
                <a:effectLst/>
                <a:latin typeface="+mn-lt"/>
                <a:ea typeface="+mn-ea"/>
                <a:cs typeface="+mn-cs"/>
              </a:rPr>
              <a:t> </a:t>
            </a:r>
            <a:r>
              <a:rPr lang="sk-SK" sz="1200" b="0" i="0" kern="1200" dirty="0" smtClean="0">
                <a:solidFill>
                  <a:schemeClr val="tx1"/>
                </a:solidFill>
                <a:effectLst/>
                <a:latin typeface="+mn-lt"/>
                <a:ea typeface="+mn-ea"/>
                <a:cs typeface="+mn-cs"/>
              </a:rPr>
              <a:t>to </a:t>
            </a:r>
            <a:r>
              <a:rPr lang="sk-SK" sz="1200" b="0" i="0" kern="1200" dirty="0" err="1" smtClean="0">
                <a:solidFill>
                  <a:schemeClr val="tx1"/>
                </a:solidFill>
                <a:effectLst/>
                <a:latin typeface="+mn-lt"/>
                <a:ea typeface="+mn-ea"/>
                <a:cs typeface="+mn-cs"/>
              </a:rPr>
              <a:t>ensure</a:t>
            </a:r>
            <a:r>
              <a:rPr lang="sk-SK" sz="1200" b="0" i="0" kern="1200" dirty="0" smtClean="0">
                <a:solidFill>
                  <a:schemeClr val="tx1"/>
                </a:solidFill>
                <a:effectLst/>
                <a:latin typeface="+mn-lt"/>
                <a:ea typeface="+mn-ea"/>
                <a:cs typeface="+mn-cs"/>
              </a:rPr>
              <a:t> </a:t>
            </a:r>
            <a:r>
              <a:rPr lang="sk-SK" sz="1200" b="1" i="0" kern="1200" dirty="0" err="1" smtClean="0">
                <a:solidFill>
                  <a:schemeClr val="tx1"/>
                </a:solidFill>
                <a:effectLst/>
                <a:latin typeface="+mn-lt"/>
                <a:ea typeface="+mn-ea"/>
                <a:cs typeface="+mn-cs"/>
              </a:rPr>
              <a:t>research</a:t>
            </a:r>
            <a:r>
              <a:rPr lang="sk-SK" sz="1200" b="1" i="0" kern="1200" baseline="0" dirty="0" smtClean="0">
                <a:solidFill>
                  <a:schemeClr val="tx1"/>
                </a:solidFill>
                <a:effectLst/>
                <a:latin typeface="+mn-lt"/>
                <a:ea typeface="+mn-ea"/>
                <a:cs typeface="+mn-cs"/>
              </a:rPr>
              <a:t> </a:t>
            </a:r>
            <a:r>
              <a:rPr lang="sk-SK" sz="1200" b="1" i="0" kern="1200" baseline="0" dirty="0" err="1" smtClean="0">
                <a:solidFill>
                  <a:schemeClr val="tx1"/>
                </a:solidFill>
                <a:effectLst/>
                <a:latin typeface="+mn-lt"/>
                <a:ea typeface="+mn-ea"/>
                <a:cs typeface="+mn-cs"/>
              </a:rPr>
              <a:t>ethics</a:t>
            </a:r>
            <a:r>
              <a:rPr lang="sk-SK" sz="1200" b="1" i="0" kern="1200" baseline="0" dirty="0" smtClean="0">
                <a:solidFill>
                  <a:schemeClr val="tx1"/>
                </a:solidFill>
                <a:effectLst/>
                <a:latin typeface="+mn-lt"/>
                <a:ea typeface="+mn-ea"/>
                <a:cs typeface="+mn-cs"/>
              </a:rPr>
              <a:t> </a:t>
            </a:r>
            <a:endParaRPr lang="sk-SK" sz="1200" b="1" i="0" kern="1200" dirty="0" smtClean="0">
              <a:solidFill>
                <a:schemeClr val="tx1"/>
              </a:solidFill>
              <a:effectLst/>
              <a:latin typeface="+mn-lt"/>
              <a:ea typeface="+mn-ea"/>
              <a:cs typeface="+mn-cs"/>
            </a:endParaRPr>
          </a:p>
          <a:p>
            <a:endParaRPr lang="sk-SK" sz="1200" b="1" i="1"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Known-Unknowns</a:t>
            </a:r>
            <a:r>
              <a:rPr lang="en-US" sz="1200" b="0" i="0" kern="1200" dirty="0" smtClean="0">
                <a:solidFill>
                  <a:schemeClr val="tx1"/>
                </a:solidFill>
                <a:effectLst/>
                <a:latin typeface="+mn-lt"/>
                <a:ea typeface="+mn-ea"/>
                <a:cs typeface="+mn-cs"/>
              </a:rPr>
              <a:t> in which they know their limitations and seeks the help of experts. A </a:t>
            </a:r>
            <a:r>
              <a:rPr lang="en-US" sz="1200" b="0" i="0" kern="1200" dirty="0" err="1" smtClean="0">
                <a:solidFill>
                  <a:schemeClr val="tx1"/>
                </a:solidFill>
                <a:effectLst/>
                <a:latin typeface="+mn-lt"/>
                <a:ea typeface="+mn-ea"/>
                <a:cs typeface="+mn-cs"/>
              </a:rPr>
              <a:t>bioentrepreneur</a:t>
            </a:r>
            <a:r>
              <a:rPr lang="en-US" sz="1200" b="0" i="0" kern="1200" dirty="0" smtClean="0">
                <a:solidFill>
                  <a:schemeClr val="tx1"/>
                </a:solidFill>
                <a:effectLst/>
                <a:latin typeface="+mn-lt"/>
                <a:ea typeface="+mn-ea"/>
                <a:cs typeface="+mn-cs"/>
              </a:rPr>
              <a:t> is usually an expert in one field only, either its biology, chemistry or biotechnology. When ever there are some issues related to finance, accounting, compliance, production, transportation or marketing. He will hire some expert to resolve the problem.</a:t>
            </a:r>
            <a:endParaRPr lang="sk-SK" sz="1200" b="0" i="0" kern="1200" dirty="0" smtClean="0">
              <a:solidFill>
                <a:schemeClr val="tx1"/>
              </a:solidFill>
              <a:effectLst/>
              <a:latin typeface="+mn-lt"/>
              <a:ea typeface="+mn-ea"/>
              <a:cs typeface="+mn-cs"/>
            </a:endParaRPr>
          </a:p>
          <a:p>
            <a:r>
              <a:rPr lang="sk-SK" sz="1200" b="1" i="1" kern="1200" dirty="0" smtClean="0">
                <a:solidFill>
                  <a:schemeClr val="tx1"/>
                </a:solidFill>
                <a:effectLst/>
                <a:latin typeface="+mn-lt"/>
                <a:ea typeface="+mn-ea"/>
                <a:cs typeface="+mn-cs"/>
              </a:rPr>
              <a:t>U</a:t>
            </a:r>
            <a:r>
              <a:rPr lang="en-US" sz="1200" b="1" i="1" kern="1200" dirty="0" err="1" smtClean="0">
                <a:solidFill>
                  <a:schemeClr val="tx1"/>
                </a:solidFill>
                <a:effectLst/>
                <a:latin typeface="+mn-lt"/>
                <a:ea typeface="+mn-ea"/>
                <a:cs typeface="+mn-cs"/>
              </a:rPr>
              <a:t>nknown</a:t>
            </a:r>
            <a:r>
              <a:rPr lang="en-US" sz="1200" b="1" i="1" kern="1200" dirty="0" smtClean="0">
                <a:solidFill>
                  <a:schemeClr val="tx1"/>
                </a:solidFill>
                <a:effectLst/>
                <a:latin typeface="+mn-lt"/>
                <a:ea typeface="+mn-ea"/>
                <a:cs typeface="+mn-cs"/>
              </a:rPr>
              <a:t>-</a:t>
            </a:r>
            <a:r>
              <a:rPr lang="sk-SK" sz="1200" b="1" i="1" kern="1200" dirty="0" smtClean="0">
                <a:solidFill>
                  <a:schemeClr val="tx1"/>
                </a:solidFill>
                <a:effectLst/>
                <a:latin typeface="+mn-lt"/>
                <a:ea typeface="+mn-ea"/>
                <a:cs typeface="+mn-cs"/>
              </a:rPr>
              <a:t>U</a:t>
            </a:r>
            <a:r>
              <a:rPr lang="en-US" sz="1200" b="1" i="1" kern="1200" dirty="0" err="1" smtClean="0">
                <a:solidFill>
                  <a:schemeClr val="tx1"/>
                </a:solidFill>
                <a:effectLst/>
                <a:latin typeface="+mn-lt"/>
                <a:ea typeface="+mn-ea"/>
                <a:cs typeface="+mn-cs"/>
              </a:rPr>
              <a:t>nknowns</a:t>
            </a:r>
            <a:r>
              <a:rPr lang="sk-SK" sz="1200" b="1" i="0" kern="1200" baseline="0" dirty="0" smtClean="0">
                <a:solidFill>
                  <a:schemeClr val="tx1"/>
                </a:solidFill>
                <a:effectLst/>
                <a:latin typeface="+mn-lt"/>
                <a:ea typeface="+mn-ea"/>
                <a:cs typeface="+mn-cs"/>
              </a:rPr>
              <a:t> </a:t>
            </a:r>
            <a:r>
              <a:rPr lang="sk-SK" sz="1200" b="0" i="0" kern="1200" baseline="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a:t>
            </a:r>
            <a:r>
              <a:rPr lang="sk-SK" sz="1200" b="0" i="0" kern="1200" dirty="0" smtClean="0">
                <a:solidFill>
                  <a:schemeClr val="tx1"/>
                </a:solidFill>
                <a:effectLst/>
                <a:latin typeface="+mn-lt"/>
                <a:ea typeface="+mn-ea"/>
                <a:cs typeface="+mn-cs"/>
              </a:rPr>
              <a:t>t</a:t>
            </a:r>
            <a:r>
              <a:rPr lang="en-US" sz="1200" b="0" i="0" kern="1200" dirty="0" smtClean="0">
                <a:solidFill>
                  <a:schemeClr val="tx1"/>
                </a:solidFill>
                <a:effectLst/>
                <a:latin typeface="+mn-lt"/>
                <a:ea typeface="+mn-ea"/>
                <a:cs typeface="+mn-cs"/>
              </a:rPr>
              <a:t>his is when you do not possess knowledge about an area critical to the company, and you do not recognize your limitations, yet you proceed anyway. In other words, these are the things you do not know, that you do not know.</a:t>
            </a:r>
            <a:endParaRPr lang="sk-SK" sz="1200" b="0" i="0" kern="1200" dirty="0" smtClean="0">
              <a:solidFill>
                <a:schemeClr val="tx1"/>
              </a:solidFill>
              <a:effectLst/>
              <a:latin typeface="+mn-lt"/>
              <a:ea typeface="+mn-ea"/>
              <a:cs typeface="+mn-cs"/>
            </a:endParaRPr>
          </a:p>
          <a:p>
            <a:endParaRPr lang="sk-SK"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Bioentrepreneur</a:t>
            </a:r>
            <a:r>
              <a:rPr lang="en-US" sz="1200" b="0" i="0" kern="1200" dirty="0" smtClean="0">
                <a:solidFill>
                  <a:schemeClr val="tx1"/>
                </a:solidFill>
                <a:effectLst/>
                <a:latin typeface="+mn-lt"/>
                <a:ea typeface="+mn-ea"/>
                <a:cs typeface="+mn-cs"/>
              </a:rPr>
              <a:t> needs to </a:t>
            </a:r>
            <a:r>
              <a:rPr lang="en-US" sz="1200" b="1" i="0" kern="1200" dirty="0" smtClean="0">
                <a:solidFill>
                  <a:schemeClr val="tx1"/>
                </a:solidFill>
                <a:effectLst/>
                <a:latin typeface="+mn-lt"/>
                <a:ea typeface="+mn-ea"/>
                <a:cs typeface="+mn-cs"/>
              </a:rPr>
              <a:t>understand the languages of Business and Science</a:t>
            </a:r>
            <a:r>
              <a:rPr lang="en-US" sz="1200" b="0" i="0" kern="1200" dirty="0" smtClean="0">
                <a:solidFill>
                  <a:schemeClr val="tx1"/>
                </a:solidFill>
                <a:effectLst/>
                <a:latin typeface="+mn-lt"/>
                <a:ea typeface="+mn-ea"/>
                <a:cs typeface="+mn-cs"/>
              </a:rPr>
              <a:t> both. Usually, they are equipped with technical knowledge about their product or service but no interest in understanding and learning marketing, finance and legal compliance. In such condition, they fail to impress the investor. A good product but no with no market is useless for an investor. A scientist must be able to make investor understand the use of the product in common words.</a:t>
            </a:r>
            <a:endParaRPr lang="sk-SK" sz="1200" b="0" i="0" kern="1200" dirty="0" smtClean="0">
              <a:solidFill>
                <a:schemeClr val="tx1"/>
              </a:solidFill>
              <a:effectLst/>
              <a:latin typeface="+mn-lt"/>
              <a:ea typeface="+mn-ea"/>
              <a:cs typeface="+mn-cs"/>
            </a:endParaRPr>
          </a:p>
          <a:p>
            <a:endParaRPr lang="sk-SK"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Leadership</a:t>
            </a:r>
            <a:r>
              <a:rPr lang="en-US" sz="1200" b="0" i="0" kern="1200" dirty="0" smtClean="0">
                <a:solidFill>
                  <a:schemeClr val="tx1"/>
                </a:solidFill>
                <a:effectLst/>
                <a:latin typeface="+mn-lt"/>
                <a:ea typeface="+mn-ea"/>
                <a:cs typeface="+mn-cs"/>
              </a:rPr>
              <a:t> is about motivating people to help you achieve your goals. Leadership depends on several aspects including the cause, followers, and goals. A leader needs to understand the factors that motivate the people. Usually, these factors include the needs and desires of the people.</a:t>
            </a:r>
            <a:r>
              <a:rPr lang="sk-SK"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Often learning to increase in wisdom has to do with closing our mouths more often and listening carefully in order to understand the communicated thoughts and ideas of others.</a:t>
            </a:r>
            <a:endParaRPr lang="sk-SK" sz="1200" b="0" i="0" kern="1200" dirty="0" smtClean="0">
              <a:solidFill>
                <a:schemeClr val="tx1"/>
              </a:solidFill>
              <a:effectLst/>
              <a:latin typeface="+mn-lt"/>
              <a:ea typeface="+mn-ea"/>
              <a:cs typeface="+mn-cs"/>
            </a:endParaRPr>
          </a:p>
          <a:p>
            <a:endParaRPr lang="sk-SK"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Failure is the most common thing that happens in an entrepreneurial setup. Every entrepreneur has to be </a:t>
            </a:r>
            <a:r>
              <a:rPr lang="en-US" sz="1200" b="1" i="0" kern="1200" dirty="0" smtClean="0">
                <a:solidFill>
                  <a:schemeClr val="tx1"/>
                </a:solidFill>
                <a:effectLst/>
                <a:latin typeface="+mn-lt"/>
                <a:ea typeface="+mn-ea"/>
                <a:cs typeface="+mn-cs"/>
              </a:rPr>
              <a:t>resilient</a:t>
            </a:r>
            <a:r>
              <a:rPr lang="en-US" sz="1200" b="0" i="0" kern="1200" dirty="0" smtClean="0">
                <a:solidFill>
                  <a:schemeClr val="tx1"/>
                </a:solidFill>
                <a:effectLst/>
                <a:latin typeface="+mn-lt"/>
                <a:ea typeface="+mn-ea"/>
                <a:cs typeface="+mn-cs"/>
              </a:rPr>
              <a:t> towards failures and hurdles. A strategic approach is very necessary to achieve the goals of the organization. A resilient </a:t>
            </a:r>
            <a:r>
              <a:rPr lang="en-US" sz="1200" b="0" i="0" kern="1200" dirty="0" err="1" smtClean="0">
                <a:solidFill>
                  <a:schemeClr val="tx1"/>
                </a:solidFill>
                <a:effectLst/>
                <a:latin typeface="+mn-lt"/>
                <a:ea typeface="+mn-ea"/>
                <a:cs typeface="+mn-cs"/>
              </a:rPr>
              <a:t>bioentrepreneur</a:t>
            </a:r>
            <a:r>
              <a:rPr lang="en-US" sz="1200" b="0" i="0" kern="1200" dirty="0" smtClean="0">
                <a:solidFill>
                  <a:schemeClr val="tx1"/>
                </a:solidFill>
                <a:effectLst/>
                <a:latin typeface="+mn-lt"/>
                <a:ea typeface="+mn-ea"/>
                <a:cs typeface="+mn-cs"/>
              </a:rPr>
              <a:t> always several alternates and chooses the best in a certain situation by research, experimentation, and experience.</a:t>
            </a:r>
            <a:r>
              <a:rPr lang="sk-SK"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Resilience is the virtue that enables people to move through hardship and become better. No one escapes pain, fear, and suffering. Yet from pain can come wisdom, from fear can come courage, from suffering can come strength — if we have the virtue of resilience.</a:t>
            </a:r>
            <a:endParaRPr lang="sk-SK" sz="1200" b="0" i="0" kern="1200" dirty="0" smtClean="0">
              <a:solidFill>
                <a:schemeClr val="tx1"/>
              </a:solidFill>
              <a:effectLst/>
              <a:latin typeface="+mn-lt"/>
              <a:ea typeface="+mn-ea"/>
              <a:cs typeface="+mn-cs"/>
            </a:endParaRPr>
          </a:p>
          <a:p>
            <a:endParaRPr lang="sk-SK"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When embraced properly, </a:t>
            </a:r>
            <a:r>
              <a:rPr lang="en-US" sz="1200" b="1" i="0" kern="1200" dirty="0" smtClean="0">
                <a:solidFill>
                  <a:schemeClr val="tx1"/>
                </a:solidFill>
                <a:effectLst/>
                <a:latin typeface="+mn-lt"/>
                <a:ea typeface="+mn-ea"/>
                <a:cs typeface="+mn-cs"/>
              </a:rPr>
              <a:t>core values </a:t>
            </a:r>
            <a:r>
              <a:rPr lang="en-US" sz="1200" b="0" i="0" kern="1200" dirty="0" smtClean="0">
                <a:solidFill>
                  <a:schemeClr val="tx1"/>
                </a:solidFill>
                <a:effectLst/>
                <a:latin typeface="+mn-lt"/>
                <a:ea typeface="+mn-ea"/>
                <a:cs typeface="+mn-cs"/>
              </a:rPr>
              <a:t>become part of your day-to-day activities within your company’s walls and beyond. They are a compass for performance and the stories you tell when asked about your business. Make them matter.</a:t>
            </a:r>
            <a:endParaRPr lang="sk-SK" sz="1200" b="0" i="0" kern="1200" dirty="0" smtClean="0">
              <a:solidFill>
                <a:schemeClr val="tx1"/>
              </a:solidFill>
              <a:effectLst/>
              <a:latin typeface="+mn-lt"/>
              <a:ea typeface="+mn-ea"/>
              <a:cs typeface="+mn-cs"/>
            </a:endParaRPr>
          </a:p>
          <a:p>
            <a:endParaRPr lang="sk-SK"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New ideas and concepts breed better companies. it is essential to the success of every biotechnology entrepreneur.</a:t>
            </a:r>
            <a:r>
              <a:rPr lang="sk-SK"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Creative</a:t>
            </a:r>
            <a:r>
              <a:rPr lang="en-US" sz="1200" b="0" i="0" kern="1200" dirty="0" smtClean="0">
                <a:solidFill>
                  <a:schemeClr val="tx1"/>
                </a:solidFill>
                <a:effectLst/>
                <a:latin typeface="+mn-lt"/>
                <a:ea typeface="+mn-ea"/>
                <a:cs typeface="+mn-cs"/>
              </a:rPr>
              <a:t> and imaginative entrepreneurs can accomplish great things when coupled with having leadership wisdom.</a:t>
            </a:r>
            <a:endParaRPr lang="sk-SK" sz="1200" b="0" i="0" kern="1200" dirty="0" smtClean="0">
              <a:solidFill>
                <a:schemeClr val="tx1"/>
              </a:solidFill>
              <a:effectLst/>
              <a:latin typeface="+mn-lt"/>
              <a:ea typeface="+mn-ea"/>
              <a:cs typeface="+mn-cs"/>
            </a:endParaRPr>
          </a:p>
          <a:p>
            <a:endParaRPr lang="sk-SK" sz="1200" b="0" i="0" kern="1200" dirty="0" smtClean="0">
              <a:solidFill>
                <a:schemeClr val="tx1"/>
              </a:solidFill>
              <a:effectLst/>
              <a:latin typeface="+mn-lt"/>
              <a:ea typeface="+mn-ea"/>
              <a:cs typeface="+mn-cs"/>
            </a:endParaRPr>
          </a:p>
          <a:p>
            <a:r>
              <a:rPr lang="sk-SK" sz="1200" b="0" i="0" kern="1200" dirty="0" smtClean="0">
                <a:solidFill>
                  <a:schemeClr val="tx1"/>
                </a:solidFill>
                <a:effectLst/>
                <a:latin typeface="+mn-lt"/>
                <a:ea typeface="+mn-ea"/>
                <a:cs typeface="+mn-cs"/>
              </a:rPr>
              <a:t>https://techooid.com/bioentrepreneurship</a:t>
            </a:r>
          </a:p>
          <a:p>
            <a:endParaRPr lang="sk-SK" sz="1200" b="0" i="0" kern="1200" dirty="0" smtClean="0">
              <a:solidFill>
                <a:schemeClr val="tx1"/>
              </a:solidFill>
              <a:effectLst/>
              <a:latin typeface="+mn-lt"/>
              <a:ea typeface="+mn-ea"/>
              <a:cs typeface="+mn-cs"/>
            </a:endParaRPr>
          </a:p>
          <a:p>
            <a:endParaRPr lang="sk-SK" dirty="0"/>
          </a:p>
        </p:txBody>
      </p:sp>
      <p:sp>
        <p:nvSpPr>
          <p:cNvPr id="4" name="Zástupný objekt pre číslo snímky 3"/>
          <p:cNvSpPr>
            <a:spLocks noGrp="1"/>
          </p:cNvSpPr>
          <p:nvPr>
            <p:ph type="sldNum" sz="quarter" idx="10"/>
          </p:nvPr>
        </p:nvSpPr>
        <p:spPr/>
        <p:txBody>
          <a:bodyPr/>
          <a:lstStyle/>
          <a:p>
            <a:fld id="{27864113-62F2-40BC-9B17-08803496428C}" type="slidenum">
              <a:rPr lang="sk-SK" smtClean="0"/>
              <a:t>9</a:t>
            </a:fld>
            <a:endParaRPr lang="sk-SK"/>
          </a:p>
        </p:txBody>
      </p:sp>
    </p:spTree>
    <p:extLst>
      <p:ext uri="{BB962C8B-B14F-4D97-AF65-F5344CB8AC3E}">
        <p14:creationId xmlns:p14="http://schemas.microsoft.com/office/powerpoint/2010/main" val="17614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sk-SK" smtClean="0"/>
              <a:t>Upravte štýly predlohy textu</a:t>
            </a:r>
            <a:endParaRPr lang="sk-SK"/>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smtClean="0"/>
              <a:t>Kliknutím upravte štýl predlohy podnadpisov</a:t>
            </a:r>
            <a:endParaRPr lang="sk-SK"/>
          </a:p>
        </p:txBody>
      </p:sp>
      <p:sp>
        <p:nvSpPr>
          <p:cNvPr id="4" name="Zástupný objekt pre dátum 3"/>
          <p:cNvSpPr>
            <a:spLocks noGrp="1"/>
          </p:cNvSpPr>
          <p:nvPr>
            <p:ph type="dt" sz="half" idx="10"/>
          </p:nvPr>
        </p:nvSpPr>
        <p:spPr/>
        <p:txBody>
          <a:bodyPr/>
          <a:lstStyle/>
          <a:p>
            <a:fld id="{168A9C4F-7767-406F-A877-03D3AAE9573E}" type="datetimeFigureOut">
              <a:rPr lang="sk-SK" smtClean="0"/>
              <a:t>20. 2. 2024</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A5048185-AFD6-4B7B-A9C7-B0830689EA1F}" type="slidenum">
              <a:rPr lang="sk-SK" smtClean="0"/>
              <a:t>‹#›</a:t>
            </a:fld>
            <a:endParaRPr lang="sk-SK"/>
          </a:p>
        </p:txBody>
      </p:sp>
    </p:spTree>
    <p:extLst>
      <p:ext uri="{BB962C8B-B14F-4D97-AF65-F5344CB8AC3E}">
        <p14:creationId xmlns:p14="http://schemas.microsoft.com/office/powerpoint/2010/main" val="2109538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zvislý text 2"/>
          <p:cNvSpPr>
            <a:spLocks noGrp="1"/>
          </p:cNvSpPr>
          <p:nvPr>
            <p:ph type="body" orient="vert" idx="1"/>
          </p:nvPr>
        </p:nvSpPr>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10"/>
          </p:nvPr>
        </p:nvSpPr>
        <p:spPr/>
        <p:txBody>
          <a:bodyPr/>
          <a:lstStyle/>
          <a:p>
            <a:fld id="{168A9C4F-7767-406F-A877-03D3AAE9573E}" type="datetimeFigureOut">
              <a:rPr lang="sk-SK" smtClean="0"/>
              <a:t>20. 2. 2024</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A5048185-AFD6-4B7B-A9C7-B0830689EA1F}" type="slidenum">
              <a:rPr lang="sk-SK" smtClean="0"/>
              <a:t>‹#›</a:t>
            </a:fld>
            <a:endParaRPr lang="sk-SK"/>
          </a:p>
        </p:txBody>
      </p:sp>
    </p:spTree>
    <p:extLst>
      <p:ext uri="{BB962C8B-B14F-4D97-AF65-F5344CB8AC3E}">
        <p14:creationId xmlns:p14="http://schemas.microsoft.com/office/powerpoint/2010/main" val="1046704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8724900" y="365125"/>
            <a:ext cx="2628900" cy="5811838"/>
          </a:xfrm>
        </p:spPr>
        <p:txBody>
          <a:bodyPr vert="eaVert"/>
          <a:lstStyle/>
          <a:p>
            <a:r>
              <a:rPr lang="sk-SK" smtClean="0"/>
              <a:t>Upravte štýly predlohy textu</a:t>
            </a:r>
            <a:endParaRPr lang="sk-SK"/>
          </a:p>
        </p:txBody>
      </p:sp>
      <p:sp>
        <p:nvSpPr>
          <p:cNvPr id="3" name="Zástupný objekt pre zvislý text 2"/>
          <p:cNvSpPr>
            <a:spLocks noGrp="1"/>
          </p:cNvSpPr>
          <p:nvPr>
            <p:ph type="body" orient="vert" idx="1"/>
          </p:nvPr>
        </p:nvSpPr>
        <p:spPr>
          <a:xfrm>
            <a:off x="838200" y="365125"/>
            <a:ext cx="7734300" cy="5811838"/>
          </a:xfr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10"/>
          </p:nvPr>
        </p:nvSpPr>
        <p:spPr/>
        <p:txBody>
          <a:bodyPr/>
          <a:lstStyle/>
          <a:p>
            <a:fld id="{168A9C4F-7767-406F-A877-03D3AAE9573E}" type="datetimeFigureOut">
              <a:rPr lang="sk-SK" smtClean="0"/>
              <a:t>20. 2. 2024</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A5048185-AFD6-4B7B-A9C7-B0830689EA1F}" type="slidenum">
              <a:rPr lang="sk-SK" smtClean="0"/>
              <a:t>‹#›</a:t>
            </a:fld>
            <a:endParaRPr lang="sk-SK"/>
          </a:p>
        </p:txBody>
      </p:sp>
    </p:spTree>
    <p:extLst>
      <p:ext uri="{BB962C8B-B14F-4D97-AF65-F5344CB8AC3E}">
        <p14:creationId xmlns:p14="http://schemas.microsoft.com/office/powerpoint/2010/main" val="1573756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obsah 2"/>
          <p:cNvSpPr>
            <a:spLocks noGrp="1"/>
          </p:cNvSpPr>
          <p:nvPr>
            <p:ph idx="1"/>
          </p:nvPr>
        </p:nvSpPr>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10"/>
          </p:nvPr>
        </p:nvSpPr>
        <p:spPr/>
        <p:txBody>
          <a:bodyPr/>
          <a:lstStyle/>
          <a:p>
            <a:fld id="{168A9C4F-7767-406F-A877-03D3AAE9573E}" type="datetimeFigureOut">
              <a:rPr lang="sk-SK" smtClean="0"/>
              <a:t>20. 2. 2024</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A5048185-AFD6-4B7B-A9C7-B0830689EA1F}" type="slidenum">
              <a:rPr lang="sk-SK" smtClean="0"/>
              <a:t>‹#›</a:t>
            </a:fld>
            <a:endParaRPr lang="sk-SK"/>
          </a:p>
        </p:txBody>
      </p:sp>
    </p:spTree>
    <p:extLst>
      <p:ext uri="{BB962C8B-B14F-4D97-AF65-F5344CB8AC3E}">
        <p14:creationId xmlns:p14="http://schemas.microsoft.com/office/powerpoint/2010/main" val="3655435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sk-SK" smtClean="0"/>
              <a:t>Upravte štýly predlohy textu</a:t>
            </a:r>
            <a:endParaRPr lang="sk-SK"/>
          </a:p>
        </p:txBody>
      </p:sp>
      <p:sp>
        <p:nvSpPr>
          <p:cNvPr id="3" name="Zástupný objekt pre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smtClean="0"/>
              <a:t>Upraviť štýly predlohy textu</a:t>
            </a:r>
          </a:p>
        </p:txBody>
      </p:sp>
      <p:sp>
        <p:nvSpPr>
          <p:cNvPr id="4" name="Zástupný objekt pre dátum 3"/>
          <p:cNvSpPr>
            <a:spLocks noGrp="1"/>
          </p:cNvSpPr>
          <p:nvPr>
            <p:ph type="dt" sz="half" idx="10"/>
          </p:nvPr>
        </p:nvSpPr>
        <p:spPr/>
        <p:txBody>
          <a:bodyPr/>
          <a:lstStyle/>
          <a:p>
            <a:fld id="{168A9C4F-7767-406F-A877-03D3AAE9573E}" type="datetimeFigureOut">
              <a:rPr lang="sk-SK" smtClean="0"/>
              <a:t>20. 2. 2024</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A5048185-AFD6-4B7B-A9C7-B0830689EA1F}" type="slidenum">
              <a:rPr lang="sk-SK" smtClean="0"/>
              <a:t>‹#›</a:t>
            </a:fld>
            <a:endParaRPr lang="sk-SK"/>
          </a:p>
        </p:txBody>
      </p:sp>
    </p:spTree>
    <p:extLst>
      <p:ext uri="{BB962C8B-B14F-4D97-AF65-F5344CB8AC3E}">
        <p14:creationId xmlns:p14="http://schemas.microsoft.com/office/powerpoint/2010/main" val="2060476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obsah 2"/>
          <p:cNvSpPr>
            <a:spLocks noGrp="1"/>
          </p:cNvSpPr>
          <p:nvPr>
            <p:ph sz="half" idx="1"/>
          </p:nvPr>
        </p:nvSpPr>
        <p:spPr>
          <a:xfrm>
            <a:off x="838200" y="1825625"/>
            <a:ext cx="5181600" cy="435133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obsah 3"/>
          <p:cNvSpPr>
            <a:spLocks noGrp="1"/>
          </p:cNvSpPr>
          <p:nvPr>
            <p:ph sz="half" idx="2"/>
          </p:nvPr>
        </p:nvSpPr>
        <p:spPr>
          <a:xfrm>
            <a:off x="6172200" y="1825625"/>
            <a:ext cx="5181600" cy="435133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objekt pre dátum 4"/>
          <p:cNvSpPr>
            <a:spLocks noGrp="1"/>
          </p:cNvSpPr>
          <p:nvPr>
            <p:ph type="dt" sz="half" idx="10"/>
          </p:nvPr>
        </p:nvSpPr>
        <p:spPr/>
        <p:txBody>
          <a:bodyPr/>
          <a:lstStyle/>
          <a:p>
            <a:fld id="{168A9C4F-7767-406F-A877-03D3AAE9573E}" type="datetimeFigureOut">
              <a:rPr lang="sk-SK" smtClean="0"/>
              <a:t>20. 2. 2024</a:t>
            </a:fld>
            <a:endParaRPr lang="sk-SK"/>
          </a:p>
        </p:txBody>
      </p:sp>
      <p:sp>
        <p:nvSpPr>
          <p:cNvPr id="6" name="Zástupný objekt pre pätu 5"/>
          <p:cNvSpPr>
            <a:spLocks noGrp="1"/>
          </p:cNvSpPr>
          <p:nvPr>
            <p:ph type="ftr" sz="quarter" idx="11"/>
          </p:nvPr>
        </p:nvSpPr>
        <p:spPr/>
        <p:txBody>
          <a:bodyPr/>
          <a:lstStyle/>
          <a:p>
            <a:endParaRPr lang="sk-SK"/>
          </a:p>
        </p:txBody>
      </p:sp>
      <p:sp>
        <p:nvSpPr>
          <p:cNvPr id="7" name="Zástupný objekt pre číslo snímky 6"/>
          <p:cNvSpPr>
            <a:spLocks noGrp="1"/>
          </p:cNvSpPr>
          <p:nvPr>
            <p:ph type="sldNum" sz="quarter" idx="12"/>
          </p:nvPr>
        </p:nvSpPr>
        <p:spPr/>
        <p:txBody>
          <a:bodyPr/>
          <a:lstStyle/>
          <a:p>
            <a:fld id="{A5048185-AFD6-4B7B-A9C7-B0830689EA1F}" type="slidenum">
              <a:rPr lang="sk-SK" smtClean="0"/>
              <a:t>‹#›</a:t>
            </a:fld>
            <a:endParaRPr lang="sk-SK"/>
          </a:p>
        </p:txBody>
      </p:sp>
    </p:spTree>
    <p:extLst>
      <p:ext uri="{BB962C8B-B14F-4D97-AF65-F5344CB8AC3E}">
        <p14:creationId xmlns:p14="http://schemas.microsoft.com/office/powerpoint/2010/main" val="640129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sk-SK" smtClean="0"/>
              <a:t>Upravte štýly predlohy textu</a:t>
            </a:r>
            <a:endParaRPr lang="sk-SK"/>
          </a:p>
        </p:txBody>
      </p:sp>
      <p:sp>
        <p:nvSpPr>
          <p:cNvPr id="3" name="Zástupný objekt pre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4" name="Zástupný objekt pre obsah 3"/>
          <p:cNvSpPr>
            <a:spLocks noGrp="1"/>
          </p:cNvSpPr>
          <p:nvPr>
            <p:ph sz="half" idx="2"/>
          </p:nvPr>
        </p:nvSpPr>
        <p:spPr>
          <a:xfrm>
            <a:off x="839788" y="2505075"/>
            <a:ext cx="5157787" cy="368458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objekt pre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6" name="Zástupný objekt pre obsah 5"/>
          <p:cNvSpPr>
            <a:spLocks noGrp="1"/>
          </p:cNvSpPr>
          <p:nvPr>
            <p:ph sz="quarter" idx="4"/>
          </p:nvPr>
        </p:nvSpPr>
        <p:spPr>
          <a:xfrm>
            <a:off x="6172200" y="2505075"/>
            <a:ext cx="5183188" cy="368458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objekt pre dátum 6"/>
          <p:cNvSpPr>
            <a:spLocks noGrp="1"/>
          </p:cNvSpPr>
          <p:nvPr>
            <p:ph type="dt" sz="half" idx="10"/>
          </p:nvPr>
        </p:nvSpPr>
        <p:spPr/>
        <p:txBody>
          <a:bodyPr/>
          <a:lstStyle/>
          <a:p>
            <a:fld id="{168A9C4F-7767-406F-A877-03D3AAE9573E}" type="datetimeFigureOut">
              <a:rPr lang="sk-SK" smtClean="0"/>
              <a:t>20. 2. 2024</a:t>
            </a:fld>
            <a:endParaRPr lang="sk-SK"/>
          </a:p>
        </p:txBody>
      </p:sp>
      <p:sp>
        <p:nvSpPr>
          <p:cNvPr id="8" name="Zástupný objekt pre pätu 7"/>
          <p:cNvSpPr>
            <a:spLocks noGrp="1"/>
          </p:cNvSpPr>
          <p:nvPr>
            <p:ph type="ftr" sz="quarter" idx="11"/>
          </p:nvPr>
        </p:nvSpPr>
        <p:spPr/>
        <p:txBody>
          <a:bodyPr/>
          <a:lstStyle/>
          <a:p>
            <a:endParaRPr lang="sk-SK"/>
          </a:p>
        </p:txBody>
      </p:sp>
      <p:sp>
        <p:nvSpPr>
          <p:cNvPr id="9" name="Zástupný objekt pre číslo snímky 8"/>
          <p:cNvSpPr>
            <a:spLocks noGrp="1"/>
          </p:cNvSpPr>
          <p:nvPr>
            <p:ph type="sldNum" sz="quarter" idx="12"/>
          </p:nvPr>
        </p:nvSpPr>
        <p:spPr/>
        <p:txBody>
          <a:bodyPr/>
          <a:lstStyle/>
          <a:p>
            <a:fld id="{A5048185-AFD6-4B7B-A9C7-B0830689EA1F}" type="slidenum">
              <a:rPr lang="sk-SK" smtClean="0"/>
              <a:t>‹#›</a:t>
            </a:fld>
            <a:endParaRPr lang="sk-SK"/>
          </a:p>
        </p:txBody>
      </p:sp>
    </p:spTree>
    <p:extLst>
      <p:ext uri="{BB962C8B-B14F-4D97-AF65-F5344CB8AC3E}">
        <p14:creationId xmlns:p14="http://schemas.microsoft.com/office/powerpoint/2010/main" val="1210887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dátum 2"/>
          <p:cNvSpPr>
            <a:spLocks noGrp="1"/>
          </p:cNvSpPr>
          <p:nvPr>
            <p:ph type="dt" sz="half" idx="10"/>
          </p:nvPr>
        </p:nvSpPr>
        <p:spPr/>
        <p:txBody>
          <a:bodyPr/>
          <a:lstStyle/>
          <a:p>
            <a:fld id="{168A9C4F-7767-406F-A877-03D3AAE9573E}" type="datetimeFigureOut">
              <a:rPr lang="sk-SK" smtClean="0"/>
              <a:t>20. 2. 2024</a:t>
            </a:fld>
            <a:endParaRPr lang="sk-SK"/>
          </a:p>
        </p:txBody>
      </p:sp>
      <p:sp>
        <p:nvSpPr>
          <p:cNvPr id="4" name="Zástupný objekt pre pätu 3"/>
          <p:cNvSpPr>
            <a:spLocks noGrp="1"/>
          </p:cNvSpPr>
          <p:nvPr>
            <p:ph type="ftr" sz="quarter" idx="11"/>
          </p:nvPr>
        </p:nvSpPr>
        <p:spPr/>
        <p:txBody>
          <a:bodyPr/>
          <a:lstStyle/>
          <a:p>
            <a:endParaRPr lang="sk-SK"/>
          </a:p>
        </p:txBody>
      </p:sp>
      <p:sp>
        <p:nvSpPr>
          <p:cNvPr id="5" name="Zástupný objekt pre číslo snímky 4"/>
          <p:cNvSpPr>
            <a:spLocks noGrp="1"/>
          </p:cNvSpPr>
          <p:nvPr>
            <p:ph type="sldNum" sz="quarter" idx="12"/>
          </p:nvPr>
        </p:nvSpPr>
        <p:spPr/>
        <p:txBody>
          <a:bodyPr/>
          <a:lstStyle/>
          <a:p>
            <a:fld id="{A5048185-AFD6-4B7B-A9C7-B0830689EA1F}" type="slidenum">
              <a:rPr lang="sk-SK" smtClean="0"/>
              <a:t>‹#›</a:t>
            </a:fld>
            <a:endParaRPr lang="sk-SK"/>
          </a:p>
        </p:txBody>
      </p:sp>
    </p:spTree>
    <p:extLst>
      <p:ext uri="{BB962C8B-B14F-4D97-AF65-F5344CB8AC3E}">
        <p14:creationId xmlns:p14="http://schemas.microsoft.com/office/powerpoint/2010/main" val="616791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p:cNvSpPr>
            <a:spLocks noGrp="1"/>
          </p:cNvSpPr>
          <p:nvPr>
            <p:ph type="dt" sz="half" idx="10"/>
          </p:nvPr>
        </p:nvSpPr>
        <p:spPr/>
        <p:txBody>
          <a:bodyPr/>
          <a:lstStyle/>
          <a:p>
            <a:fld id="{168A9C4F-7767-406F-A877-03D3AAE9573E}" type="datetimeFigureOut">
              <a:rPr lang="sk-SK" smtClean="0"/>
              <a:t>20. 2. 2024</a:t>
            </a:fld>
            <a:endParaRPr lang="sk-SK"/>
          </a:p>
        </p:txBody>
      </p:sp>
      <p:sp>
        <p:nvSpPr>
          <p:cNvPr id="3" name="Zástupný objekt pre pätu 2"/>
          <p:cNvSpPr>
            <a:spLocks noGrp="1"/>
          </p:cNvSpPr>
          <p:nvPr>
            <p:ph type="ftr" sz="quarter" idx="11"/>
          </p:nvPr>
        </p:nvSpPr>
        <p:spPr/>
        <p:txBody>
          <a:bodyPr/>
          <a:lstStyle/>
          <a:p>
            <a:endParaRPr lang="sk-SK"/>
          </a:p>
        </p:txBody>
      </p:sp>
      <p:sp>
        <p:nvSpPr>
          <p:cNvPr id="4" name="Zástupný objekt pre číslo snímky 3"/>
          <p:cNvSpPr>
            <a:spLocks noGrp="1"/>
          </p:cNvSpPr>
          <p:nvPr>
            <p:ph type="sldNum" sz="quarter" idx="12"/>
          </p:nvPr>
        </p:nvSpPr>
        <p:spPr/>
        <p:txBody>
          <a:bodyPr/>
          <a:lstStyle/>
          <a:p>
            <a:fld id="{A5048185-AFD6-4B7B-A9C7-B0830689EA1F}" type="slidenum">
              <a:rPr lang="sk-SK" smtClean="0"/>
              <a:t>‹#›</a:t>
            </a:fld>
            <a:endParaRPr lang="sk-SK"/>
          </a:p>
        </p:txBody>
      </p:sp>
    </p:spTree>
    <p:extLst>
      <p:ext uri="{BB962C8B-B14F-4D97-AF65-F5344CB8AC3E}">
        <p14:creationId xmlns:p14="http://schemas.microsoft.com/office/powerpoint/2010/main" val="2693972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sk-SK"/>
          </a:p>
        </p:txBody>
      </p:sp>
      <p:sp>
        <p:nvSpPr>
          <p:cNvPr id="3" name="Zástupný objekt pre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Zástupný objekt pre dátum 4"/>
          <p:cNvSpPr>
            <a:spLocks noGrp="1"/>
          </p:cNvSpPr>
          <p:nvPr>
            <p:ph type="dt" sz="half" idx="10"/>
          </p:nvPr>
        </p:nvSpPr>
        <p:spPr/>
        <p:txBody>
          <a:bodyPr/>
          <a:lstStyle/>
          <a:p>
            <a:fld id="{168A9C4F-7767-406F-A877-03D3AAE9573E}" type="datetimeFigureOut">
              <a:rPr lang="sk-SK" smtClean="0"/>
              <a:t>20. 2. 2024</a:t>
            </a:fld>
            <a:endParaRPr lang="sk-SK"/>
          </a:p>
        </p:txBody>
      </p:sp>
      <p:sp>
        <p:nvSpPr>
          <p:cNvPr id="6" name="Zástupný objekt pre pätu 5"/>
          <p:cNvSpPr>
            <a:spLocks noGrp="1"/>
          </p:cNvSpPr>
          <p:nvPr>
            <p:ph type="ftr" sz="quarter" idx="11"/>
          </p:nvPr>
        </p:nvSpPr>
        <p:spPr/>
        <p:txBody>
          <a:bodyPr/>
          <a:lstStyle/>
          <a:p>
            <a:endParaRPr lang="sk-SK"/>
          </a:p>
        </p:txBody>
      </p:sp>
      <p:sp>
        <p:nvSpPr>
          <p:cNvPr id="7" name="Zástupný objekt pre číslo snímky 6"/>
          <p:cNvSpPr>
            <a:spLocks noGrp="1"/>
          </p:cNvSpPr>
          <p:nvPr>
            <p:ph type="sldNum" sz="quarter" idx="12"/>
          </p:nvPr>
        </p:nvSpPr>
        <p:spPr/>
        <p:txBody>
          <a:bodyPr/>
          <a:lstStyle/>
          <a:p>
            <a:fld id="{A5048185-AFD6-4B7B-A9C7-B0830689EA1F}" type="slidenum">
              <a:rPr lang="sk-SK" smtClean="0"/>
              <a:t>‹#›</a:t>
            </a:fld>
            <a:endParaRPr lang="sk-SK"/>
          </a:p>
        </p:txBody>
      </p:sp>
    </p:spTree>
    <p:extLst>
      <p:ext uri="{BB962C8B-B14F-4D97-AF65-F5344CB8AC3E}">
        <p14:creationId xmlns:p14="http://schemas.microsoft.com/office/powerpoint/2010/main" val="436585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sk-SK"/>
          </a:p>
        </p:txBody>
      </p:sp>
      <p:sp>
        <p:nvSpPr>
          <p:cNvPr id="3" name="Zástupný objekt pre obrázo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objekt pre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Zástupný objekt pre dátum 4"/>
          <p:cNvSpPr>
            <a:spLocks noGrp="1"/>
          </p:cNvSpPr>
          <p:nvPr>
            <p:ph type="dt" sz="half" idx="10"/>
          </p:nvPr>
        </p:nvSpPr>
        <p:spPr/>
        <p:txBody>
          <a:bodyPr/>
          <a:lstStyle/>
          <a:p>
            <a:fld id="{168A9C4F-7767-406F-A877-03D3AAE9573E}" type="datetimeFigureOut">
              <a:rPr lang="sk-SK" smtClean="0"/>
              <a:t>20. 2. 2024</a:t>
            </a:fld>
            <a:endParaRPr lang="sk-SK"/>
          </a:p>
        </p:txBody>
      </p:sp>
      <p:sp>
        <p:nvSpPr>
          <p:cNvPr id="6" name="Zástupný objekt pre pätu 5"/>
          <p:cNvSpPr>
            <a:spLocks noGrp="1"/>
          </p:cNvSpPr>
          <p:nvPr>
            <p:ph type="ftr" sz="quarter" idx="11"/>
          </p:nvPr>
        </p:nvSpPr>
        <p:spPr/>
        <p:txBody>
          <a:bodyPr/>
          <a:lstStyle/>
          <a:p>
            <a:endParaRPr lang="sk-SK"/>
          </a:p>
        </p:txBody>
      </p:sp>
      <p:sp>
        <p:nvSpPr>
          <p:cNvPr id="7" name="Zástupný objekt pre číslo snímky 6"/>
          <p:cNvSpPr>
            <a:spLocks noGrp="1"/>
          </p:cNvSpPr>
          <p:nvPr>
            <p:ph type="sldNum" sz="quarter" idx="12"/>
          </p:nvPr>
        </p:nvSpPr>
        <p:spPr/>
        <p:txBody>
          <a:bodyPr/>
          <a:lstStyle/>
          <a:p>
            <a:fld id="{A5048185-AFD6-4B7B-A9C7-B0830689EA1F}" type="slidenum">
              <a:rPr lang="sk-SK" smtClean="0"/>
              <a:t>‹#›</a:t>
            </a:fld>
            <a:endParaRPr lang="sk-SK"/>
          </a:p>
        </p:txBody>
      </p:sp>
    </p:spTree>
    <p:extLst>
      <p:ext uri="{BB962C8B-B14F-4D97-AF65-F5344CB8AC3E}">
        <p14:creationId xmlns:p14="http://schemas.microsoft.com/office/powerpoint/2010/main" val="3081285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smtClean="0"/>
              <a:t>Upravte štýly predlohy textu</a:t>
            </a:r>
            <a:endParaRPr lang="sk-SK"/>
          </a:p>
        </p:txBody>
      </p:sp>
      <p:sp>
        <p:nvSpPr>
          <p:cNvPr id="3" name="Zástupný objekt pre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A9C4F-7767-406F-A877-03D3AAE9573E}" type="datetimeFigureOut">
              <a:rPr lang="sk-SK" smtClean="0"/>
              <a:t>20. 2. 2024</a:t>
            </a:fld>
            <a:endParaRPr lang="sk-SK"/>
          </a:p>
        </p:txBody>
      </p:sp>
      <p:sp>
        <p:nvSpPr>
          <p:cNvPr id="5" name="Zástupný objekt pre pät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objekt pre číslo snímky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48185-AFD6-4B7B-A9C7-B0830689EA1F}" type="slidenum">
              <a:rPr lang="sk-SK" smtClean="0"/>
              <a:t>‹#›</a:t>
            </a:fld>
            <a:endParaRPr lang="sk-SK"/>
          </a:p>
        </p:txBody>
      </p:sp>
    </p:spTree>
    <p:extLst>
      <p:ext uri="{BB962C8B-B14F-4D97-AF65-F5344CB8AC3E}">
        <p14:creationId xmlns:p14="http://schemas.microsoft.com/office/powerpoint/2010/main" val="3225067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menti.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hyperlink" Target="http://www.viennabiocenter.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hyperlink" Target="http://www.lisavienna.at/" TargetMode="External"/><Relationship Id="rId5" Type="http://schemas.openxmlformats.org/officeDocument/2006/relationships/image" Target="../media/image9.png"/><Relationship Id="rId10" Type="http://schemas.openxmlformats.org/officeDocument/2006/relationships/hyperlink" Target="http://www.lifescienceaustria.at/" TargetMode="External"/><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slovakbiotech.com/" TargetMode="External"/><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hyperlink" Target="http://www.sario.sk/" TargetMode="External"/><Relationship Id="rId10" Type="http://schemas.openxmlformats.org/officeDocument/2006/relationships/image" Target="../media/image1.png"/><Relationship Id="rId4" Type="http://schemas.openxmlformats.org/officeDocument/2006/relationships/hyperlink" Target="https://slovacrin.sk/" TargetMode="External"/><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749680"/>
            <a:ext cx="9144000" cy="2387600"/>
          </a:xfrm>
        </p:spPr>
        <p:txBody>
          <a:bodyPr/>
          <a:lstStyle/>
          <a:p>
            <a:r>
              <a:rPr lang="en-US" b="1" dirty="0" smtClean="0"/>
              <a:t>Introduction to the business world of Life </a:t>
            </a:r>
            <a:r>
              <a:rPr lang="sk-SK" b="1" dirty="0" smtClean="0"/>
              <a:t>S</a:t>
            </a:r>
            <a:r>
              <a:rPr lang="en-US" b="1" dirty="0" err="1" smtClean="0"/>
              <a:t>ciences</a:t>
            </a:r>
            <a:endParaRPr lang="en-US" b="1" dirty="0"/>
          </a:p>
        </p:txBody>
      </p:sp>
      <p:pic>
        <p:nvPicPr>
          <p:cNvPr id="1026"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37" y="66820"/>
            <a:ext cx="2111086" cy="10555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arlis.saia.sk/_custom/img/logo_E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9665" y="66820"/>
            <a:ext cx="1341791" cy="10555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arlis.saia.sk/_custom/img/logo_interre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1143" y="66820"/>
            <a:ext cx="3838335" cy="1055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00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3600" b="1" dirty="0" smtClean="0"/>
              <a:t> </a:t>
            </a:r>
            <a:r>
              <a:rPr lang="en-US" sz="3600" b="1" dirty="0" err="1" smtClean="0"/>
              <a:t>Bioentrepreneurship</a:t>
            </a:r>
            <a:r>
              <a:rPr lang="en-US" sz="3600" b="1" dirty="0" smtClean="0"/>
              <a:t> vs Entrepreneurship</a:t>
            </a:r>
            <a:endParaRPr lang="en-US" sz="3600" b="1" dirty="0"/>
          </a:p>
        </p:txBody>
      </p:sp>
      <p:sp>
        <p:nvSpPr>
          <p:cNvPr id="3" name="Zástupný objekt pre obsah 2"/>
          <p:cNvSpPr>
            <a:spLocks noGrp="1"/>
          </p:cNvSpPr>
          <p:nvPr>
            <p:ph idx="1"/>
          </p:nvPr>
        </p:nvSpPr>
        <p:spPr>
          <a:xfrm>
            <a:off x="838200" y="1690690"/>
            <a:ext cx="10515600" cy="616576"/>
          </a:xfrm>
        </p:spPr>
        <p:txBody>
          <a:bodyPr>
            <a:noAutofit/>
          </a:bodyPr>
          <a:lstStyle/>
          <a:p>
            <a:pPr marL="0" indent="0">
              <a:buNone/>
            </a:pPr>
            <a:r>
              <a:rPr lang="en-US" sz="2000" dirty="0" smtClean="0"/>
              <a:t>Creating a biotechnology company that lasts depends on the ability to balance management, capital, and technology</a:t>
            </a:r>
            <a:r>
              <a:rPr lang="sk-SK" sz="2000" dirty="0" smtClean="0"/>
              <a:t> - </a:t>
            </a:r>
            <a:r>
              <a:rPr lang="sk-SK" sz="2000" b="1" dirty="0"/>
              <a:t>t</a:t>
            </a:r>
            <a:r>
              <a:rPr lang="en-US" sz="2000" b="1" dirty="0" smtClean="0"/>
              <a:t>he three pillars of </a:t>
            </a:r>
            <a:r>
              <a:rPr lang="en-US" sz="2000" b="1" dirty="0" err="1" smtClean="0"/>
              <a:t>bioentrepreneurship</a:t>
            </a:r>
            <a:r>
              <a:rPr lang="en-US" sz="2000" b="1" dirty="0"/>
              <a:t>:</a:t>
            </a:r>
          </a:p>
        </p:txBody>
      </p:sp>
      <p:pic>
        <p:nvPicPr>
          <p:cNvPr id="6"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5485" y="121070"/>
            <a:ext cx="2111086" cy="1055544"/>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p:cNvPicPr>
            <a:picLocks noChangeAspect="1"/>
          </p:cNvPicPr>
          <p:nvPr/>
        </p:nvPicPr>
        <p:blipFill>
          <a:blip r:embed="rId4"/>
          <a:stretch>
            <a:fillRect/>
          </a:stretch>
        </p:blipFill>
        <p:spPr>
          <a:xfrm>
            <a:off x="2476721" y="2551815"/>
            <a:ext cx="7238557" cy="4006811"/>
          </a:xfrm>
          <a:prstGeom prst="rect">
            <a:avLst/>
          </a:prstGeom>
        </p:spPr>
      </p:pic>
    </p:spTree>
    <p:extLst>
      <p:ext uri="{BB962C8B-B14F-4D97-AF65-F5344CB8AC3E}">
        <p14:creationId xmlns:p14="http://schemas.microsoft.com/office/powerpoint/2010/main" val="144152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3600" b="1" dirty="0" smtClean="0"/>
              <a:t> </a:t>
            </a:r>
            <a:r>
              <a:rPr lang="en-US" sz="3600" b="1" dirty="0" err="1" smtClean="0"/>
              <a:t>Bioentrepreneurship</a:t>
            </a:r>
            <a:r>
              <a:rPr lang="en-US" sz="3600" b="1" dirty="0" smtClean="0"/>
              <a:t> vs Entrepreneurship</a:t>
            </a:r>
            <a:endParaRPr lang="en-US" sz="3600" b="1" dirty="0"/>
          </a:p>
        </p:txBody>
      </p:sp>
      <p:sp>
        <p:nvSpPr>
          <p:cNvPr id="5" name="Zástupný objekt pre obsah 2"/>
          <p:cNvSpPr txBox="1">
            <a:spLocks/>
          </p:cNvSpPr>
          <p:nvPr/>
        </p:nvSpPr>
        <p:spPr>
          <a:xfrm>
            <a:off x="6613451" y="1562986"/>
            <a:ext cx="4740349" cy="26723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0"/>
              </a:spcBef>
              <a:buNone/>
            </a:pPr>
            <a:r>
              <a:rPr lang="en-US" sz="2000" b="1" dirty="0"/>
              <a:t>Capital</a:t>
            </a:r>
            <a:r>
              <a:rPr lang="en-US" sz="2000" b="1" dirty="0" smtClean="0"/>
              <a:t>:</a:t>
            </a:r>
            <a:endParaRPr lang="sk-SK" sz="2000" b="1" dirty="0" smtClean="0"/>
          </a:p>
          <a:p>
            <a:pPr marL="0" indent="0" fontAlgn="base">
              <a:spcBef>
                <a:spcPts val="0"/>
              </a:spcBef>
              <a:buNone/>
            </a:pPr>
            <a:endParaRPr lang="en-US" sz="2000" b="1" dirty="0"/>
          </a:p>
          <a:p>
            <a:pPr fontAlgn="base">
              <a:spcBef>
                <a:spcPts val="0"/>
              </a:spcBef>
            </a:pPr>
            <a:r>
              <a:rPr lang="en-US" sz="2000" dirty="0"/>
              <a:t>private </a:t>
            </a:r>
            <a:r>
              <a:rPr lang="en-US" sz="2000" dirty="0" smtClean="0"/>
              <a:t>investments</a:t>
            </a:r>
            <a:endParaRPr lang="sk-SK" sz="2000" dirty="0" smtClean="0"/>
          </a:p>
          <a:p>
            <a:pPr fontAlgn="base">
              <a:spcBef>
                <a:spcPts val="0"/>
              </a:spcBef>
            </a:pPr>
            <a:r>
              <a:rPr lang="en-US" sz="2000" dirty="0" smtClean="0"/>
              <a:t>venture capital</a:t>
            </a:r>
            <a:endParaRPr lang="sk-SK" sz="2000" dirty="0" smtClean="0"/>
          </a:p>
          <a:p>
            <a:pPr fontAlgn="base">
              <a:spcBef>
                <a:spcPts val="0"/>
              </a:spcBef>
            </a:pPr>
            <a:r>
              <a:rPr lang="en-US" sz="2000" dirty="0" smtClean="0"/>
              <a:t>corporate </a:t>
            </a:r>
            <a:r>
              <a:rPr lang="en-US" sz="2000" dirty="0"/>
              <a:t>partnership / joint </a:t>
            </a:r>
            <a:r>
              <a:rPr lang="en-US" sz="2000" dirty="0" smtClean="0"/>
              <a:t>ventures</a:t>
            </a:r>
            <a:endParaRPr lang="sk-SK" sz="2000" dirty="0" smtClean="0"/>
          </a:p>
          <a:p>
            <a:pPr fontAlgn="base">
              <a:spcBef>
                <a:spcPts val="0"/>
              </a:spcBef>
            </a:pPr>
            <a:r>
              <a:rPr lang="en-US" sz="2000" dirty="0" smtClean="0"/>
              <a:t>public-private partnership</a:t>
            </a:r>
            <a:endParaRPr lang="en-US" sz="2000" dirty="0"/>
          </a:p>
        </p:txBody>
      </p:sp>
      <p:pic>
        <p:nvPicPr>
          <p:cNvPr id="6"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5485" y="121070"/>
            <a:ext cx="2111086" cy="1055544"/>
          </a:xfrm>
          <a:prstGeom prst="rect">
            <a:avLst/>
          </a:prstGeom>
          <a:noFill/>
          <a:extLst>
            <a:ext uri="{909E8E84-426E-40DD-AFC4-6F175D3DCCD1}">
              <a14:hiddenFill xmlns:a14="http://schemas.microsoft.com/office/drawing/2010/main">
                <a:solidFill>
                  <a:srgbClr val="FFFFFF"/>
                </a:solidFill>
              </a14:hiddenFill>
            </a:ext>
          </a:extLst>
        </p:spPr>
      </p:pic>
      <p:sp>
        <p:nvSpPr>
          <p:cNvPr id="7" name="Zástupný objekt pre obsah 2"/>
          <p:cNvSpPr txBox="1">
            <a:spLocks/>
          </p:cNvSpPr>
          <p:nvPr/>
        </p:nvSpPr>
        <p:spPr>
          <a:xfrm>
            <a:off x="838200" y="1934743"/>
            <a:ext cx="4756298" cy="29150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0"/>
              </a:spcBef>
              <a:buNone/>
            </a:pPr>
            <a:r>
              <a:rPr lang="en-US" sz="2000" b="1" dirty="0" smtClean="0"/>
              <a:t>Management:</a:t>
            </a:r>
            <a:endParaRPr lang="sk-SK" sz="2000" b="1" dirty="0" smtClean="0"/>
          </a:p>
          <a:p>
            <a:pPr marL="0" indent="0" fontAlgn="base">
              <a:spcBef>
                <a:spcPts val="0"/>
              </a:spcBef>
              <a:buNone/>
            </a:pPr>
            <a:endParaRPr lang="en-US" sz="2000" b="1" dirty="0" smtClean="0"/>
          </a:p>
          <a:p>
            <a:pPr fontAlgn="base">
              <a:spcBef>
                <a:spcPts val="0"/>
              </a:spcBef>
            </a:pPr>
            <a:r>
              <a:rPr lang="en-US" sz="2000" dirty="0" smtClean="0"/>
              <a:t>ability to direct a research and development organization and the ability to communicate the company's promise to the financial community</a:t>
            </a:r>
            <a:endParaRPr lang="sk-SK" sz="2000" dirty="0" smtClean="0"/>
          </a:p>
          <a:p>
            <a:pPr fontAlgn="base">
              <a:spcBef>
                <a:spcPts val="0"/>
              </a:spcBef>
            </a:pPr>
            <a:r>
              <a:rPr lang="en-US" sz="2000" dirty="0" smtClean="0"/>
              <a:t>manufacturing, commercialization and collaboration capabilities</a:t>
            </a:r>
            <a:endParaRPr lang="sk-SK" sz="2000" dirty="0" smtClean="0"/>
          </a:p>
          <a:p>
            <a:pPr fontAlgn="base">
              <a:spcBef>
                <a:spcPts val="0"/>
              </a:spcBef>
            </a:pPr>
            <a:r>
              <a:rPr lang="en-US" sz="2000" dirty="0" smtClean="0"/>
              <a:t>resource allocation capabilities</a:t>
            </a:r>
          </a:p>
          <a:p>
            <a:pPr fontAlgn="base">
              <a:spcBef>
                <a:spcPts val="0"/>
              </a:spcBef>
            </a:pPr>
            <a:endParaRPr lang="en-US" sz="1800" dirty="0" smtClean="0"/>
          </a:p>
          <a:p>
            <a:pPr marL="0" indent="0" fontAlgn="base">
              <a:spcBef>
                <a:spcPts val="0"/>
              </a:spcBef>
              <a:buNone/>
            </a:pPr>
            <a:endParaRPr lang="en-US" sz="1800" dirty="0" smtClean="0"/>
          </a:p>
        </p:txBody>
      </p:sp>
      <p:sp>
        <p:nvSpPr>
          <p:cNvPr id="8" name="Zástupný objekt pre obsah 2"/>
          <p:cNvSpPr txBox="1">
            <a:spLocks/>
          </p:cNvSpPr>
          <p:nvPr/>
        </p:nvSpPr>
        <p:spPr>
          <a:xfrm>
            <a:off x="5355890" y="3948225"/>
            <a:ext cx="4740349" cy="19103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2000" b="1" dirty="0" smtClean="0"/>
              <a:t>Technology:</a:t>
            </a:r>
          </a:p>
          <a:p>
            <a:pPr marL="0" indent="0" fontAlgn="base">
              <a:buNone/>
            </a:pPr>
            <a:endParaRPr lang="en-US" sz="2000" b="1" dirty="0" smtClean="0"/>
          </a:p>
          <a:p>
            <a:pPr fontAlgn="base">
              <a:spcBef>
                <a:spcPts val="0"/>
              </a:spcBef>
            </a:pPr>
            <a:r>
              <a:rPr lang="en-US" sz="2000" dirty="0" smtClean="0"/>
              <a:t>licensing technology from academia</a:t>
            </a:r>
          </a:p>
          <a:p>
            <a:pPr fontAlgn="base">
              <a:spcBef>
                <a:spcPts val="0"/>
              </a:spcBef>
            </a:pPr>
            <a:r>
              <a:rPr lang="en-US" sz="2000" dirty="0" smtClean="0"/>
              <a:t>excessive R&amp;D</a:t>
            </a:r>
          </a:p>
          <a:p>
            <a:pPr fontAlgn="base">
              <a:spcBef>
                <a:spcPts val="0"/>
              </a:spcBef>
            </a:pPr>
            <a:r>
              <a:rPr lang="en-US" sz="2000" dirty="0" smtClean="0"/>
              <a:t>well–defined and well–articulated product focus</a:t>
            </a:r>
          </a:p>
        </p:txBody>
      </p:sp>
      <p:pic>
        <p:nvPicPr>
          <p:cNvPr id="3" name="Obrázok 2"/>
          <p:cNvPicPr>
            <a:picLocks noChangeAspect="1"/>
          </p:cNvPicPr>
          <p:nvPr/>
        </p:nvPicPr>
        <p:blipFill>
          <a:blip r:embed="rId4"/>
          <a:stretch>
            <a:fillRect/>
          </a:stretch>
        </p:blipFill>
        <p:spPr>
          <a:xfrm>
            <a:off x="2706650" y="1448520"/>
            <a:ext cx="1019175" cy="1009650"/>
          </a:xfrm>
          <a:prstGeom prst="rect">
            <a:avLst/>
          </a:prstGeom>
        </p:spPr>
      </p:pic>
      <p:pic>
        <p:nvPicPr>
          <p:cNvPr id="4" name="Obrázok 3"/>
          <p:cNvPicPr>
            <a:picLocks noChangeAspect="1"/>
          </p:cNvPicPr>
          <p:nvPr/>
        </p:nvPicPr>
        <p:blipFill>
          <a:blip r:embed="rId5"/>
          <a:stretch>
            <a:fillRect/>
          </a:stretch>
        </p:blipFill>
        <p:spPr>
          <a:xfrm>
            <a:off x="5805598" y="1562986"/>
            <a:ext cx="885825" cy="990600"/>
          </a:xfrm>
          <a:prstGeom prst="rect">
            <a:avLst/>
          </a:prstGeom>
        </p:spPr>
      </p:pic>
      <p:pic>
        <p:nvPicPr>
          <p:cNvPr id="9" name="Obrázok 8"/>
          <p:cNvPicPr>
            <a:picLocks noChangeAspect="1"/>
          </p:cNvPicPr>
          <p:nvPr/>
        </p:nvPicPr>
        <p:blipFill>
          <a:blip r:embed="rId6"/>
          <a:stretch>
            <a:fillRect/>
          </a:stretch>
        </p:blipFill>
        <p:spPr>
          <a:xfrm>
            <a:off x="6816668" y="3551743"/>
            <a:ext cx="1028700" cy="1152525"/>
          </a:xfrm>
          <a:prstGeom prst="rect">
            <a:avLst/>
          </a:prstGeom>
        </p:spPr>
      </p:pic>
    </p:spTree>
    <p:extLst>
      <p:ext uri="{BB962C8B-B14F-4D97-AF65-F5344CB8AC3E}">
        <p14:creationId xmlns:p14="http://schemas.microsoft.com/office/powerpoint/2010/main" val="4103097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3600" b="1" dirty="0" smtClean="0"/>
              <a:t>Entrepreneurship vs Intrapreneurship   </a:t>
            </a:r>
            <a:endParaRPr lang="en-US" sz="3600" b="1" dirty="0"/>
          </a:p>
        </p:txBody>
      </p:sp>
      <p:sp>
        <p:nvSpPr>
          <p:cNvPr id="3" name="Zástupný objekt pre obsah 2"/>
          <p:cNvSpPr>
            <a:spLocks noGrp="1"/>
          </p:cNvSpPr>
          <p:nvPr>
            <p:ph idx="1"/>
          </p:nvPr>
        </p:nvSpPr>
        <p:spPr>
          <a:xfrm>
            <a:off x="838200" y="1690689"/>
            <a:ext cx="10515600" cy="797330"/>
          </a:xfrm>
        </p:spPr>
        <p:txBody>
          <a:bodyPr>
            <a:noAutofit/>
          </a:bodyPr>
          <a:lstStyle/>
          <a:p>
            <a:pPr marL="0" indent="0">
              <a:buNone/>
            </a:pPr>
            <a:r>
              <a:rPr lang="en-US" sz="2000" dirty="0" smtClean="0"/>
              <a:t>Entrepreneur refers to a person who set up his own business with a new idea or concept. </a:t>
            </a:r>
            <a:r>
              <a:rPr lang="en-US" sz="2000" dirty="0" err="1" smtClean="0"/>
              <a:t>Intrapreneur</a:t>
            </a:r>
            <a:r>
              <a:rPr lang="en-US" sz="2000" dirty="0" smtClean="0"/>
              <a:t> refers to an employee of the organization who is </a:t>
            </a:r>
            <a:r>
              <a:rPr lang="en-US" sz="2000" b="1" dirty="0" smtClean="0"/>
              <a:t>in charge of undertaking innovations in product</a:t>
            </a:r>
            <a:r>
              <a:rPr lang="en-US" sz="2000" dirty="0" smtClean="0"/>
              <a:t>, service, process etc.</a:t>
            </a:r>
            <a:endParaRPr lang="en-US" sz="2000" dirty="0"/>
          </a:p>
        </p:txBody>
      </p:sp>
      <p:pic>
        <p:nvPicPr>
          <p:cNvPr id="4098" name="Picture 2" descr="What is the difference between entrepreneurship and intrapreneurship -  Academy of Entrepreneu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5723" y="2711301"/>
            <a:ext cx="6927907" cy="37320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5485" y="121070"/>
            <a:ext cx="2111086" cy="1055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849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rom Innovation Ecosystems to Startup Ecosystems - Startup Com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712" y="2219399"/>
            <a:ext cx="7740502" cy="4354034"/>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normAutofit/>
          </a:bodyPr>
          <a:lstStyle/>
          <a:p>
            <a:r>
              <a:rPr lang="en-US" sz="3600" b="1" dirty="0" smtClean="0"/>
              <a:t>Innovation Ecosystem </a:t>
            </a:r>
            <a:r>
              <a:rPr lang="en-US" dirty="0" smtClean="0"/>
              <a:t> </a:t>
            </a:r>
            <a:endParaRPr lang="en-US" sz="3600" b="1" dirty="0"/>
          </a:p>
        </p:txBody>
      </p:sp>
      <p:sp>
        <p:nvSpPr>
          <p:cNvPr id="3" name="Zástupný objekt pre obsah 2"/>
          <p:cNvSpPr>
            <a:spLocks noGrp="1"/>
          </p:cNvSpPr>
          <p:nvPr>
            <p:ph idx="1"/>
          </p:nvPr>
        </p:nvSpPr>
        <p:spPr>
          <a:xfrm>
            <a:off x="838200" y="1690689"/>
            <a:ext cx="10515600" cy="999348"/>
          </a:xfrm>
        </p:spPr>
        <p:txBody>
          <a:bodyPr>
            <a:normAutofit fontScale="70000" lnSpcReduction="20000"/>
          </a:bodyPr>
          <a:lstStyle/>
          <a:p>
            <a:pPr marL="0" indent="0">
              <a:buNone/>
            </a:pPr>
            <a:r>
              <a:rPr lang="en-US" dirty="0" smtClean="0"/>
              <a:t>An innovation ecosystem refers to </a:t>
            </a:r>
            <a:r>
              <a:rPr lang="en-US" b="1" dirty="0" smtClean="0"/>
              <a:t>a loosely interconnected network of companies and other entities</a:t>
            </a:r>
            <a:r>
              <a:rPr lang="en-US" dirty="0" smtClean="0"/>
              <a:t> that coevolve capabilities around a shared set of technologies, knowledge, or skills, and work cooperatively and competitively to develop new products and services (Moore, 1993).</a:t>
            </a:r>
            <a:endParaRPr lang="sk-SK" sz="1000" dirty="0"/>
          </a:p>
        </p:txBody>
      </p:sp>
      <p:sp>
        <p:nvSpPr>
          <p:cNvPr id="5" name="Zástupný objekt pre obsah 2"/>
          <p:cNvSpPr txBox="1">
            <a:spLocks/>
          </p:cNvSpPr>
          <p:nvPr/>
        </p:nvSpPr>
        <p:spPr>
          <a:xfrm>
            <a:off x="8142767" y="2690037"/>
            <a:ext cx="3942907" cy="333415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Support and funding solutions: </a:t>
            </a:r>
          </a:p>
          <a:p>
            <a:r>
              <a:rPr lang="en-US" dirty="0" smtClean="0"/>
              <a:t>educational programs, </a:t>
            </a:r>
          </a:p>
          <a:p>
            <a:r>
              <a:rPr lang="en-US" dirty="0" smtClean="0"/>
              <a:t>incubators, </a:t>
            </a:r>
          </a:p>
          <a:p>
            <a:r>
              <a:rPr lang="en-US" dirty="0" smtClean="0"/>
              <a:t>hackathons</a:t>
            </a:r>
          </a:p>
          <a:p>
            <a:r>
              <a:rPr lang="en-US" dirty="0" smtClean="0"/>
              <a:t>university hubs, </a:t>
            </a:r>
          </a:p>
          <a:p>
            <a:r>
              <a:rPr lang="en-US" dirty="0" smtClean="0"/>
              <a:t>networking events, </a:t>
            </a:r>
          </a:p>
          <a:p>
            <a:r>
              <a:rPr lang="en-US" dirty="0" smtClean="0"/>
              <a:t>cluster collaboration platforms</a:t>
            </a:r>
          </a:p>
        </p:txBody>
      </p:sp>
      <p:pic>
        <p:nvPicPr>
          <p:cNvPr id="9" name="Picture 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5485" y="121070"/>
            <a:ext cx="2111086" cy="1055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557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1301860"/>
          </a:xfrm>
        </p:spPr>
        <p:txBody>
          <a:bodyPr/>
          <a:lstStyle/>
          <a:p>
            <a:r>
              <a:rPr lang="en-US" dirty="0" smtClean="0"/>
              <a:t>Thank you</a:t>
            </a:r>
            <a:endParaRPr lang="en-US" dirty="0"/>
          </a:p>
        </p:txBody>
      </p:sp>
      <p:sp>
        <p:nvSpPr>
          <p:cNvPr id="3" name="Podnadpis 2"/>
          <p:cNvSpPr>
            <a:spLocks noGrp="1"/>
          </p:cNvSpPr>
          <p:nvPr>
            <p:ph type="subTitle" idx="1"/>
          </p:nvPr>
        </p:nvSpPr>
        <p:spPr/>
        <p:txBody>
          <a:bodyPr/>
          <a:lstStyle/>
          <a:p>
            <a:r>
              <a:rPr lang="en-US" dirty="0" smtClean="0"/>
              <a:t>Andrej Takáč</a:t>
            </a:r>
            <a:br>
              <a:rPr lang="en-US" dirty="0" smtClean="0"/>
            </a:br>
            <a:r>
              <a:rPr lang="en-US" dirty="0" smtClean="0"/>
              <a:t>Slovak University of Technology in Bratislava</a:t>
            </a:r>
            <a:endParaRPr lang="en-US" dirty="0"/>
          </a:p>
        </p:txBody>
      </p:sp>
      <p:pic>
        <p:nvPicPr>
          <p:cNvPr id="1026"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37" y="66820"/>
            <a:ext cx="2111086" cy="10555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arlis.saia.sk/_custom/img/logo_E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9665" y="66820"/>
            <a:ext cx="1341791" cy="10555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arlis.saia.sk/_custom/img/logo_interre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1143" y="66820"/>
            <a:ext cx="3838335" cy="1055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083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750" y="1946108"/>
            <a:ext cx="4762500" cy="4762500"/>
          </a:xfrm>
          <a:prstGeom prst="rect">
            <a:avLst/>
          </a:prstGeom>
        </p:spPr>
      </p:pic>
      <p:sp>
        <p:nvSpPr>
          <p:cNvPr id="3" name="Zástupný objekt pre obsah 2"/>
          <p:cNvSpPr>
            <a:spLocks noGrp="1"/>
          </p:cNvSpPr>
          <p:nvPr>
            <p:ph idx="1"/>
          </p:nvPr>
        </p:nvSpPr>
        <p:spPr>
          <a:xfrm>
            <a:off x="838200" y="797442"/>
            <a:ext cx="10515600" cy="5379521"/>
          </a:xfrm>
        </p:spPr>
        <p:txBody>
          <a:bodyPr>
            <a:normAutofit/>
          </a:bodyPr>
          <a:lstStyle/>
          <a:p>
            <a:pPr marL="0" indent="0" algn="ctr">
              <a:buNone/>
            </a:pPr>
            <a:r>
              <a:rPr lang="sk-SK" sz="4400" dirty="0" smtClean="0">
                <a:hlinkClick r:id="rId4"/>
              </a:rPr>
              <a:t>www.menti.com</a:t>
            </a:r>
            <a:endParaRPr lang="sk-SK" sz="4400" dirty="0" smtClean="0"/>
          </a:p>
          <a:p>
            <a:pPr marL="0" indent="0" algn="ctr">
              <a:buNone/>
            </a:pPr>
            <a:r>
              <a:rPr lang="sk-SK" sz="4400" dirty="0" err="1"/>
              <a:t>Code</a:t>
            </a:r>
            <a:r>
              <a:rPr lang="sk-SK" sz="4400" dirty="0" smtClean="0"/>
              <a:t>:</a:t>
            </a:r>
            <a:r>
              <a:rPr lang="en-US" sz="4400" dirty="0" smtClean="0"/>
              <a:t> </a:t>
            </a:r>
            <a:r>
              <a:rPr lang="sk-SK" sz="4400" dirty="0" smtClean="0"/>
              <a:t>3102 0225</a:t>
            </a:r>
            <a:endParaRPr lang="sk-SK" sz="4400" dirty="0"/>
          </a:p>
        </p:txBody>
      </p:sp>
      <p:pic>
        <p:nvPicPr>
          <p:cNvPr id="4" name="Picture 2" descr="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15485" y="97920"/>
            <a:ext cx="2111086" cy="1055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995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258795"/>
            <a:ext cx="10515600" cy="1325563"/>
          </a:xfrm>
        </p:spPr>
        <p:txBody>
          <a:bodyPr>
            <a:normAutofit/>
          </a:bodyPr>
          <a:lstStyle/>
          <a:p>
            <a:r>
              <a:rPr lang="sk-SK" sz="3600" b="1" dirty="0" err="1" smtClean="0"/>
              <a:t>Map</a:t>
            </a:r>
            <a:r>
              <a:rPr lang="sk-SK" sz="3600" b="1" dirty="0" smtClean="0"/>
              <a:t> of the </a:t>
            </a:r>
            <a:r>
              <a:rPr lang="sk-SK" sz="3600" b="1" dirty="0" err="1" smtClean="0"/>
              <a:t>Life</a:t>
            </a:r>
            <a:r>
              <a:rPr lang="sk-SK" sz="3600" b="1" dirty="0" smtClean="0"/>
              <a:t> </a:t>
            </a:r>
            <a:r>
              <a:rPr lang="sk-SK" sz="3600" b="1" dirty="0" err="1" smtClean="0"/>
              <a:t>science</a:t>
            </a:r>
            <a:r>
              <a:rPr lang="sk-SK" sz="3600" b="1" dirty="0" smtClean="0"/>
              <a:t> </a:t>
            </a:r>
            <a:r>
              <a:rPr lang="sk-SK" sz="3600" b="1" dirty="0" err="1" smtClean="0"/>
              <a:t>sector</a:t>
            </a:r>
            <a:r>
              <a:rPr lang="sk-SK" sz="3600" b="1" dirty="0" smtClean="0"/>
              <a:t> – </a:t>
            </a:r>
            <a:r>
              <a:rPr lang="sk-SK" sz="3600" b="1" dirty="0" err="1" smtClean="0"/>
              <a:t>Vienna</a:t>
            </a:r>
            <a:r>
              <a:rPr lang="sk-SK" sz="3600" b="1" dirty="0" smtClean="0"/>
              <a:t>/Bratislava </a:t>
            </a:r>
            <a:r>
              <a:rPr lang="sk-SK" sz="3600" b="1" dirty="0" err="1" smtClean="0"/>
              <a:t>region</a:t>
            </a:r>
            <a:endParaRPr lang="sk-SK" sz="3600" b="1" dirty="0"/>
          </a:p>
        </p:txBody>
      </p:sp>
      <p:pic>
        <p:nvPicPr>
          <p:cNvPr id="8" name="Obrázok 7"/>
          <p:cNvPicPr>
            <a:picLocks noChangeAspect="1"/>
          </p:cNvPicPr>
          <p:nvPr/>
        </p:nvPicPr>
        <p:blipFill>
          <a:blip r:embed="rId3"/>
          <a:stretch>
            <a:fillRect/>
          </a:stretch>
        </p:blipFill>
        <p:spPr>
          <a:xfrm>
            <a:off x="5805377" y="1407465"/>
            <a:ext cx="6305550" cy="4914900"/>
          </a:xfrm>
          <a:prstGeom prst="rect">
            <a:avLst/>
          </a:prstGeom>
        </p:spPr>
      </p:pic>
      <p:pic>
        <p:nvPicPr>
          <p:cNvPr id="9" name="Obrázok 8"/>
          <p:cNvPicPr>
            <a:picLocks noChangeAspect="1"/>
          </p:cNvPicPr>
          <p:nvPr/>
        </p:nvPicPr>
        <p:blipFill>
          <a:blip r:embed="rId4"/>
          <a:stretch>
            <a:fillRect/>
          </a:stretch>
        </p:blipFill>
        <p:spPr>
          <a:xfrm>
            <a:off x="452327" y="1223943"/>
            <a:ext cx="5353050" cy="5324475"/>
          </a:xfrm>
          <a:prstGeom prst="rect">
            <a:avLst/>
          </a:prstGeom>
        </p:spPr>
      </p:pic>
      <p:pic>
        <p:nvPicPr>
          <p:cNvPr id="6" name="Picture 2" descr="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7649" y="97920"/>
            <a:ext cx="1228921" cy="614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086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237537"/>
            <a:ext cx="10515600" cy="1325563"/>
          </a:xfrm>
        </p:spPr>
        <p:txBody>
          <a:bodyPr>
            <a:normAutofit/>
          </a:bodyPr>
          <a:lstStyle/>
          <a:p>
            <a:r>
              <a:rPr lang="en-US" sz="3600" b="1" dirty="0" smtClean="0"/>
              <a:t>Notable innovators in Vienna:</a:t>
            </a:r>
            <a:endParaRPr lang="en-US" sz="3600" b="1" dirty="0"/>
          </a:p>
        </p:txBody>
      </p:sp>
      <p:sp>
        <p:nvSpPr>
          <p:cNvPr id="3" name="Zástupný objekt pre obsah 2"/>
          <p:cNvSpPr>
            <a:spLocks noGrp="1"/>
          </p:cNvSpPr>
          <p:nvPr>
            <p:ph idx="1"/>
          </p:nvPr>
        </p:nvSpPr>
        <p:spPr>
          <a:xfrm>
            <a:off x="2466974" y="1389688"/>
            <a:ext cx="8886826" cy="4351338"/>
          </a:xfrm>
        </p:spPr>
        <p:txBody>
          <a:bodyPr>
            <a:normAutofit/>
          </a:bodyPr>
          <a:lstStyle/>
          <a:p>
            <a:pPr marL="0" indent="0">
              <a:spcBef>
                <a:spcPts val="1800"/>
              </a:spcBef>
              <a:buNone/>
            </a:pPr>
            <a:r>
              <a:rPr lang="en-US" sz="2400" dirty="0" smtClean="0"/>
              <a:t>Focus on infectious diseases, specializing in prophylactic vaccines.</a:t>
            </a:r>
          </a:p>
          <a:p>
            <a:pPr marL="0" indent="0">
              <a:spcBef>
                <a:spcPts val="1800"/>
              </a:spcBef>
              <a:buNone/>
            </a:pPr>
            <a:r>
              <a:rPr lang="en-US" sz="2400" dirty="0" smtClean="0"/>
              <a:t>Immunotherapies for treating infectious diseases and cancer.</a:t>
            </a:r>
          </a:p>
          <a:p>
            <a:pPr marL="0" indent="0">
              <a:spcBef>
                <a:spcPts val="1800"/>
              </a:spcBef>
              <a:buNone/>
            </a:pPr>
            <a:r>
              <a:rPr lang="en-US" sz="2400" dirty="0" smtClean="0"/>
              <a:t>Acute respiratory distress syndrome &amp; immuno-oncology.</a:t>
            </a:r>
          </a:p>
          <a:p>
            <a:pPr marL="0" indent="0">
              <a:spcBef>
                <a:spcPts val="1800"/>
              </a:spcBef>
              <a:buNone/>
            </a:pPr>
            <a:r>
              <a:rPr lang="en-US" sz="2400" dirty="0" smtClean="0"/>
              <a:t>Treatments for bacterial infections based on viruses called phages.</a:t>
            </a:r>
          </a:p>
          <a:p>
            <a:pPr marL="0" indent="0">
              <a:spcBef>
                <a:spcPts val="1800"/>
              </a:spcBef>
              <a:buNone/>
            </a:pPr>
            <a:r>
              <a:rPr lang="en-US" sz="2400" dirty="0" smtClean="0"/>
              <a:t>The company has produced a new class of antifungals.</a:t>
            </a:r>
          </a:p>
          <a:p>
            <a:pPr marL="0" indent="0">
              <a:spcBef>
                <a:spcPts val="1800"/>
              </a:spcBef>
              <a:buNone/>
            </a:pPr>
            <a:r>
              <a:rPr lang="en-US" sz="2400" dirty="0" smtClean="0"/>
              <a:t>Development of antivirals targeting the rhinovirus.</a:t>
            </a:r>
          </a:p>
          <a:p>
            <a:pPr marL="0" indent="0">
              <a:spcBef>
                <a:spcPts val="1800"/>
              </a:spcBef>
              <a:buNone/>
            </a:pPr>
            <a:r>
              <a:rPr lang="en-US" sz="2400" dirty="0" smtClean="0"/>
              <a:t>Focus on making synthetic DNA for use in genetic engineering and genome building.</a:t>
            </a:r>
          </a:p>
        </p:txBody>
      </p:sp>
      <p:pic>
        <p:nvPicPr>
          <p:cNvPr id="5" name="Obrázok 4"/>
          <p:cNvPicPr>
            <a:picLocks noChangeAspect="1"/>
          </p:cNvPicPr>
          <p:nvPr/>
        </p:nvPicPr>
        <p:blipFill>
          <a:blip r:embed="rId3"/>
          <a:stretch>
            <a:fillRect/>
          </a:stretch>
        </p:blipFill>
        <p:spPr>
          <a:xfrm>
            <a:off x="838200" y="1389688"/>
            <a:ext cx="1628775" cy="409575"/>
          </a:xfrm>
          <a:prstGeom prst="rect">
            <a:avLst/>
          </a:prstGeom>
        </p:spPr>
      </p:pic>
      <p:pic>
        <p:nvPicPr>
          <p:cNvPr id="6" name="Obrázok 5"/>
          <p:cNvPicPr>
            <a:picLocks noChangeAspect="1"/>
          </p:cNvPicPr>
          <p:nvPr/>
        </p:nvPicPr>
        <p:blipFill>
          <a:blip r:embed="rId4"/>
          <a:stretch>
            <a:fillRect/>
          </a:stretch>
        </p:blipFill>
        <p:spPr>
          <a:xfrm>
            <a:off x="1606902" y="1905591"/>
            <a:ext cx="796058" cy="451495"/>
          </a:xfrm>
          <a:prstGeom prst="rect">
            <a:avLst/>
          </a:prstGeom>
        </p:spPr>
      </p:pic>
      <p:pic>
        <p:nvPicPr>
          <p:cNvPr id="7" name="Obrázok 6"/>
          <p:cNvPicPr>
            <a:picLocks noChangeAspect="1"/>
          </p:cNvPicPr>
          <p:nvPr/>
        </p:nvPicPr>
        <p:blipFill>
          <a:blip r:embed="rId5"/>
          <a:stretch>
            <a:fillRect/>
          </a:stretch>
        </p:blipFill>
        <p:spPr>
          <a:xfrm>
            <a:off x="838199" y="2558994"/>
            <a:ext cx="1628773" cy="271462"/>
          </a:xfrm>
          <a:prstGeom prst="rect">
            <a:avLst/>
          </a:prstGeom>
        </p:spPr>
      </p:pic>
      <p:pic>
        <p:nvPicPr>
          <p:cNvPr id="8" name="Obrázok 7"/>
          <p:cNvPicPr>
            <a:picLocks noChangeAspect="1"/>
          </p:cNvPicPr>
          <p:nvPr/>
        </p:nvPicPr>
        <p:blipFill>
          <a:blip r:embed="rId6"/>
          <a:stretch>
            <a:fillRect/>
          </a:stretch>
        </p:blipFill>
        <p:spPr>
          <a:xfrm>
            <a:off x="838199" y="3026825"/>
            <a:ext cx="1628773" cy="366016"/>
          </a:xfrm>
          <a:prstGeom prst="rect">
            <a:avLst/>
          </a:prstGeom>
        </p:spPr>
      </p:pic>
      <p:pic>
        <p:nvPicPr>
          <p:cNvPr id="9" name="Obrázok 8"/>
          <p:cNvPicPr>
            <a:picLocks noChangeAspect="1"/>
          </p:cNvPicPr>
          <p:nvPr/>
        </p:nvPicPr>
        <p:blipFill>
          <a:blip r:embed="rId7"/>
          <a:stretch>
            <a:fillRect/>
          </a:stretch>
        </p:blipFill>
        <p:spPr>
          <a:xfrm>
            <a:off x="1436778" y="3660330"/>
            <a:ext cx="1030193" cy="273317"/>
          </a:xfrm>
          <a:prstGeom prst="rect">
            <a:avLst/>
          </a:prstGeom>
        </p:spPr>
      </p:pic>
      <p:pic>
        <p:nvPicPr>
          <p:cNvPr id="10" name="Obrázok 9"/>
          <p:cNvPicPr>
            <a:picLocks noChangeAspect="1"/>
          </p:cNvPicPr>
          <p:nvPr/>
        </p:nvPicPr>
        <p:blipFill>
          <a:blip r:embed="rId8"/>
          <a:stretch>
            <a:fillRect/>
          </a:stretch>
        </p:blipFill>
        <p:spPr>
          <a:xfrm>
            <a:off x="633748" y="4125790"/>
            <a:ext cx="1833223" cy="421850"/>
          </a:xfrm>
          <a:prstGeom prst="rect">
            <a:avLst/>
          </a:prstGeom>
        </p:spPr>
      </p:pic>
      <p:pic>
        <p:nvPicPr>
          <p:cNvPr id="11" name="Obrázok 10"/>
          <p:cNvPicPr>
            <a:picLocks noChangeAspect="1"/>
          </p:cNvPicPr>
          <p:nvPr/>
        </p:nvPicPr>
        <p:blipFill>
          <a:blip r:embed="rId9"/>
          <a:stretch>
            <a:fillRect/>
          </a:stretch>
        </p:blipFill>
        <p:spPr>
          <a:xfrm>
            <a:off x="817776" y="4768682"/>
            <a:ext cx="1585184" cy="622034"/>
          </a:xfrm>
          <a:prstGeom prst="rect">
            <a:avLst/>
          </a:prstGeom>
        </p:spPr>
      </p:pic>
      <p:sp>
        <p:nvSpPr>
          <p:cNvPr id="13" name="BlokTextu 12"/>
          <p:cNvSpPr txBox="1"/>
          <p:nvPr/>
        </p:nvSpPr>
        <p:spPr>
          <a:xfrm>
            <a:off x="633748" y="5879805"/>
            <a:ext cx="11019536" cy="830997"/>
          </a:xfrm>
          <a:prstGeom prst="rect">
            <a:avLst/>
          </a:prstGeom>
          <a:noFill/>
        </p:spPr>
        <p:txBody>
          <a:bodyPr wrap="square" rtlCol="0">
            <a:spAutoFit/>
          </a:bodyPr>
          <a:lstStyle/>
          <a:p>
            <a:r>
              <a:rPr lang="en-US" sz="2400" dirty="0" smtClean="0"/>
              <a:t>For more </a:t>
            </a:r>
            <a:r>
              <a:rPr lang="en-US" sz="2400" dirty="0"/>
              <a:t>information please visit </a:t>
            </a:r>
            <a:r>
              <a:rPr lang="en-US" sz="2400" dirty="0" smtClean="0">
                <a:hlinkClick r:id="rId10"/>
              </a:rPr>
              <a:t>www.lifescienceaustria.at</a:t>
            </a:r>
            <a:r>
              <a:rPr lang="en-US" sz="2400" dirty="0"/>
              <a:t>, </a:t>
            </a:r>
            <a:r>
              <a:rPr lang="en-US" sz="2400" dirty="0" smtClean="0">
                <a:hlinkClick r:id="rId11"/>
              </a:rPr>
              <a:t>www.lisavienna.at</a:t>
            </a:r>
            <a:r>
              <a:rPr lang="en-US" sz="2400" dirty="0" smtClean="0"/>
              <a:t> </a:t>
            </a:r>
            <a:r>
              <a:rPr lang="en-US" sz="2400" dirty="0"/>
              <a:t>or </a:t>
            </a:r>
            <a:r>
              <a:rPr lang="en-US" sz="2400" dirty="0" smtClean="0">
                <a:hlinkClick r:id="rId12"/>
              </a:rPr>
              <a:t>www.viennabiocenter.org</a:t>
            </a:r>
            <a:r>
              <a:rPr lang="en-US" sz="2400" dirty="0" smtClean="0"/>
              <a:t> </a:t>
            </a:r>
            <a:endParaRPr lang="sk-SK" sz="2400" dirty="0"/>
          </a:p>
        </p:txBody>
      </p:sp>
      <p:pic>
        <p:nvPicPr>
          <p:cNvPr id="12" name="Picture 2" descr="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15485" y="97920"/>
            <a:ext cx="2111086" cy="1055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446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237537"/>
            <a:ext cx="10515600" cy="1325563"/>
          </a:xfrm>
        </p:spPr>
        <p:txBody>
          <a:bodyPr>
            <a:normAutofit/>
          </a:bodyPr>
          <a:lstStyle/>
          <a:p>
            <a:r>
              <a:rPr lang="sk-SK" sz="3600" b="1" dirty="0" err="1" smtClean="0"/>
              <a:t>Notable</a:t>
            </a:r>
            <a:r>
              <a:rPr lang="sk-SK" sz="3600" b="1" dirty="0" smtClean="0"/>
              <a:t> </a:t>
            </a:r>
            <a:r>
              <a:rPr lang="sk-SK" sz="3600" b="1" dirty="0" err="1" smtClean="0"/>
              <a:t>innovators</a:t>
            </a:r>
            <a:r>
              <a:rPr lang="sk-SK" sz="3600" b="1" dirty="0" smtClean="0"/>
              <a:t> in </a:t>
            </a:r>
            <a:r>
              <a:rPr lang="en-US" sz="3600" b="1" dirty="0" smtClean="0"/>
              <a:t>Bratislava</a:t>
            </a:r>
            <a:r>
              <a:rPr lang="sk-SK" sz="3600" b="1" dirty="0" smtClean="0"/>
              <a:t>:</a:t>
            </a:r>
            <a:endParaRPr lang="sk-SK" sz="3600" b="1" dirty="0"/>
          </a:p>
        </p:txBody>
      </p:sp>
      <p:sp>
        <p:nvSpPr>
          <p:cNvPr id="3" name="Zástupný objekt pre obsah 2"/>
          <p:cNvSpPr>
            <a:spLocks noGrp="1"/>
          </p:cNvSpPr>
          <p:nvPr>
            <p:ph idx="1"/>
          </p:nvPr>
        </p:nvSpPr>
        <p:spPr>
          <a:xfrm>
            <a:off x="2466974" y="1389688"/>
            <a:ext cx="8886826" cy="4351338"/>
          </a:xfrm>
        </p:spPr>
        <p:txBody>
          <a:bodyPr>
            <a:normAutofit/>
          </a:bodyPr>
          <a:lstStyle/>
          <a:p>
            <a:pPr marL="0" indent="0">
              <a:buNone/>
            </a:pPr>
            <a:r>
              <a:rPr lang="en-US" sz="2400" dirty="0" smtClean="0"/>
              <a:t>Invention of a non–invasive Down </a:t>
            </a:r>
            <a:r>
              <a:rPr lang="en-US" sz="2400" dirty="0" err="1" smtClean="0"/>
              <a:t>syndrom</a:t>
            </a:r>
            <a:r>
              <a:rPr lang="en-US" sz="2400" dirty="0" smtClean="0"/>
              <a:t> diagnosis for pregnant women.</a:t>
            </a:r>
          </a:p>
          <a:p>
            <a:pPr marL="0" indent="0">
              <a:buNone/>
            </a:pPr>
            <a:r>
              <a:rPr lang="en-US" sz="2400" dirty="0" smtClean="0"/>
              <a:t>Development of an extremely precise cancer diagnosing technology </a:t>
            </a:r>
            <a:br>
              <a:rPr lang="en-US" sz="2400" dirty="0" smtClean="0"/>
            </a:br>
            <a:r>
              <a:rPr lang="en-US" sz="2400" dirty="0" smtClean="0"/>
              <a:t>&amp; LAMP COVID-19 diagnostic tests.</a:t>
            </a:r>
          </a:p>
          <a:p>
            <a:pPr marL="0" indent="0">
              <a:buNone/>
            </a:pPr>
            <a:r>
              <a:rPr lang="en-US" sz="2400" dirty="0" smtClean="0"/>
              <a:t>Development of glycan-based, accurate and non-invasive tests for cancer diagnostics</a:t>
            </a:r>
          </a:p>
          <a:p>
            <a:pPr marL="0" indent="0">
              <a:buNone/>
            </a:pPr>
            <a:r>
              <a:rPr lang="en-US" sz="2400" dirty="0" smtClean="0"/>
              <a:t>Development of tau-based treatments that halt Alzheimer’s disease and relieve symptoms</a:t>
            </a:r>
          </a:p>
          <a:p>
            <a:pPr marL="0" indent="0">
              <a:buNone/>
            </a:pPr>
            <a:r>
              <a:rPr lang="en-US" sz="2400" dirty="0" smtClean="0"/>
              <a:t>Software for interpretation, management and processing of mass spectral and chromatographic data in the area of small molecules</a:t>
            </a:r>
          </a:p>
        </p:txBody>
      </p:sp>
      <p:sp>
        <p:nvSpPr>
          <p:cNvPr id="13" name="BlokTextu 12"/>
          <p:cNvSpPr txBox="1"/>
          <p:nvPr/>
        </p:nvSpPr>
        <p:spPr>
          <a:xfrm>
            <a:off x="633748" y="5879805"/>
            <a:ext cx="11019536" cy="461665"/>
          </a:xfrm>
          <a:prstGeom prst="rect">
            <a:avLst/>
          </a:prstGeom>
          <a:noFill/>
        </p:spPr>
        <p:txBody>
          <a:bodyPr wrap="square" rtlCol="0">
            <a:spAutoFit/>
          </a:bodyPr>
          <a:lstStyle/>
          <a:p>
            <a:r>
              <a:rPr lang="en-US" sz="2400" dirty="0" smtClean="0"/>
              <a:t>For more </a:t>
            </a:r>
            <a:r>
              <a:rPr lang="en-US" sz="2400" dirty="0"/>
              <a:t>information please visit </a:t>
            </a:r>
            <a:r>
              <a:rPr lang="en-US" sz="2400" dirty="0" smtClean="0">
                <a:hlinkClick r:id="rId3"/>
              </a:rPr>
              <a:t>www.slovakbiotech.com</a:t>
            </a:r>
            <a:r>
              <a:rPr lang="en-US" sz="2400" dirty="0" smtClean="0"/>
              <a:t>, </a:t>
            </a:r>
            <a:r>
              <a:rPr lang="en-US" sz="2400" dirty="0" smtClean="0">
                <a:hlinkClick r:id="rId4"/>
              </a:rPr>
              <a:t>slovacrin.sk</a:t>
            </a:r>
            <a:r>
              <a:rPr lang="en-US" sz="2400" dirty="0" smtClean="0"/>
              <a:t> or </a:t>
            </a:r>
            <a:r>
              <a:rPr lang="en-US" sz="2400" dirty="0" smtClean="0">
                <a:hlinkClick r:id="rId5"/>
              </a:rPr>
              <a:t>www.sario.sk</a:t>
            </a:r>
            <a:r>
              <a:rPr lang="en-US" sz="2400" dirty="0" smtClean="0"/>
              <a:t>   </a:t>
            </a:r>
            <a:endParaRPr lang="sk-SK" sz="2400" dirty="0"/>
          </a:p>
        </p:txBody>
      </p:sp>
      <p:pic>
        <p:nvPicPr>
          <p:cNvPr id="16" name="Obrázok 15"/>
          <p:cNvPicPr>
            <a:picLocks noChangeAspect="1"/>
          </p:cNvPicPr>
          <p:nvPr/>
        </p:nvPicPr>
        <p:blipFill>
          <a:blip r:embed="rId6"/>
          <a:stretch>
            <a:fillRect/>
          </a:stretch>
        </p:blipFill>
        <p:spPr>
          <a:xfrm>
            <a:off x="633748" y="1492100"/>
            <a:ext cx="1833226" cy="466954"/>
          </a:xfrm>
          <a:prstGeom prst="rect">
            <a:avLst/>
          </a:prstGeom>
        </p:spPr>
      </p:pic>
      <p:pic>
        <p:nvPicPr>
          <p:cNvPr id="17" name="Obrázok 16"/>
          <p:cNvPicPr>
            <a:picLocks noChangeAspect="1"/>
          </p:cNvPicPr>
          <p:nvPr/>
        </p:nvPicPr>
        <p:blipFill>
          <a:blip r:embed="rId7"/>
          <a:stretch>
            <a:fillRect/>
          </a:stretch>
        </p:blipFill>
        <p:spPr>
          <a:xfrm>
            <a:off x="1722474" y="2172807"/>
            <a:ext cx="744500" cy="682458"/>
          </a:xfrm>
          <a:prstGeom prst="rect">
            <a:avLst/>
          </a:prstGeom>
        </p:spPr>
      </p:pic>
      <p:pic>
        <p:nvPicPr>
          <p:cNvPr id="18" name="Obrázok 17"/>
          <p:cNvPicPr>
            <a:picLocks noChangeAspect="1"/>
          </p:cNvPicPr>
          <p:nvPr/>
        </p:nvPicPr>
        <p:blipFill>
          <a:blip r:embed="rId8"/>
          <a:stretch>
            <a:fillRect/>
          </a:stretch>
        </p:blipFill>
        <p:spPr>
          <a:xfrm>
            <a:off x="742949" y="3091489"/>
            <a:ext cx="1724025" cy="533400"/>
          </a:xfrm>
          <a:prstGeom prst="rect">
            <a:avLst/>
          </a:prstGeom>
        </p:spPr>
      </p:pic>
      <p:pic>
        <p:nvPicPr>
          <p:cNvPr id="19" name="Obrázok 18"/>
          <p:cNvPicPr>
            <a:picLocks noChangeAspect="1"/>
          </p:cNvPicPr>
          <p:nvPr/>
        </p:nvPicPr>
        <p:blipFill>
          <a:blip r:embed="rId9"/>
          <a:stretch>
            <a:fillRect/>
          </a:stretch>
        </p:blipFill>
        <p:spPr>
          <a:xfrm>
            <a:off x="266699" y="4630765"/>
            <a:ext cx="2200275" cy="457200"/>
          </a:xfrm>
          <a:prstGeom prst="rect">
            <a:avLst/>
          </a:prstGeom>
        </p:spPr>
      </p:pic>
      <p:pic>
        <p:nvPicPr>
          <p:cNvPr id="9" name="Picture 2" descr="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15485" y="97920"/>
            <a:ext cx="2111086" cy="1055544"/>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ok 3"/>
          <p:cNvPicPr>
            <a:picLocks noChangeAspect="1"/>
          </p:cNvPicPr>
          <p:nvPr/>
        </p:nvPicPr>
        <p:blipFill>
          <a:blip r:embed="rId11"/>
          <a:stretch>
            <a:fillRect/>
          </a:stretch>
        </p:blipFill>
        <p:spPr>
          <a:xfrm>
            <a:off x="1488558" y="3763668"/>
            <a:ext cx="978416" cy="691512"/>
          </a:xfrm>
          <a:prstGeom prst="rect">
            <a:avLst/>
          </a:prstGeom>
        </p:spPr>
      </p:pic>
    </p:spTree>
    <p:extLst>
      <p:ext uri="{BB962C8B-B14F-4D97-AF65-F5344CB8AC3E}">
        <p14:creationId xmlns:p14="http://schemas.microsoft.com/office/powerpoint/2010/main" val="250936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3600" b="1" dirty="0" smtClean="0"/>
              <a:t>Components </a:t>
            </a:r>
            <a:r>
              <a:rPr lang="sk-SK" sz="3600" b="1" dirty="0" smtClean="0"/>
              <a:t>and </a:t>
            </a:r>
            <a:r>
              <a:rPr lang="sk-SK" sz="3600" b="1" dirty="0" err="1" smtClean="0"/>
              <a:t>importance</a:t>
            </a:r>
            <a:r>
              <a:rPr lang="sk-SK" sz="3600" b="1" dirty="0" smtClean="0"/>
              <a:t> </a:t>
            </a:r>
            <a:r>
              <a:rPr lang="en-US" sz="3600" b="1" dirty="0" smtClean="0"/>
              <a:t>of the business environment </a:t>
            </a:r>
            <a:endParaRPr lang="sk-SK" sz="3600" b="1" dirty="0"/>
          </a:p>
        </p:txBody>
      </p:sp>
      <p:pic>
        <p:nvPicPr>
          <p:cNvPr id="2050" name="Picture 2" descr="The diagram is a circle, with a core that is labeled, and sections surrounding the core that are labeled. Outside of the circle is the external environment, which affects the contents of the circle. The core is labeled as, Internal Environment; entrepreneurs, managers, workers, and customers. The sections surrounding the core are as follows; technological, and economic, and political slash legal, and demographic, and social, and competitive, and global. All these sections have arrows pointing inward to the core internal environ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690688"/>
            <a:ext cx="3849466" cy="3931307"/>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ok 7"/>
          <p:cNvPicPr>
            <a:picLocks noChangeAspect="1"/>
          </p:cNvPicPr>
          <p:nvPr/>
        </p:nvPicPr>
        <p:blipFill>
          <a:blip r:embed="rId4"/>
          <a:stretch>
            <a:fillRect/>
          </a:stretch>
        </p:blipFill>
        <p:spPr>
          <a:xfrm>
            <a:off x="6378613" y="1690688"/>
            <a:ext cx="4544311" cy="3777718"/>
          </a:xfrm>
          <a:prstGeom prst="rect">
            <a:avLst/>
          </a:prstGeom>
        </p:spPr>
      </p:pic>
      <p:pic>
        <p:nvPicPr>
          <p:cNvPr id="11" name="Picture 2" descr="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15485" y="121070"/>
            <a:ext cx="2111086" cy="1055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30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p:cNvPicPr>
            <a:picLocks noChangeAspect="1"/>
          </p:cNvPicPr>
          <p:nvPr/>
        </p:nvPicPr>
        <p:blipFill>
          <a:blip r:embed="rId3"/>
          <a:stretch>
            <a:fillRect/>
          </a:stretch>
        </p:blipFill>
        <p:spPr>
          <a:xfrm>
            <a:off x="660133" y="1690688"/>
            <a:ext cx="10871734" cy="4907811"/>
          </a:xfrm>
          <a:prstGeom prst="rect">
            <a:avLst/>
          </a:prstGeom>
        </p:spPr>
      </p:pic>
      <p:sp>
        <p:nvSpPr>
          <p:cNvPr id="2" name="Nadpis 1"/>
          <p:cNvSpPr>
            <a:spLocks noGrp="1"/>
          </p:cNvSpPr>
          <p:nvPr>
            <p:ph type="title"/>
          </p:nvPr>
        </p:nvSpPr>
        <p:spPr/>
        <p:txBody>
          <a:bodyPr>
            <a:normAutofit/>
          </a:bodyPr>
          <a:lstStyle/>
          <a:p>
            <a:r>
              <a:rPr lang="en-US" sz="3600" b="1" dirty="0" smtClean="0"/>
              <a:t> </a:t>
            </a:r>
            <a:r>
              <a:rPr lang="en-US" sz="3600" b="1" dirty="0" err="1" smtClean="0"/>
              <a:t>Bioentrepreneurship</a:t>
            </a:r>
            <a:r>
              <a:rPr lang="en-US" sz="3600" b="1" dirty="0" smtClean="0"/>
              <a:t> vs Entrepreneurship</a:t>
            </a:r>
            <a:endParaRPr lang="en-US" sz="3600" b="1" dirty="0"/>
          </a:p>
        </p:txBody>
      </p:sp>
      <p:sp>
        <p:nvSpPr>
          <p:cNvPr id="3" name="Zástupný objekt pre obsah 2"/>
          <p:cNvSpPr>
            <a:spLocks noGrp="1"/>
          </p:cNvSpPr>
          <p:nvPr>
            <p:ph idx="1"/>
          </p:nvPr>
        </p:nvSpPr>
        <p:spPr>
          <a:xfrm>
            <a:off x="838200" y="1690690"/>
            <a:ext cx="10515600" cy="924919"/>
          </a:xfrm>
        </p:spPr>
        <p:txBody>
          <a:bodyPr>
            <a:noAutofit/>
          </a:bodyPr>
          <a:lstStyle/>
          <a:p>
            <a:pPr marL="0" indent="0">
              <a:buNone/>
            </a:pPr>
            <a:r>
              <a:rPr lang="sk-SK" sz="2000" dirty="0" smtClean="0"/>
              <a:t>A</a:t>
            </a:r>
            <a:r>
              <a:rPr lang="en-US" sz="2000" dirty="0" smtClean="0"/>
              <a:t>n entrepreneurial business based on the Biotechnology is known as </a:t>
            </a:r>
            <a:r>
              <a:rPr lang="en-US" sz="2000" dirty="0" err="1" smtClean="0"/>
              <a:t>Bioentrepreneurship</a:t>
            </a:r>
            <a:r>
              <a:rPr lang="en-US" sz="2000" dirty="0" smtClean="0"/>
              <a:t>. Biotech-based business is usually started by a researcher so that’s why a </a:t>
            </a:r>
            <a:r>
              <a:rPr lang="en-US" sz="2000" dirty="0" err="1" smtClean="0"/>
              <a:t>Bioentrepreneur</a:t>
            </a:r>
            <a:r>
              <a:rPr lang="en-US" sz="2000" dirty="0" smtClean="0"/>
              <a:t> has more knowledge of its product than any other entrepreneur.</a:t>
            </a:r>
            <a:endParaRPr lang="en-US" sz="2000" dirty="0"/>
          </a:p>
        </p:txBody>
      </p:sp>
      <p:sp>
        <p:nvSpPr>
          <p:cNvPr id="5" name="Zástupný objekt pre obsah 2"/>
          <p:cNvSpPr txBox="1">
            <a:spLocks/>
          </p:cNvSpPr>
          <p:nvPr/>
        </p:nvSpPr>
        <p:spPr>
          <a:xfrm>
            <a:off x="838200" y="2615609"/>
            <a:ext cx="3942907" cy="38064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endParaRPr lang="en-US" sz="1800" dirty="0" smtClean="0"/>
          </a:p>
        </p:txBody>
      </p:sp>
      <p:pic>
        <p:nvPicPr>
          <p:cNvPr id="6" name="Picture 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5485" y="121070"/>
            <a:ext cx="2111086" cy="1055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7052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3600" b="1" dirty="0" smtClean="0"/>
              <a:t> </a:t>
            </a:r>
            <a:r>
              <a:rPr lang="en-US" sz="3600" b="1" dirty="0" err="1" smtClean="0"/>
              <a:t>Bioentrepreneurship</a:t>
            </a:r>
            <a:r>
              <a:rPr lang="en-US" sz="3600" b="1" dirty="0" smtClean="0"/>
              <a:t> vs Entrepreneurship</a:t>
            </a:r>
            <a:endParaRPr lang="en-US" sz="3600" b="1" dirty="0"/>
          </a:p>
        </p:txBody>
      </p:sp>
      <p:sp>
        <p:nvSpPr>
          <p:cNvPr id="5" name="Zástupný objekt pre obsah 2"/>
          <p:cNvSpPr txBox="1">
            <a:spLocks/>
          </p:cNvSpPr>
          <p:nvPr/>
        </p:nvSpPr>
        <p:spPr>
          <a:xfrm>
            <a:off x="838200" y="2137142"/>
            <a:ext cx="3942907" cy="38064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endParaRPr lang="en-US" sz="1800" dirty="0" smtClean="0"/>
          </a:p>
        </p:txBody>
      </p:sp>
      <p:pic>
        <p:nvPicPr>
          <p:cNvPr id="6"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5485" y="121070"/>
            <a:ext cx="2111086" cy="1055544"/>
          </a:xfrm>
          <a:prstGeom prst="rect">
            <a:avLst/>
          </a:prstGeom>
          <a:noFill/>
          <a:extLst>
            <a:ext uri="{909E8E84-426E-40DD-AFC4-6F175D3DCCD1}">
              <a14:hiddenFill xmlns:a14="http://schemas.microsoft.com/office/drawing/2010/main">
                <a:solidFill>
                  <a:srgbClr val="FFFFFF"/>
                </a:solidFill>
              </a14:hiddenFill>
            </a:ext>
          </a:extLst>
        </p:spPr>
      </p:pic>
      <p:sp>
        <p:nvSpPr>
          <p:cNvPr id="13" name="Obdĺžnik 12"/>
          <p:cNvSpPr/>
          <p:nvPr/>
        </p:nvSpPr>
        <p:spPr>
          <a:xfrm>
            <a:off x="7045842" y="1513098"/>
            <a:ext cx="4307958" cy="2862322"/>
          </a:xfrm>
          <a:prstGeom prst="rect">
            <a:avLst/>
          </a:prstGeom>
        </p:spPr>
        <p:txBody>
          <a:bodyPr wrap="square">
            <a:spAutoFit/>
          </a:bodyPr>
          <a:lstStyle/>
          <a:p>
            <a:endParaRPr lang="sk-SK" dirty="0" smtClean="0"/>
          </a:p>
          <a:p>
            <a:endParaRPr lang="en-US" dirty="0" smtClean="0"/>
          </a:p>
          <a:p>
            <a:r>
              <a:rPr lang="en-US" b="1" dirty="0" smtClean="0"/>
              <a:t>Second Largest Economy:</a:t>
            </a:r>
          </a:p>
          <a:p>
            <a:endParaRPr lang="en-US" b="1" dirty="0" smtClean="0"/>
          </a:p>
          <a:p>
            <a:r>
              <a:rPr lang="en-US" dirty="0" smtClean="0"/>
              <a:t>Worldwide production of </a:t>
            </a:r>
            <a:r>
              <a:rPr lang="en-US" dirty="0" err="1" smtClean="0"/>
              <a:t>biobased</a:t>
            </a:r>
            <a:r>
              <a:rPr lang="en-US" dirty="0" smtClean="0"/>
              <a:t> products – including biofuels, renewable chemicals, and </a:t>
            </a:r>
            <a:r>
              <a:rPr lang="en-US" dirty="0" err="1" smtClean="0"/>
              <a:t>biobased</a:t>
            </a:r>
            <a:r>
              <a:rPr lang="en-US" dirty="0" smtClean="0"/>
              <a:t> polymers – is projected to grow from approximately $203.3 billion in 2015 to $400 billion by 2020 and $487 billion by 2024.</a:t>
            </a:r>
            <a:endParaRPr lang="en-US" dirty="0"/>
          </a:p>
        </p:txBody>
      </p:sp>
      <p:sp>
        <p:nvSpPr>
          <p:cNvPr id="9" name="Obdĺžnik 8"/>
          <p:cNvSpPr/>
          <p:nvPr/>
        </p:nvSpPr>
        <p:spPr>
          <a:xfrm>
            <a:off x="990601" y="1364621"/>
            <a:ext cx="4307958" cy="2462213"/>
          </a:xfrm>
          <a:prstGeom prst="rect">
            <a:avLst/>
          </a:prstGeom>
        </p:spPr>
        <p:txBody>
          <a:bodyPr wrap="square">
            <a:spAutoFit/>
          </a:bodyPr>
          <a:lstStyle/>
          <a:p>
            <a:r>
              <a:rPr lang="en-US" sz="2800" b="1" dirty="0" smtClean="0"/>
              <a:t>Motivation: </a:t>
            </a:r>
          </a:p>
          <a:p>
            <a:endParaRPr lang="en-US" dirty="0" smtClean="0"/>
          </a:p>
          <a:p>
            <a:r>
              <a:rPr lang="en-US" b="1" dirty="0" smtClean="0"/>
              <a:t>Potential to Heal, Feed, and Fuel:</a:t>
            </a:r>
          </a:p>
          <a:p>
            <a:endParaRPr lang="en-US" b="1" dirty="0" smtClean="0"/>
          </a:p>
          <a:p>
            <a:pPr marL="285750" indent="-285750">
              <a:buFont typeface="Arial" panose="020B0604020202020204" pitchFamily="34" charset="0"/>
              <a:buChar char="•"/>
            </a:pPr>
            <a:r>
              <a:rPr lang="en-US" dirty="0" smtClean="0"/>
              <a:t>Helping Save and Extend Lives</a:t>
            </a:r>
          </a:p>
          <a:p>
            <a:pPr marL="285750" indent="-285750">
              <a:buFont typeface="Arial" panose="020B0604020202020204" pitchFamily="34" charset="0"/>
              <a:buChar char="•"/>
            </a:pPr>
            <a:r>
              <a:rPr lang="en-US" dirty="0" smtClean="0"/>
              <a:t>Helping to Feed the World</a:t>
            </a:r>
          </a:p>
          <a:p>
            <a:pPr marL="285750" indent="-285750">
              <a:buFont typeface="Arial" panose="020B0604020202020204" pitchFamily="34" charset="0"/>
              <a:buChar char="•"/>
            </a:pPr>
            <a:r>
              <a:rPr lang="en-US" dirty="0" smtClean="0"/>
              <a:t>Better Ways to Protect Environment</a:t>
            </a:r>
          </a:p>
          <a:p>
            <a:endParaRPr lang="sk-SK" dirty="0" smtClean="0"/>
          </a:p>
        </p:txBody>
      </p:sp>
      <p:pic>
        <p:nvPicPr>
          <p:cNvPr id="1026" name="Picture 2" descr="توییتر \ Georgia Bio در توییتر: &amp;quot;The International Council of Biotechnology  Associations (ICBA) announced a series of mini-documentary style films to  be produced by BBC StoryWorks that will explore the biotechnology industry&amp;#39;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446" y="3466214"/>
            <a:ext cx="5579052" cy="2923837"/>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p:cNvPicPr>
            <a:picLocks noChangeAspect="1"/>
          </p:cNvPicPr>
          <p:nvPr/>
        </p:nvPicPr>
        <p:blipFill>
          <a:blip r:embed="rId5"/>
          <a:stretch>
            <a:fillRect/>
          </a:stretch>
        </p:blipFill>
        <p:spPr>
          <a:xfrm>
            <a:off x="7045843" y="4354155"/>
            <a:ext cx="4307958" cy="1767159"/>
          </a:xfrm>
          <a:prstGeom prst="rect">
            <a:avLst/>
          </a:prstGeom>
        </p:spPr>
      </p:pic>
    </p:spTree>
    <p:extLst>
      <p:ext uri="{BB962C8B-B14F-4D97-AF65-F5344CB8AC3E}">
        <p14:creationId xmlns:p14="http://schemas.microsoft.com/office/powerpoint/2010/main" val="493472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3600" b="1" dirty="0" smtClean="0"/>
              <a:t> </a:t>
            </a:r>
            <a:r>
              <a:rPr lang="en-US" sz="3600" b="1" dirty="0" err="1" smtClean="0"/>
              <a:t>Bioentrepreneurship</a:t>
            </a:r>
            <a:r>
              <a:rPr lang="en-US" sz="3600" b="1" dirty="0" smtClean="0"/>
              <a:t> vs Entrepreneurship</a:t>
            </a:r>
            <a:endParaRPr lang="en-US" sz="3600" b="1" dirty="0"/>
          </a:p>
        </p:txBody>
      </p:sp>
      <p:sp>
        <p:nvSpPr>
          <p:cNvPr id="5" name="Zástupný objekt pre obsah 2"/>
          <p:cNvSpPr txBox="1">
            <a:spLocks/>
          </p:cNvSpPr>
          <p:nvPr/>
        </p:nvSpPr>
        <p:spPr>
          <a:xfrm>
            <a:off x="838200" y="2615609"/>
            <a:ext cx="3942907" cy="38064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endParaRPr lang="en-US" sz="1800" dirty="0" smtClean="0"/>
          </a:p>
        </p:txBody>
      </p:sp>
      <p:pic>
        <p:nvPicPr>
          <p:cNvPr id="6"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5485" y="121070"/>
            <a:ext cx="2111086" cy="1055544"/>
          </a:xfrm>
          <a:prstGeom prst="rect">
            <a:avLst/>
          </a:prstGeom>
          <a:noFill/>
          <a:extLst>
            <a:ext uri="{909E8E84-426E-40DD-AFC4-6F175D3DCCD1}">
              <a14:hiddenFill xmlns:a14="http://schemas.microsoft.com/office/drawing/2010/main">
                <a:solidFill>
                  <a:srgbClr val="FFFFFF"/>
                </a:solidFill>
              </a14:hiddenFill>
            </a:ext>
          </a:extLst>
        </p:spPr>
      </p:pic>
      <p:sp>
        <p:nvSpPr>
          <p:cNvPr id="11" name="Obdĺžnik 10"/>
          <p:cNvSpPr/>
          <p:nvPr/>
        </p:nvSpPr>
        <p:spPr>
          <a:xfrm>
            <a:off x="6096000" y="1690688"/>
            <a:ext cx="4690730" cy="3416320"/>
          </a:xfrm>
          <a:prstGeom prst="rect">
            <a:avLst/>
          </a:prstGeom>
        </p:spPr>
        <p:txBody>
          <a:bodyPr wrap="square">
            <a:spAutoFit/>
          </a:bodyPr>
          <a:lstStyle/>
          <a:p>
            <a:r>
              <a:rPr lang="en-GB" b="1" dirty="0" smtClean="0"/>
              <a:t> </a:t>
            </a:r>
          </a:p>
          <a:p>
            <a:endParaRPr lang="en-GB" dirty="0" smtClean="0"/>
          </a:p>
          <a:p>
            <a:r>
              <a:rPr lang="en-GB" dirty="0" smtClean="0"/>
              <a:t>Essential </a:t>
            </a:r>
            <a:r>
              <a:rPr lang="en-GB" dirty="0" err="1" smtClean="0"/>
              <a:t>Bioentrepreneurial</a:t>
            </a:r>
            <a:r>
              <a:rPr lang="en-GB" dirty="0" smtClean="0"/>
              <a:t> Characteristics:</a:t>
            </a:r>
            <a:endParaRPr lang="sk-SK" dirty="0" smtClean="0"/>
          </a:p>
          <a:p>
            <a:endParaRPr lang="en-GB" dirty="0" smtClean="0"/>
          </a:p>
          <a:p>
            <a:pPr marL="285750" indent="-285750">
              <a:buFont typeface="Arial" panose="020B0604020202020204" pitchFamily="34" charset="0"/>
              <a:buChar char="•"/>
            </a:pPr>
            <a:r>
              <a:rPr lang="en-GB" dirty="0" smtClean="0"/>
              <a:t>Awareness of Known-Unknowns and Unknown-Unknowns as well</a:t>
            </a:r>
          </a:p>
          <a:p>
            <a:pPr marL="285750" indent="-285750">
              <a:buFont typeface="Arial" panose="020B0604020202020204" pitchFamily="34" charset="0"/>
              <a:buChar char="•"/>
            </a:pPr>
            <a:r>
              <a:rPr lang="en-GB" dirty="0" smtClean="0"/>
              <a:t>Understand the Language of Business and Science</a:t>
            </a:r>
          </a:p>
          <a:p>
            <a:pPr marL="285750" indent="-285750">
              <a:buFont typeface="Arial" panose="020B0604020202020204" pitchFamily="34" charset="0"/>
              <a:buChar char="•"/>
            </a:pPr>
            <a:r>
              <a:rPr lang="en-GB" dirty="0" smtClean="0"/>
              <a:t>Leadership Wisdom</a:t>
            </a:r>
          </a:p>
          <a:p>
            <a:pPr marL="285750" indent="-285750">
              <a:buFont typeface="Arial" panose="020B0604020202020204" pitchFamily="34" charset="0"/>
              <a:buChar char="•"/>
            </a:pPr>
            <a:r>
              <a:rPr lang="en-GB" dirty="0" smtClean="0"/>
              <a:t>Resiliency</a:t>
            </a:r>
          </a:p>
          <a:p>
            <a:pPr marL="285750" indent="-285750">
              <a:buFont typeface="Arial" panose="020B0604020202020204" pitchFamily="34" charset="0"/>
              <a:buChar char="•"/>
            </a:pPr>
            <a:r>
              <a:rPr lang="en-GB" dirty="0" smtClean="0"/>
              <a:t>Core Values</a:t>
            </a:r>
          </a:p>
          <a:p>
            <a:pPr marL="285750" indent="-285750">
              <a:buFont typeface="Arial" panose="020B0604020202020204" pitchFamily="34" charset="0"/>
              <a:buChar char="•"/>
            </a:pPr>
            <a:r>
              <a:rPr lang="en-GB" dirty="0" smtClean="0"/>
              <a:t>Creativity</a:t>
            </a:r>
            <a:endParaRPr lang="en-GB" dirty="0"/>
          </a:p>
        </p:txBody>
      </p:sp>
      <p:sp>
        <p:nvSpPr>
          <p:cNvPr id="9" name="Obdĺžnik 8"/>
          <p:cNvSpPr/>
          <p:nvPr/>
        </p:nvSpPr>
        <p:spPr>
          <a:xfrm>
            <a:off x="990600" y="1690688"/>
            <a:ext cx="4690730" cy="2585323"/>
          </a:xfrm>
          <a:prstGeom prst="rect">
            <a:avLst/>
          </a:prstGeom>
        </p:spPr>
        <p:txBody>
          <a:bodyPr wrap="square">
            <a:spAutoFit/>
          </a:bodyPr>
          <a:lstStyle/>
          <a:p>
            <a:r>
              <a:rPr lang="en-GB" b="1" dirty="0" smtClean="0"/>
              <a:t>Characteristics: </a:t>
            </a:r>
          </a:p>
          <a:p>
            <a:endParaRPr lang="en-GB" dirty="0" smtClean="0"/>
          </a:p>
          <a:p>
            <a:r>
              <a:rPr lang="en-GB" dirty="0" err="1" smtClean="0"/>
              <a:t>Bioentrepreneurship</a:t>
            </a:r>
            <a:r>
              <a:rPr lang="en-GB" dirty="0" smtClean="0"/>
              <a:t> Versus Entrepreneurship:</a:t>
            </a:r>
            <a:endParaRPr lang="sk-SK" dirty="0" smtClean="0"/>
          </a:p>
          <a:p>
            <a:endParaRPr lang="en-GB" dirty="0" smtClean="0"/>
          </a:p>
          <a:p>
            <a:pPr marL="285750" indent="-285750">
              <a:buFont typeface="Arial" panose="020B0604020202020204" pitchFamily="34" charset="0"/>
              <a:buChar char="•"/>
            </a:pPr>
            <a:r>
              <a:rPr lang="en-GB" dirty="0" smtClean="0"/>
              <a:t>Incubation requires more time</a:t>
            </a:r>
          </a:p>
          <a:p>
            <a:pPr marL="285750" indent="-285750">
              <a:buFont typeface="Arial" panose="020B0604020202020204" pitchFamily="34" charset="0"/>
              <a:buChar char="•"/>
            </a:pPr>
            <a:r>
              <a:rPr lang="en-GB" dirty="0" smtClean="0"/>
              <a:t>Requires more capital</a:t>
            </a:r>
          </a:p>
          <a:p>
            <a:pPr marL="285750" indent="-285750">
              <a:buFont typeface="Arial" panose="020B0604020202020204" pitchFamily="34" charset="0"/>
              <a:buChar char="•"/>
            </a:pPr>
            <a:r>
              <a:rPr lang="en-GB" dirty="0" smtClean="0"/>
              <a:t>Strict national and international laws and regulations</a:t>
            </a:r>
          </a:p>
          <a:p>
            <a:endParaRPr lang="en-GB" dirty="0" smtClean="0"/>
          </a:p>
        </p:txBody>
      </p:sp>
      <p:pic>
        <p:nvPicPr>
          <p:cNvPr id="8" name="Obrázok 7"/>
          <p:cNvPicPr>
            <a:picLocks noChangeAspect="1"/>
          </p:cNvPicPr>
          <p:nvPr/>
        </p:nvPicPr>
        <p:blipFill>
          <a:blip r:embed="rId4"/>
          <a:stretch>
            <a:fillRect/>
          </a:stretch>
        </p:blipFill>
        <p:spPr>
          <a:xfrm>
            <a:off x="990600" y="4065929"/>
            <a:ext cx="4205177" cy="2356136"/>
          </a:xfrm>
          <a:prstGeom prst="rect">
            <a:avLst/>
          </a:prstGeom>
        </p:spPr>
      </p:pic>
    </p:spTree>
    <p:extLst>
      <p:ext uri="{BB962C8B-B14F-4D97-AF65-F5344CB8AC3E}">
        <p14:creationId xmlns:p14="http://schemas.microsoft.com/office/powerpoint/2010/main" val="264059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1058</TotalTime>
  <Words>1464</Words>
  <Application>Microsoft Office PowerPoint</Application>
  <PresentationFormat>Širokouhlá</PresentationFormat>
  <Paragraphs>141</Paragraphs>
  <Slides>14</Slides>
  <Notes>14</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14</vt:i4>
      </vt:variant>
    </vt:vector>
  </HeadingPairs>
  <TitlesOfParts>
    <vt:vector size="18" baseType="lpstr">
      <vt:lpstr>Arial</vt:lpstr>
      <vt:lpstr>Calibri</vt:lpstr>
      <vt:lpstr>Calibri Light</vt:lpstr>
      <vt:lpstr>Motív balíka Office</vt:lpstr>
      <vt:lpstr>Introduction to the business world of Life Sciences</vt:lpstr>
      <vt:lpstr>Prezentácia programu PowerPoint</vt:lpstr>
      <vt:lpstr>Map of the Life science sector – Vienna/Bratislava region</vt:lpstr>
      <vt:lpstr>Notable innovators in Vienna:</vt:lpstr>
      <vt:lpstr>Notable innovators in Bratislava:</vt:lpstr>
      <vt:lpstr>Components and importance of the business environment </vt:lpstr>
      <vt:lpstr> Bioentrepreneurship vs Entrepreneurship</vt:lpstr>
      <vt:lpstr> Bioentrepreneurship vs Entrepreneurship</vt:lpstr>
      <vt:lpstr> Bioentrepreneurship vs Entrepreneurship</vt:lpstr>
      <vt:lpstr> Bioentrepreneurship vs Entrepreneurship</vt:lpstr>
      <vt:lpstr> Bioentrepreneurship vs Entrepreneurship</vt:lpstr>
      <vt:lpstr>Entrepreneurship vs Intrapreneurship   </vt:lpstr>
      <vt:lpstr>Innovation Ecosystem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business world</dc:title>
  <dc:creator>Takac</dc:creator>
  <cp:lastModifiedBy>Administrator</cp:lastModifiedBy>
  <cp:revision>70</cp:revision>
  <cp:lastPrinted>2022-02-23T09:50:47Z</cp:lastPrinted>
  <dcterms:created xsi:type="dcterms:W3CDTF">2022-02-21T06:48:39Z</dcterms:created>
  <dcterms:modified xsi:type="dcterms:W3CDTF">2024-02-20T11:02:35Z</dcterms:modified>
</cp:coreProperties>
</file>