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291" r:id="rId3"/>
    <p:sldId id="312" r:id="rId4"/>
    <p:sldId id="271" r:id="rId5"/>
    <p:sldId id="308" r:id="rId6"/>
    <p:sldId id="281" r:id="rId7"/>
    <p:sldId id="293" r:id="rId8"/>
    <p:sldId id="318" r:id="rId9"/>
    <p:sldId id="309" r:id="rId10"/>
    <p:sldId id="299" r:id="rId11"/>
    <p:sldId id="310" r:id="rId12"/>
    <p:sldId id="300" r:id="rId13"/>
    <p:sldId id="314" r:id="rId14"/>
    <p:sldId id="301" r:id="rId15"/>
    <p:sldId id="315" r:id="rId16"/>
    <p:sldId id="302" r:id="rId17"/>
    <p:sldId id="294" r:id="rId18"/>
    <p:sldId id="311" r:id="rId19"/>
    <p:sldId id="274" r:id="rId20"/>
    <p:sldId id="305" r:id="rId21"/>
    <p:sldId id="307" r:id="rId22"/>
    <p:sldId id="304" r:id="rId23"/>
    <p:sldId id="317" r:id="rId24"/>
    <p:sldId id="295" r:id="rId25"/>
    <p:sldId id="296" r:id="rId26"/>
    <p:sldId id="297" r:id="rId27"/>
    <p:sldId id="298" r:id="rId28"/>
    <p:sldId id="316" r:id="rId29"/>
    <p:sldId id="261" r:id="rId30"/>
    <p:sldId id="287" r:id="rId31"/>
    <p:sldId id="290" r:id="rId32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18D"/>
    <a:srgbClr val="C61E3A"/>
    <a:srgbClr val="A35141"/>
    <a:srgbClr val="D9FFD9"/>
    <a:srgbClr val="9ED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0434" autoAdjust="0"/>
  </p:normalViewPr>
  <p:slideViewPr>
    <p:cSldViewPr snapToGrid="0">
      <p:cViewPr varScale="1">
        <p:scale>
          <a:sx n="98" d="100"/>
          <a:sy n="98" d="100"/>
        </p:scale>
        <p:origin x="102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508287-AC48-4B0F-92F2-0CD47E008897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Upraviť štýly predlohy textu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9D01DE-3EE4-4446-82CB-F0FE1DAE05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Ohio" TargetMode="External"/><Relationship Id="rId3" Type="http://schemas.openxmlformats.org/officeDocument/2006/relationships/hyperlink" Target="https://cs.wikipedia.org/wiki/Metadata" TargetMode="External"/><Relationship Id="rId7" Type="http://schemas.openxmlformats.org/officeDocument/2006/relationships/hyperlink" Target="https://cs.wikipedia.org/wiki/Spojen%C3%A9_st%C3%A1ty_americk%C3%A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Dublin,_Ohio&amp;action=edit&amp;redlink=1" TargetMode="External"/><Relationship Id="rId5" Type="http://schemas.openxmlformats.org/officeDocument/2006/relationships/hyperlink" Target="https://cs.wikipedia.org/wiki/Extensible_Markup_Language" TargetMode="External"/><Relationship Id="rId10" Type="http://schemas.openxmlformats.org/officeDocument/2006/relationships/hyperlink" Target="https://schema.datacite.org/meta/kernel-4.4/" TargetMode="External"/><Relationship Id="rId4" Type="http://schemas.openxmlformats.org/officeDocument/2006/relationships/hyperlink" Target="https://cs.wikipedia.org/wiki/World_Wide_Web" TargetMode="External"/><Relationship Id="rId9" Type="http://schemas.openxmlformats.org/officeDocument/2006/relationships/hyperlink" Target="https://www.rd-alliance.org/groups/metadata-standards-catalog-working-group.htm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ienceeurope.org/media/jezkhnoo/se_rdm_practical_guide_final.pdf" TargetMode="External"/><Relationship Id="rId4" Type="http://schemas.openxmlformats.org/officeDocument/2006/relationships/hyperlink" Target="https://www.ncn.gov.pl/en/finansowanie-nauki/otwarta-nauka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dataservice.ac.uk/learning-hub/research-data-management/plan-to-share/roles-and-responsibiliti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9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budú dáta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zbierať a spracovávať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-čistenie a spracovanie „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dát, vytvorenie a archivácia „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verzie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akých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formátoch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budú dáta ukladať?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-opakované použitie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-široko akceptované v rámci vednej disciplíny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Predpokladaný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získaných dát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-premyslieť vopred – umožní vybrať najvhodnejšie miesto na uloženie dát</a:t>
            </a: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sk-SK" b="1" dirty="0" smtClean="0">
              <a:effectLst/>
            </a:endParaRPr>
          </a:p>
          <a:p>
            <a:pPr marL="0" indent="0">
              <a:buFontTx/>
              <a:buNone/>
            </a:pPr>
            <a:endParaRPr lang="sk-SK" b="1" dirty="0" smtClean="0">
              <a:effectLst/>
            </a:endParaRPr>
          </a:p>
          <a:p>
            <a:pPr marL="0" indent="0">
              <a:buFontTx/>
              <a:buNone/>
            </a:pPr>
            <a:r>
              <a:rPr lang="sk-SK" b="1" dirty="0" smtClean="0">
                <a:effectLst/>
              </a:rPr>
              <a:t>Formáty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Dobrá prax pre formáty súborov podľa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Stanfordskej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knižnice: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https://library.stanford.edu/research/data-management-services/data-best-practices/best-practices-file-formats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Ideálny formát je: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•neproprietárny (nie je krytý patentom či copyrightom firmy),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•nešifrovaný,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•nekomprimovaný,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•bežne používaný výskumnou komunitou,</a:t>
            </a: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 súlade s otvorenými zdokumentovanými štandardmi.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Metasúbory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(containers): TAR, GZIP, ZIP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•Databázy: XML, CSV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•Zemepisné: SHP, DBF,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GeoTIFF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NetCDF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•Video: MOV, MPEG, AVI, MXF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•Zvuk: WAVE, AIFF, MP3, MXF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•Štatistika: ASCII, DTA, POR, SAS, SAV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•Obrázky: TIFF, JPEG 2000, PDF, PNG, GIF, BMP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•Tabuľkové údaje: CSV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•Text: XML, PDF/A, HTML, ASCII, UTF-8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•Webové archívy: WARC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583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>
                <a:effectLst/>
              </a:rPr>
              <a:t>Verziovanie</a:t>
            </a:r>
            <a:endParaRPr lang="sk-SK" b="1" dirty="0" smtClean="0">
              <a:effectLst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sa bude riešiť </a:t>
            </a:r>
            <a:r>
              <a:rPr lang="sk-SK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verziovanie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b="1" dirty="0" smtClean="0"/>
              <a:t>Kontrola verzií je spôsob, akým spravujeme viaceré variácie toho istého dokumentu. </a:t>
            </a:r>
          </a:p>
          <a:p>
            <a:r>
              <a:rPr lang="sk-SK" b="0" dirty="0" smtClean="0"/>
              <a:t>Ide o to, aby ste </a:t>
            </a:r>
            <a:r>
              <a:rPr lang="sk-SK" b="1" dirty="0" smtClean="0"/>
              <a:t>vedeli, aká je každá verzia dokumentu a jej aktuálny stav</a:t>
            </a:r>
            <a:r>
              <a:rPr lang="sk-SK" b="0" dirty="0" smtClean="0"/>
              <a:t>. </a:t>
            </a:r>
          </a:p>
          <a:p>
            <a:r>
              <a:rPr lang="sk-SK" b="0" dirty="0" smtClean="0"/>
              <a:t>Kontrola verzií nám umožňuje udržiavať </a:t>
            </a:r>
            <a:r>
              <a:rPr lang="sk-SK" b="1" dirty="0" smtClean="0"/>
              <a:t>jasný záznam o tom, ako bol dokument vytvorený, vyvinutý a zmenený v priebehu času. </a:t>
            </a:r>
          </a:p>
          <a:p>
            <a:r>
              <a:rPr lang="sk-SK" b="0" dirty="0" smtClean="0"/>
              <a:t>Poskytuje nám kontrolný záznam o tom, </a:t>
            </a:r>
            <a:r>
              <a:rPr lang="sk-SK" b="1" dirty="0" smtClean="0"/>
              <a:t>aké zmeny boli vykonané v dokumente: kto vykonal zmeny, kto schválil zmeny, kedy boli zmeny vykonané.</a:t>
            </a:r>
          </a:p>
          <a:p>
            <a:endParaRPr lang="sk-SK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 je stratégia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organizácie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pomenovávania súborov a zložiek 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sk-SK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k-SK" b="0" dirty="0" smtClean="0"/>
              <a:t>-treba</a:t>
            </a:r>
            <a:r>
              <a:rPr lang="sk-SK" b="0" baseline="0" dirty="0" smtClean="0"/>
              <a:t> dohodnúť hneď na začiatku </a:t>
            </a:r>
            <a:endParaRPr lang="sk-SK" b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68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9A12-A43E-4A59-BFC6-D6DCC487F84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4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zabezpečíte svoje dáta?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dát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Bezpečnosť - Ukladanie, zálohovanie, bezpečnosť dát </a:t>
            </a:r>
            <a:r>
              <a:rPr lang="sk-SK" dirty="0" smtClean="0"/>
              <a:t>– pozrieť si odporúčania, usmernenia univerzity, inštitúcie k tejto téme, zistiť, či univerzita ponúka nejaké softvérové nástroje a podporu v tejto oblasti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88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zabezpečíte zrozumiteľnosť svojich dáta pre iných?</a:t>
            </a:r>
          </a:p>
          <a:p>
            <a:r>
              <a:rPr lang="sk-SK" b="1" dirty="0" smtClean="0"/>
              <a:t>Dokumentácia – kontextové informácie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ako boli dáta vytvárané, zbierané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čo dáta znamenajú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obsah a štruktúra dát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zmeny počas procesu </a:t>
            </a:r>
          </a:p>
          <a:p>
            <a:pPr>
              <a:buFont typeface="Arial" panose="020B0604020202020204" pitchFamily="34" charset="0"/>
              <a:buNone/>
            </a:pPr>
            <a:endParaRPr lang="sk-SK" dirty="0" smtClean="0"/>
          </a:p>
          <a:p>
            <a:pPr marL="174625" indent="-174625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dáta dokumentovať, opisovať?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Metadát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veľa – ktoré budú kľúčové pre váš projekt?</a:t>
            </a:r>
          </a:p>
          <a:p>
            <a:pPr>
              <a:buFont typeface="Arial" panose="020B0604020202020204" pitchFamily="34" charset="0"/>
              <a:buNone/>
            </a:pPr>
            <a:endParaRPr lang="sk-SK" dirty="0" smtClean="0"/>
          </a:p>
          <a:p>
            <a:r>
              <a:rPr lang="sk-SK" b="1" dirty="0" smtClean="0"/>
              <a:t>Metadáta</a:t>
            </a:r>
            <a:r>
              <a:rPr lang="sk-SK" dirty="0" smtClean="0"/>
              <a:t> – umožňujú </a:t>
            </a:r>
            <a:r>
              <a:rPr lang="sk-SK" b="0" dirty="0" smtClean="0"/>
              <a:t>akýmkoľvek používateľom nájsť, použiť, citovať dáta</a:t>
            </a:r>
            <a:r>
              <a:rPr lang="sk-SK" b="0" baseline="0" dirty="0" smtClean="0"/>
              <a:t> </a:t>
            </a:r>
            <a:r>
              <a:rPr lang="sk-SK" b="0" dirty="0" smtClean="0"/>
              <a:t>aj v budúcnosti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Metadáta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Popisujú</a:t>
            </a:r>
            <a:r>
              <a:rPr lang="sk-SK" dirty="0" smtClean="0"/>
              <a:t> </a:t>
            </a:r>
            <a:r>
              <a:rPr lang="sk-SK" b="1" dirty="0" smtClean="0"/>
              <a:t>charakteristiky</a:t>
            </a:r>
            <a:r>
              <a:rPr lang="sk-SK" dirty="0" smtClean="0"/>
              <a:t> objektu/zdroja : obsah, formát, lokalita, prístupové práva...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Popisujú</a:t>
            </a:r>
            <a:r>
              <a:rPr lang="sk-SK" dirty="0" smtClean="0"/>
              <a:t> </a:t>
            </a:r>
            <a:r>
              <a:rPr lang="sk-SK" b="1" dirty="0" smtClean="0"/>
              <a:t>fyzické </a:t>
            </a:r>
            <a:r>
              <a:rPr lang="sk-SK" dirty="0" smtClean="0"/>
              <a:t>alebo</a:t>
            </a:r>
            <a:r>
              <a:rPr lang="sk-SK" b="1" dirty="0" smtClean="0"/>
              <a:t> digitálne </a:t>
            </a:r>
            <a:r>
              <a:rPr lang="sk-SK" dirty="0" smtClean="0"/>
              <a:t>objekty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Forma: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1" dirty="0" smtClean="0"/>
              <a:t>voľný text </a:t>
            </a:r>
            <a:r>
              <a:rPr lang="sk-SK" dirty="0" smtClean="0"/>
              <a:t>(</a:t>
            </a:r>
            <a:r>
              <a:rPr lang="sk-SK" dirty="0" err="1" smtClean="0"/>
              <a:t>readme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b="1" dirty="0" smtClean="0"/>
              <a:t>štruktúrovaná a štandardizovaná</a:t>
            </a:r>
            <a:r>
              <a:rPr lang="sk-SK" dirty="0" smtClean="0"/>
              <a:t> forma (MARC, </a:t>
            </a:r>
            <a:r>
              <a:rPr lang="sk-SK" dirty="0" err="1" smtClean="0"/>
              <a:t>DublinCore</a:t>
            </a:r>
            <a:r>
              <a:rPr lang="sk-SK" dirty="0" smtClean="0"/>
              <a:t>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Spojené s dátami</a:t>
            </a:r>
            <a:r>
              <a:rPr lang="sk-SK" dirty="0" smtClean="0"/>
              <a:t>, ktoré popisujú: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spolu v dátovom súbore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separátny súbor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záznam v katalógu/repozitári</a:t>
            </a:r>
          </a:p>
          <a:p>
            <a:endParaRPr lang="sk-SK" dirty="0" smtClean="0">
              <a:effectLst/>
            </a:endParaRPr>
          </a:p>
          <a:p>
            <a:r>
              <a:rPr lang="sk-SK" b="1" dirty="0" smtClean="0"/>
              <a:t>Metadáta</a:t>
            </a:r>
            <a:r>
              <a:rPr lang="sk-SK" b="1" baseline="0" dirty="0" smtClean="0"/>
              <a:t> </a:t>
            </a:r>
            <a:r>
              <a:rPr lang="sk-SK" baseline="0" dirty="0" smtClean="0"/>
              <a:t>– Vždy treba zvážiť, aké metadáta a dokumentácia sú potrebné na to, aby ste porozumeli dátam vy a iní teraz ale aj neskôr.</a:t>
            </a:r>
          </a:p>
          <a:p>
            <a:r>
              <a:rPr lang="sk-SK" baseline="0" dirty="0" smtClean="0"/>
              <a:t>Napr. „</a:t>
            </a:r>
            <a:r>
              <a:rPr lang="sk-SK" baseline="0" dirty="0" err="1" smtClean="0"/>
              <a:t>Readme</a:t>
            </a:r>
            <a:r>
              <a:rPr lang="sk-SK" baseline="0" dirty="0" smtClean="0"/>
              <a:t> súbor/</a:t>
            </a:r>
            <a:r>
              <a:rPr lang="sk-SK" baseline="0" dirty="0" err="1" smtClean="0"/>
              <a:t>file</a:t>
            </a:r>
            <a:r>
              <a:rPr lang="sk-SK" baseline="0" dirty="0" smtClean="0"/>
              <a:t> pre každý súbor dát (</a:t>
            </a:r>
            <a:r>
              <a:rPr lang="sk-SK" baseline="0" dirty="0" err="1" smtClean="0"/>
              <a:t>dataset</a:t>
            </a:r>
            <a:r>
              <a:rPr lang="sk-SK" baseline="0" dirty="0" smtClean="0"/>
              <a:t>), v ktorom uvedieme názov projektu, krátky opis cieľov projektu, použitý materiál a procesy a zapojených výskumníkov. </a:t>
            </a:r>
            <a:r>
              <a:rPr lang="sk-SK" baseline="0" dirty="0" err="1" smtClean="0"/>
              <a:t>Readme</a:t>
            </a:r>
            <a:r>
              <a:rPr lang="sk-SK" baseline="0" dirty="0" smtClean="0"/>
              <a:t> súbor bude trvalo spojený so súborom dát, ktorý popisuje.“</a:t>
            </a:r>
          </a:p>
          <a:p>
            <a:r>
              <a:rPr lang="sk-SK" b="1" baseline="0" dirty="0" smtClean="0"/>
              <a:t>Metadátové štandardy – zabezpečia, že metadáta sú štruktúrované rovnako</a:t>
            </a:r>
          </a:p>
          <a:p>
            <a:r>
              <a:rPr lang="sk-S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Metadátové štandardy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b="1" dirty="0" smtClean="0"/>
              <a:t>štruktúra</a:t>
            </a:r>
            <a:r>
              <a:rPr lang="sk-SK" sz="1200" dirty="0" smtClean="0"/>
              <a:t> metadát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b="1" dirty="0" smtClean="0"/>
              <a:t>špecifikuje elementy </a:t>
            </a:r>
            <a:r>
              <a:rPr lang="sk-SK" sz="1200" dirty="0" smtClean="0"/>
              <a:t>= povinné, voliteľné, opakovateľné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 smtClean="0"/>
              <a:t>vychádza zo špecifickej komunity (knihovníci - MARC), popisuje špecifický formát al. doménu (ISO 19115)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 smtClean="0"/>
              <a:t>môže špecifikovať: obsahové pravidlá (formáty, riadené slovníky), syntax (napr. XML)</a:t>
            </a:r>
          </a:p>
          <a:p>
            <a:endParaRPr lang="sk-SK" b="1" baseline="0" dirty="0" smtClean="0"/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Uznávaným štandardom pre metadáta je Dublin </a:t>
            </a:r>
            <a:r>
              <a:rPr lang="sk-SK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endParaRPr lang="sk-SK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b="1" dirty="0" smtClean="0"/>
              <a:t>https://cs.wikipedia.org/wiki/Dublin_Core</a:t>
            </a:r>
          </a:p>
          <a:p>
            <a:r>
              <a:rPr lang="sk-SK" b="1" dirty="0" smtClean="0"/>
              <a:t>Dublin </a:t>
            </a:r>
            <a:r>
              <a:rPr lang="sk-SK" b="1" dirty="0" err="1" smtClean="0"/>
              <a:t>Core</a:t>
            </a:r>
            <a:r>
              <a:rPr lang="sk-SK" dirty="0" smtClean="0"/>
              <a:t> je </a:t>
            </a:r>
            <a:r>
              <a:rPr lang="sk-SK" dirty="0" err="1" smtClean="0"/>
              <a:t>standard</a:t>
            </a:r>
            <a:r>
              <a:rPr lang="sk-SK" dirty="0" smtClean="0"/>
              <a:t> pro </a:t>
            </a:r>
            <a:r>
              <a:rPr lang="sk-SK" dirty="0" err="1" smtClean="0">
                <a:hlinkClick r:id="rId3" tooltip="Metadata"/>
              </a:rPr>
              <a:t>metadatový</a:t>
            </a:r>
            <a:r>
              <a:rPr lang="sk-SK" dirty="0" smtClean="0"/>
              <a:t> popis </a:t>
            </a:r>
            <a:r>
              <a:rPr lang="sk-SK" dirty="0" err="1" smtClean="0"/>
              <a:t>digitálních</a:t>
            </a:r>
            <a:r>
              <a:rPr lang="sk-SK" dirty="0" smtClean="0"/>
              <a:t> </a:t>
            </a:r>
            <a:r>
              <a:rPr lang="sk-SK" dirty="0" err="1" smtClean="0"/>
              <a:t>objektů</a:t>
            </a:r>
            <a:r>
              <a:rPr lang="sk-SK" dirty="0" smtClean="0"/>
              <a:t> (</a:t>
            </a:r>
            <a:r>
              <a:rPr lang="sk-SK" dirty="0" err="1" smtClean="0"/>
              <a:t>včetně</a:t>
            </a:r>
            <a:r>
              <a:rPr lang="sk-SK" dirty="0" smtClean="0"/>
              <a:t> </a:t>
            </a:r>
            <a:r>
              <a:rPr lang="sk-SK" dirty="0" smtClean="0">
                <a:hlinkClick r:id="rId4" tooltip="World Wide Web"/>
              </a:rPr>
              <a:t>WWW</a:t>
            </a:r>
            <a:r>
              <a:rPr lang="sk-SK" dirty="0" smtClean="0"/>
              <a:t> </a:t>
            </a:r>
            <a:r>
              <a:rPr lang="sk-SK" dirty="0" err="1" smtClean="0"/>
              <a:t>stránek</a:t>
            </a:r>
            <a:r>
              <a:rPr lang="sk-SK" dirty="0" smtClean="0"/>
              <a:t>), často </a:t>
            </a:r>
            <a:r>
              <a:rPr lang="sk-SK" dirty="0" err="1" smtClean="0"/>
              <a:t>vyjadřovaných</a:t>
            </a:r>
            <a:r>
              <a:rPr lang="sk-SK" dirty="0" smtClean="0"/>
              <a:t> </a:t>
            </a:r>
            <a:r>
              <a:rPr lang="sk-SK" dirty="0" err="1" smtClean="0"/>
              <a:t>prostřednictvím</a:t>
            </a:r>
            <a:r>
              <a:rPr lang="sk-SK" dirty="0" smtClean="0"/>
              <a:t> </a:t>
            </a:r>
            <a:r>
              <a:rPr lang="sk-SK" dirty="0" smtClean="0">
                <a:hlinkClick r:id="rId5" tooltip="Extensible Markup Language"/>
              </a:rPr>
              <a:t>XML</a:t>
            </a:r>
            <a:r>
              <a:rPr lang="sk-SK" dirty="0" smtClean="0"/>
              <a:t>. </a:t>
            </a:r>
            <a:r>
              <a:rPr lang="sk-SK" dirty="0" err="1" smtClean="0"/>
              <a:t>Název</a:t>
            </a:r>
            <a:r>
              <a:rPr lang="sk-SK" dirty="0" smtClean="0"/>
              <a:t> je </a:t>
            </a:r>
            <a:r>
              <a:rPr lang="sk-SK" dirty="0" err="1" smtClean="0"/>
              <a:t>podle</a:t>
            </a:r>
            <a:r>
              <a:rPr lang="sk-SK" dirty="0" smtClean="0"/>
              <a:t> </a:t>
            </a:r>
            <a:r>
              <a:rPr lang="sk-SK" dirty="0" err="1" smtClean="0"/>
              <a:t>města</a:t>
            </a:r>
            <a:r>
              <a:rPr lang="sk-SK" dirty="0" smtClean="0"/>
              <a:t> </a:t>
            </a:r>
            <a:r>
              <a:rPr lang="sk-SK" dirty="0" smtClean="0">
                <a:hlinkClick r:id="rId6" tooltip="Dublin, Ohio (stránka neexistuje)"/>
              </a:rPr>
              <a:t>Dublin, Ohio</a:t>
            </a:r>
            <a:r>
              <a:rPr lang="sk-SK" dirty="0" smtClean="0"/>
              <a:t> (</a:t>
            </a:r>
            <a:r>
              <a:rPr lang="sk-SK" dirty="0" smtClean="0">
                <a:hlinkClick r:id="rId7" tooltip="Spojené státy americké"/>
              </a:rPr>
              <a:t>USA</a:t>
            </a:r>
            <a:r>
              <a:rPr lang="sk-SK" dirty="0" smtClean="0"/>
              <a:t>),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kterém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konala </a:t>
            </a:r>
            <a:r>
              <a:rPr lang="sk-SK" dirty="0" err="1" smtClean="0"/>
              <a:t>konference</a:t>
            </a:r>
            <a:r>
              <a:rPr lang="sk-SK" dirty="0" smtClean="0"/>
              <a:t>, na </a:t>
            </a:r>
            <a:r>
              <a:rPr lang="sk-SK" dirty="0" err="1" smtClean="0"/>
              <a:t>které</a:t>
            </a:r>
            <a:r>
              <a:rPr lang="sk-SK" dirty="0" smtClean="0"/>
              <a:t> </a:t>
            </a:r>
            <a:r>
              <a:rPr lang="sk-SK" dirty="0" err="1" smtClean="0"/>
              <a:t>byl</a:t>
            </a:r>
            <a:r>
              <a:rPr lang="sk-SK" dirty="0" smtClean="0"/>
              <a:t> </a:t>
            </a:r>
            <a:r>
              <a:rPr lang="sk-SK" dirty="0" err="1" smtClean="0"/>
              <a:t>navržen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Záměrem</a:t>
            </a:r>
            <a:r>
              <a:rPr lang="sk-SK" dirty="0" smtClean="0"/>
              <a:t> Dublin </a:t>
            </a:r>
            <a:r>
              <a:rPr lang="sk-SK" dirty="0" err="1" smtClean="0"/>
              <a:t>Core</a:t>
            </a:r>
            <a:r>
              <a:rPr lang="sk-SK" dirty="0" smtClean="0"/>
              <a:t> je </a:t>
            </a:r>
            <a:r>
              <a:rPr lang="sk-SK" dirty="0" err="1" smtClean="0"/>
              <a:t>usnadnit</a:t>
            </a:r>
            <a:r>
              <a:rPr lang="sk-SK" dirty="0" smtClean="0"/>
              <a:t> </a:t>
            </a:r>
            <a:r>
              <a:rPr lang="sk-SK" dirty="0" err="1" smtClean="0"/>
              <a:t>vyhledávání</a:t>
            </a:r>
            <a:r>
              <a:rPr lang="sk-SK" dirty="0" smtClean="0"/>
              <a:t> elektronických </a:t>
            </a:r>
            <a:r>
              <a:rPr lang="sk-SK" dirty="0" err="1" smtClean="0"/>
              <a:t>zdrojů</a:t>
            </a:r>
            <a:r>
              <a:rPr lang="sk-SK" dirty="0" smtClean="0"/>
              <a:t>. </a:t>
            </a:r>
            <a:r>
              <a:rPr lang="sk-SK" dirty="0" err="1" smtClean="0"/>
              <a:t>Původně</a:t>
            </a:r>
            <a:r>
              <a:rPr lang="sk-SK" dirty="0" smtClean="0"/>
              <a:t> </a:t>
            </a:r>
            <a:r>
              <a:rPr lang="sk-SK" dirty="0" err="1" smtClean="0"/>
              <a:t>byl</a:t>
            </a:r>
            <a:r>
              <a:rPr lang="sk-SK" dirty="0" smtClean="0"/>
              <a:t> </a:t>
            </a:r>
            <a:r>
              <a:rPr lang="sk-SK" dirty="0" err="1" smtClean="0"/>
              <a:t>vytvořen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popis </a:t>
            </a:r>
            <a:r>
              <a:rPr lang="sk-SK" dirty="0" err="1" smtClean="0"/>
              <a:t>zdrojů</a:t>
            </a:r>
            <a:r>
              <a:rPr lang="sk-SK" dirty="0" smtClean="0"/>
              <a:t> na </a:t>
            </a:r>
            <a:r>
              <a:rPr lang="sk-SK" dirty="0" smtClean="0">
                <a:hlinkClick r:id="rId4" tooltip="World Wide Web"/>
              </a:rPr>
              <a:t>WWW</a:t>
            </a:r>
            <a:r>
              <a:rPr lang="sk-SK" dirty="0" smtClean="0"/>
              <a:t> </a:t>
            </a:r>
            <a:r>
              <a:rPr lang="sk-SK" dirty="0" err="1" smtClean="0"/>
              <a:t>sestavený</a:t>
            </a:r>
            <a:r>
              <a:rPr lang="sk-SK" dirty="0" smtClean="0"/>
              <a:t> </a:t>
            </a:r>
            <a:r>
              <a:rPr lang="sk-SK" dirty="0" err="1" smtClean="0"/>
              <a:t>přímo</a:t>
            </a:r>
            <a:r>
              <a:rPr lang="sk-SK" dirty="0" smtClean="0"/>
              <a:t> </a:t>
            </a:r>
            <a:r>
              <a:rPr lang="sk-SK" dirty="0" err="1" smtClean="0"/>
              <a:t>autorem</a:t>
            </a:r>
            <a:r>
              <a:rPr lang="sk-SK" dirty="0" smtClean="0"/>
              <a:t>, </a:t>
            </a:r>
            <a:r>
              <a:rPr lang="sk-SK" dirty="0" err="1" smtClean="0"/>
              <a:t>postupně</a:t>
            </a:r>
            <a:r>
              <a:rPr lang="sk-SK" dirty="0" smtClean="0"/>
              <a:t> ale zaujal </a:t>
            </a:r>
            <a:r>
              <a:rPr lang="sk-SK" dirty="0" err="1" smtClean="0"/>
              <a:t>instituce</a:t>
            </a:r>
            <a:r>
              <a:rPr lang="sk-SK" dirty="0" smtClean="0"/>
              <a:t> </a:t>
            </a:r>
            <a:r>
              <a:rPr lang="sk-SK" dirty="0" err="1" smtClean="0"/>
              <a:t>zabývající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formálním</a:t>
            </a:r>
            <a:r>
              <a:rPr lang="sk-SK" dirty="0" smtClean="0"/>
              <a:t> </a:t>
            </a:r>
            <a:r>
              <a:rPr lang="sk-SK" dirty="0" err="1" smtClean="0"/>
              <a:t>zpracováním</a:t>
            </a:r>
            <a:r>
              <a:rPr lang="sk-SK" dirty="0" smtClean="0"/>
              <a:t> </a:t>
            </a:r>
            <a:r>
              <a:rPr lang="sk-SK" dirty="0" err="1" smtClean="0"/>
              <a:t>zdrojů</a:t>
            </a:r>
            <a:r>
              <a:rPr lang="sk-SK" dirty="0" smtClean="0"/>
              <a:t>, </a:t>
            </a:r>
            <a:r>
              <a:rPr lang="sk-SK" dirty="0" err="1" smtClean="0"/>
              <a:t>jako</a:t>
            </a:r>
            <a:r>
              <a:rPr lang="sk-SK" dirty="0" smtClean="0"/>
              <a:t> </a:t>
            </a:r>
            <a:r>
              <a:rPr lang="sk-SK" dirty="0" err="1" smtClean="0"/>
              <a:t>jsou</a:t>
            </a:r>
            <a:r>
              <a:rPr lang="sk-SK" dirty="0" smtClean="0"/>
              <a:t> </a:t>
            </a:r>
            <a:r>
              <a:rPr lang="sk-SK" dirty="0" err="1" smtClean="0"/>
              <a:t>muzea</a:t>
            </a:r>
            <a:r>
              <a:rPr lang="sk-SK" dirty="0" smtClean="0"/>
              <a:t>, </a:t>
            </a:r>
            <a:r>
              <a:rPr lang="sk-SK" dirty="0" err="1" smtClean="0"/>
              <a:t>knihovny</a:t>
            </a:r>
            <a:r>
              <a:rPr lang="sk-SK" dirty="0" smtClean="0"/>
              <a:t>, </a:t>
            </a:r>
            <a:r>
              <a:rPr lang="sk-SK" dirty="0" err="1" smtClean="0"/>
              <a:t>vládní</a:t>
            </a:r>
            <a:r>
              <a:rPr lang="sk-SK" dirty="0" smtClean="0"/>
              <a:t> </a:t>
            </a:r>
            <a:r>
              <a:rPr lang="sk-SK" dirty="0" err="1" smtClean="0"/>
              <a:t>agentury</a:t>
            </a:r>
            <a:r>
              <a:rPr lang="sk-SK" dirty="0" smtClean="0"/>
              <a:t> a komerční </a:t>
            </a:r>
            <a:r>
              <a:rPr lang="sk-SK" dirty="0" err="1" smtClean="0"/>
              <a:t>organizace</a:t>
            </a:r>
            <a:r>
              <a:rPr lang="sk-SK" dirty="0" smtClean="0"/>
              <a:t>. </a:t>
            </a:r>
          </a:p>
          <a:p>
            <a:r>
              <a:rPr lang="sk-SK" dirty="0" smtClean="0"/>
              <a:t>Vedení Dublin </a:t>
            </a:r>
            <a:r>
              <a:rPr lang="sk-SK" dirty="0" err="1" smtClean="0"/>
              <a:t>Core</a:t>
            </a:r>
            <a:r>
              <a:rPr lang="sk-SK" dirty="0" smtClean="0"/>
              <a:t> </a:t>
            </a:r>
            <a:r>
              <a:rPr lang="sk-SK" dirty="0" err="1" smtClean="0"/>
              <a:t>sídlí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Spojených </a:t>
            </a:r>
            <a:r>
              <a:rPr lang="sk-SK" dirty="0" err="1" smtClean="0"/>
              <a:t>státech</a:t>
            </a:r>
            <a:r>
              <a:rPr lang="sk-SK" dirty="0" smtClean="0"/>
              <a:t>, </a:t>
            </a:r>
            <a:r>
              <a:rPr lang="sk-SK" dirty="0" err="1" smtClean="0"/>
              <a:t>konkrétně</a:t>
            </a:r>
            <a:r>
              <a:rPr lang="sk-SK" dirty="0" smtClean="0"/>
              <a:t> v OCLC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státě</a:t>
            </a:r>
            <a:r>
              <a:rPr lang="sk-SK" dirty="0" smtClean="0"/>
              <a:t> </a:t>
            </a:r>
            <a:r>
              <a:rPr lang="sk-SK" dirty="0" smtClean="0">
                <a:hlinkClick r:id="rId8" tooltip="Ohio"/>
              </a:rPr>
              <a:t>Ohio</a:t>
            </a:r>
            <a:r>
              <a:rPr lang="sk-SK" dirty="0" smtClean="0"/>
              <a:t> v </a:t>
            </a:r>
            <a:r>
              <a:rPr lang="sk-SK" dirty="0" err="1" smtClean="0"/>
              <a:t>Úřadu</a:t>
            </a:r>
            <a:r>
              <a:rPr lang="sk-SK" dirty="0" smtClean="0"/>
              <a:t> pro </a:t>
            </a:r>
            <a:r>
              <a:rPr lang="sk-SK" dirty="0" err="1" smtClean="0"/>
              <a:t>výzkum</a:t>
            </a:r>
            <a:r>
              <a:rPr lang="sk-SK" dirty="0" smtClean="0"/>
              <a:t> a </a:t>
            </a:r>
            <a:r>
              <a:rPr lang="sk-SK" dirty="0" err="1" smtClean="0"/>
              <a:t>speciální</a:t>
            </a:r>
            <a:r>
              <a:rPr lang="sk-SK" dirty="0" smtClean="0"/>
              <a:t> dokumenty. </a:t>
            </a:r>
            <a:r>
              <a:rPr lang="sk-SK" dirty="0" err="1" smtClean="0"/>
              <a:t>Struktura</a:t>
            </a:r>
            <a:r>
              <a:rPr lang="sk-SK" dirty="0" smtClean="0"/>
              <a:t> Dublin </a:t>
            </a:r>
            <a:r>
              <a:rPr lang="sk-SK" dirty="0" err="1" smtClean="0"/>
              <a:t>Core</a:t>
            </a:r>
            <a:r>
              <a:rPr lang="sk-SK" dirty="0" smtClean="0"/>
              <a:t> je v </a:t>
            </a:r>
            <a:r>
              <a:rPr lang="sk-SK" dirty="0" err="1" smtClean="0"/>
              <a:t>současnosti</a:t>
            </a:r>
            <a:r>
              <a:rPr lang="sk-SK" dirty="0" smtClean="0"/>
              <a:t> </a:t>
            </a:r>
            <a:r>
              <a:rPr lang="sk-SK" dirty="0" err="1" smtClean="0"/>
              <a:t>používána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20 </a:t>
            </a:r>
            <a:r>
              <a:rPr lang="sk-SK" dirty="0" err="1" smtClean="0"/>
              <a:t>zemích</a:t>
            </a:r>
            <a:r>
              <a:rPr lang="sk-SK" dirty="0" smtClean="0"/>
              <a:t> Severní Ameriky, </a:t>
            </a:r>
            <a:r>
              <a:rPr lang="sk-SK" dirty="0" err="1" smtClean="0"/>
              <a:t>Evropy</a:t>
            </a:r>
            <a:r>
              <a:rPr lang="sk-SK" dirty="0" smtClean="0"/>
              <a:t>, </a:t>
            </a:r>
            <a:r>
              <a:rPr lang="sk-SK" dirty="0" err="1" smtClean="0"/>
              <a:t>Asie</a:t>
            </a:r>
            <a:r>
              <a:rPr lang="sk-SK" dirty="0" smtClean="0"/>
              <a:t> a Austrálie a počet zemí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postupně</a:t>
            </a:r>
            <a:r>
              <a:rPr lang="sk-SK" dirty="0" smtClean="0"/>
              <a:t> zvyšuje. </a:t>
            </a:r>
          </a:p>
          <a:p>
            <a:r>
              <a:rPr lang="sk-SK" dirty="0" smtClean="0"/>
              <a:t>Standard Dublin </a:t>
            </a:r>
            <a:r>
              <a:rPr lang="sk-SK" dirty="0" err="1" smtClean="0"/>
              <a:t>Core</a:t>
            </a:r>
            <a:r>
              <a:rPr lang="sk-SK" dirty="0" smtClean="0"/>
              <a:t> v 1.1 z 1999-07-02 obsahuje základní sadu </a:t>
            </a:r>
            <a:r>
              <a:rPr lang="sk-SK" dirty="0" err="1" smtClean="0"/>
              <a:t>patnácti</a:t>
            </a:r>
            <a:r>
              <a:rPr lang="sk-SK" dirty="0" smtClean="0"/>
              <a:t> </a:t>
            </a:r>
            <a:r>
              <a:rPr lang="sk-SK" dirty="0" err="1" smtClean="0"/>
              <a:t>prvků</a:t>
            </a:r>
            <a:r>
              <a:rPr lang="sk-SK" dirty="0" smtClean="0"/>
              <a:t> (</a:t>
            </a:r>
            <a:r>
              <a:rPr lang="sk-SK" i="1" dirty="0" smtClean="0"/>
              <a:t>Dublin </a:t>
            </a:r>
            <a:r>
              <a:rPr lang="sk-SK" i="1" dirty="0" err="1" smtClean="0"/>
              <a:t>Core</a:t>
            </a:r>
            <a:r>
              <a:rPr lang="sk-SK" i="1" dirty="0" smtClean="0"/>
              <a:t> </a:t>
            </a:r>
            <a:r>
              <a:rPr lang="sk-SK" i="1" dirty="0" err="1" smtClean="0"/>
              <a:t>Metadata</a:t>
            </a:r>
            <a:r>
              <a:rPr lang="sk-SK" i="1" dirty="0" smtClean="0"/>
              <a:t> Element Set</a:t>
            </a:r>
            <a:r>
              <a:rPr lang="sk-SK" dirty="0" smtClean="0"/>
              <a:t>), z </a:t>
            </a:r>
            <a:r>
              <a:rPr lang="sk-SK" dirty="0" err="1" smtClean="0"/>
              <a:t>nichž</a:t>
            </a:r>
            <a:r>
              <a:rPr lang="sk-SK" dirty="0" smtClean="0"/>
              <a:t> </a:t>
            </a:r>
            <a:r>
              <a:rPr lang="sk-SK" dirty="0" err="1" smtClean="0"/>
              <a:t>žádný</a:t>
            </a:r>
            <a:r>
              <a:rPr lang="sk-SK" dirty="0" smtClean="0"/>
              <a:t> </a:t>
            </a:r>
            <a:r>
              <a:rPr lang="sk-SK" dirty="0" err="1" smtClean="0"/>
              <a:t>není</a:t>
            </a:r>
            <a:r>
              <a:rPr lang="sk-SK" dirty="0" smtClean="0"/>
              <a:t> povinný: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Anglicky Česky Title </a:t>
            </a:r>
            <a:r>
              <a:rPr lang="sk-SK" dirty="0" err="1" smtClean="0"/>
              <a:t>Název</a:t>
            </a:r>
            <a:r>
              <a:rPr lang="sk-SK" dirty="0" smtClean="0"/>
              <a:t> </a:t>
            </a:r>
            <a:r>
              <a:rPr lang="sk-SK" dirty="0" err="1" smtClean="0"/>
              <a:t>Creator</a:t>
            </a:r>
            <a:r>
              <a:rPr lang="sk-SK" dirty="0" smtClean="0"/>
              <a:t> </a:t>
            </a:r>
            <a:r>
              <a:rPr lang="sk-SK" dirty="0" err="1" smtClean="0"/>
              <a:t>Tvůrce</a:t>
            </a:r>
            <a:r>
              <a:rPr lang="sk-SK" dirty="0" smtClean="0"/>
              <a:t> </a:t>
            </a:r>
            <a:r>
              <a:rPr lang="sk-SK" dirty="0" err="1" smtClean="0"/>
              <a:t>Subject</a:t>
            </a:r>
            <a:r>
              <a:rPr lang="sk-SK" dirty="0" smtClean="0"/>
              <a:t> </a:t>
            </a:r>
            <a:r>
              <a:rPr lang="sk-SK" dirty="0" err="1" smtClean="0"/>
              <a:t>Předmět</a:t>
            </a:r>
            <a:r>
              <a:rPr lang="sk-SK" dirty="0" smtClean="0"/>
              <a:t> </a:t>
            </a:r>
            <a:r>
              <a:rPr lang="sk-SK" dirty="0" err="1" smtClean="0"/>
              <a:t>Description</a:t>
            </a:r>
            <a:r>
              <a:rPr lang="sk-SK" dirty="0" smtClean="0"/>
              <a:t> Popis Publisher </a:t>
            </a:r>
            <a:r>
              <a:rPr lang="sk-SK" dirty="0" err="1" smtClean="0"/>
              <a:t>Vydavatel</a:t>
            </a:r>
            <a:r>
              <a:rPr lang="sk-SK" dirty="0" smtClean="0"/>
              <a:t> </a:t>
            </a:r>
            <a:r>
              <a:rPr lang="sk-SK" dirty="0" err="1" smtClean="0"/>
              <a:t>Contributor</a:t>
            </a:r>
            <a:r>
              <a:rPr lang="sk-SK" dirty="0" smtClean="0"/>
              <a:t> </a:t>
            </a:r>
            <a:r>
              <a:rPr lang="sk-SK" dirty="0" err="1" smtClean="0"/>
              <a:t>Přispěvatel</a:t>
            </a:r>
            <a:r>
              <a:rPr lang="sk-SK" dirty="0" smtClean="0"/>
              <a:t> </a:t>
            </a:r>
            <a:r>
              <a:rPr lang="sk-SK" dirty="0" err="1" smtClean="0"/>
              <a:t>Date</a:t>
            </a:r>
            <a:r>
              <a:rPr lang="sk-SK" dirty="0" smtClean="0"/>
              <a:t> </a:t>
            </a:r>
            <a:r>
              <a:rPr lang="sk-SK" dirty="0" err="1" smtClean="0"/>
              <a:t>Datum</a:t>
            </a:r>
            <a:r>
              <a:rPr lang="sk-SK" dirty="0" smtClean="0"/>
              <a:t> Type Typ </a:t>
            </a:r>
            <a:r>
              <a:rPr lang="sk-SK" dirty="0" err="1" smtClean="0"/>
              <a:t>Format</a:t>
            </a:r>
            <a:r>
              <a:rPr lang="sk-SK" dirty="0" smtClean="0"/>
              <a:t> Formát </a:t>
            </a:r>
            <a:r>
              <a:rPr lang="sk-SK" dirty="0" err="1" smtClean="0"/>
              <a:t>Identifier</a:t>
            </a:r>
            <a:r>
              <a:rPr lang="sk-SK" dirty="0" smtClean="0"/>
              <a:t> Identifikátor </a:t>
            </a:r>
            <a:r>
              <a:rPr lang="sk-SK" dirty="0" err="1" smtClean="0"/>
              <a:t>Source</a:t>
            </a:r>
            <a:r>
              <a:rPr lang="sk-SK" dirty="0" smtClean="0"/>
              <a:t> Zdroj </a:t>
            </a:r>
            <a:r>
              <a:rPr lang="sk-SK" dirty="0" err="1" smtClean="0"/>
              <a:t>Language</a:t>
            </a:r>
            <a:r>
              <a:rPr lang="sk-SK" dirty="0" smtClean="0"/>
              <a:t> Jazyk </a:t>
            </a:r>
            <a:r>
              <a:rPr lang="sk-SK" dirty="0" err="1" smtClean="0"/>
              <a:t>Relation</a:t>
            </a:r>
            <a:r>
              <a:rPr lang="sk-SK" dirty="0" smtClean="0"/>
              <a:t> </a:t>
            </a:r>
            <a:r>
              <a:rPr lang="sk-SK" dirty="0" err="1" smtClean="0"/>
              <a:t>Vztah</a:t>
            </a:r>
            <a:r>
              <a:rPr lang="sk-SK" dirty="0" smtClean="0"/>
              <a:t> </a:t>
            </a:r>
            <a:r>
              <a:rPr lang="sk-SK" dirty="0" err="1" smtClean="0"/>
              <a:t>Coverage</a:t>
            </a:r>
            <a:r>
              <a:rPr lang="sk-SK" dirty="0" smtClean="0"/>
              <a:t> Pokrytí </a:t>
            </a:r>
            <a:r>
              <a:rPr lang="sk-SK" dirty="0" err="1" smtClean="0"/>
              <a:t>Rights</a:t>
            </a:r>
            <a:r>
              <a:rPr lang="sk-SK" dirty="0" smtClean="0"/>
              <a:t> Práva. </a:t>
            </a:r>
            <a:r>
              <a:rPr lang="sk-SK" dirty="0" err="1" smtClean="0"/>
              <a:t>Další</a:t>
            </a:r>
            <a:r>
              <a:rPr lang="sk-SK" dirty="0" smtClean="0"/>
              <a:t> prvky a </a:t>
            </a:r>
            <a:r>
              <a:rPr lang="sk-SK" dirty="0" err="1" smtClean="0"/>
              <a:t>rozšíření</a:t>
            </a:r>
            <a:r>
              <a:rPr lang="sk-SK" dirty="0" smtClean="0"/>
              <a:t> </a:t>
            </a:r>
            <a:r>
              <a:rPr lang="sk-SK" dirty="0" err="1" smtClean="0"/>
              <a:t>byly</a:t>
            </a:r>
            <a:r>
              <a:rPr lang="sk-SK" dirty="0" smtClean="0"/>
              <a:t> </a:t>
            </a:r>
            <a:r>
              <a:rPr lang="sk-SK" dirty="0" err="1" smtClean="0"/>
              <a:t>přidávány</a:t>
            </a:r>
            <a:r>
              <a:rPr lang="sk-SK" dirty="0" smtClean="0"/>
              <a:t> </a:t>
            </a:r>
            <a:r>
              <a:rPr lang="sk-SK" dirty="0" err="1" smtClean="0"/>
              <a:t>později</a:t>
            </a:r>
            <a:r>
              <a:rPr lang="sk-SK" dirty="0" smtClean="0"/>
              <a:t> </a:t>
            </a:r>
          </a:p>
          <a:p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Rôzne vedné odbory a oblasti ľudského záujmu majú vlastné metadátové štandardy, napr.: 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•Darwin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–pre geografický výskyt druhov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•EML –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 ekológiu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•VRA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Association pre vizuálne umenie</a:t>
            </a:r>
          </a:p>
          <a:p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behaviorálnych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spoločenských a ekonomických vedách sa často používa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Documentation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(štandard pre prieskumy, dotazníky, štatistické súbory)...</a:t>
            </a:r>
          </a:p>
          <a:p>
            <a:r>
              <a:rPr lang="sk-SK" dirty="0" smtClean="0"/>
              <a:t> 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Documentation</a:t>
            </a:r>
            <a:r>
              <a:rPr lang="sk-SK" dirty="0" smtClean="0"/>
              <a:t> </a:t>
            </a:r>
            <a:r>
              <a:rPr lang="sk-SK" dirty="0" err="1" smtClean="0"/>
              <a:t>Initiative</a:t>
            </a:r>
            <a:r>
              <a:rPr lang="sk-SK" dirty="0" smtClean="0"/>
              <a:t> je medzinárodný štandard na popis prieskumov, dotazníkov, štatistických dátových súborov a informácií na úrovni spoločenských vied. Tieto informácie sú štandardom opísané ako metadáta.</a:t>
            </a:r>
            <a:endParaRPr lang="sk-S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on disciplinary metadata standards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also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Curation Centre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https://www.dcc.ac.uk/guidance/standards/metadata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b="1" dirty="0" err="1" smtClean="0"/>
              <a:t>Metadata</a:t>
            </a:r>
            <a:r>
              <a:rPr lang="sk-SK" b="1" dirty="0" smtClean="0"/>
              <a:t> </a:t>
            </a:r>
            <a:r>
              <a:rPr lang="sk-SK" b="1" dirty="0" err="1" smtClean="0"/>
              <a:t>Standards</a:t>
            </a:r>
            <a:r>
              <a:rPr lang="sk-SK" b="1" dirty="0" smtClean="0"/>
              <a:t> </a:t>
            </a:r>
            <a:r>
              <a:rPr lang="sk-SK" b="1" dirty="0" err="1" smtClean="0"/>
              <a:t>Catalog</a:t>
            </a:r>
            <a:r>
              <a:rPr lang="sk-SK" b="1" dirty="0" smtClean="0"/>
              <a:t> </a:t>
            </a:r>
            <a:r>
              <a:rPr lang="sk-SK" b="0" dirty="0" smtClean="0"/>
              <a:t>(nahradil RDA </a:t>
            </a:r>
            <a:r>
              <a:rPr lang="sk-SK" b="0" dirty="0" err="1" smtClean="0"/>
              <a:t>Metadata</a:t>
            </a:r>
            <a:r>
              <a:rPr lang="sk-SK" b="0" dirty="0" smtClean="0"/>
              <a:t> </a:t>
            </a:r>
            <a:r>
              <a:rPr lang="sk-SK" b="0" dirty="0" err="1" smtClean="0"/>
              <a:t>Standards</a:t>
            </a:r>
            <a:r>
              <a:rPr lang="sk-SK" b="0" dirty="0" smtClean="0"/>
              <a:t> </a:t>
            </a:r>
            <a:r>
              <a:rPr lang="sk-SK" b="0" dirty="0" err="1" smtClean="0"/>
              <a:t>Directory</a:t>
            </a:r>
            <a:r>
              <a:rPr lang="sk-SK" b="0" dirty="0" smtClean="0"/>
              <a:t>)</a:t>
            </a:r>
          </a:p>
          <a:p>
            <a:r>
              <a:rPr lang="en-US" dirty="0" smtClean="0"/>
              <a:t>The RDA Metadata Standards Catalog is a collaborative, open directory of metadata standards applicable to research data. It is offered to the international academic community to help address infrastructure challenges.</a:t>
            </a:r>
            <a:endParaRPr lang="sk-SK" b="1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https://rdamsc.bath.ac.uk/</a:t>
            </a: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Pracovná</a:t>
            </a:r>
            <a:r>
              <a:rPr lang="sk-SK" baseline="0" dirty="0" smtClean="0"/>
              <a:t> skupina </a:t>
            </a:r>
            <a:r>
              <a:rPr lang="en-US" dirty="0" smtClean="0">
                <a:hlinkClick r:id="rId9"/>
              </a:rPr>
              <a:t>RDA Metadata Standards Catalog Working Group</a:t>
            </a:r>
            <a:r>
              <a:rPr lang="sk-SK" baseline="0" dirty="0" smtClean="0"/>
              <a:t> – nahradila </a:t>
            </a:r>
            <a:r>
              <a:rPr lang="en-US" dirty="0" smtClean="0"/>
              <a:t>The Metadata Standards Directory Working Group</a:t>
            </a: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Zenodo používa </a:t>
            </a:r>
            <a:r>
              <a:rPr lang="sk-SK" dirty="0" err="1" smtClean="0">
                <a:hlinkClick r:id="rId10"/>
              </a:rPr>
              <a:t>DataCite</a:t>
            </a:r>
            <a:r>
              <a:rPr lang="sk-SK" dirty="0" smtClean="0">
                <a:hlinkClick r:id="rId10"/>
              </a:rPr>
              <a:t> </a:t>
            </a:r>
            <a:r>
              <a:rPr lang="sk-SK" dirty="0" err="1" smtClean="0">
                <a:hlinkClick r:id="rId10"/>
              </a:rPr>
              <a:t>Schema</a:t>
            </a: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https://schema.datacite.org/meta/kernel-4.4/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Riadené slovníky</a:t>
            </a:r>
          </a:p>
          <a:p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Řízené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slovníky a 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ontologie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jedním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základních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nástrojů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zajištění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sémantické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interoperability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informačních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systémů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 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pomocí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dosahuje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žádoucí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standardizace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harmonizace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metadatového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popisu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dokumentů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informačních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objektů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k-SK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Súbor pojmov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usporiadaných do určitej štruktúry s určenými vzťahmi medzi nimi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Tezaury, súbory autorít, taxonómie, ontológie...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Harmonizácia a konzistencia pojmov, zjednotenie viacjazyčnosti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Používané hodnoty: preferované slová, frázy + mapovanie, hierarchia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Zlepšujú presnosť, strojovú čitateľnosť metadát (napr. 3/10/15), vyhľadávanie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454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79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Agrovoc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odborový tezaurus z</a:t>
            </a:r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 poľnohospodárstva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Viacjazyčný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Štruktúra – abecedná aj hierarchická</a:t>
            </a:r>
          </a:p>
          <a:p>
            <a:r>
              <a:rPr lang="sk-S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Obsahuje preferovaný výraz, výraz v iných jazykoch</a:t>
            </a: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65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Ukladanie, zálohovanie, bezpečnosť dát</a:t>
            </a:r>
            <a:r>
              <a:rPr lang="sk-SK" dirty="0" smtClean="0"/>
              <a:t> – pozrieť si odporúčania, usmernenia univerzity, inštitúcie k tejto téme, zistiť, či univerzita ponúka nejaké softvérové nástroje a podporu v tejto oblasti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budete </a:t>
            </a:r>
            <a:r>
              <a:rPr lang="sk-SK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ukladať a zálohovať dáta </a:t>
            </a: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priebehu projektu?</a:t>
            </a:r>
            <a:endParaRPr lang="sk-SK" sz="1400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Akým spôsobom budete </a:t>
            </a:r>
            <a:r>
              <a:rPr lang="sk-SK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zdieľať dáta</a:t>
            </a:r>
            <a:r>
              <a:rPr lang="sk-SK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 majú byť zverejnené? 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endParaRPr lang="sk-SK" sz="1400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92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Ktoré </a:t>
            </a:r>
            <a:r>
              <a:rPr lang="sk-SK" sz="1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z množstva získaných dát majú byť </a:t>
            </a: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uchovávané dlhodobo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Zvážiť hodnotu svojich dát, uchovávať len dáta s vysokou hodnotou:</a:t>
            </a: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všetky podkladové dáta súvisiace s publikáciou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– umožní vám to brániť sa voči všetkým možným spochybneniam vzneseným voči vašej práci</a:t>
            </a: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dáta, ktorých zber je náročný alebo nákladný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– napríklad dáta vygenerované alebo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spracované súkromnou firmou, dáta o počasí, dáta o zriedkavých zvieratách alebo z odľahlých oblastí</a:t>
            </a:r>
            <a:endParaRPr lang="sk-SK" dirty="0" smtClean="0">
              <a:latin typeface="Calibri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</a:pPr>
            <a:r>
              <a:rPr lang="sk-SK" dirty="0" smtClean="0">
                <a:latin typeface="Calibri" pitchFamily="34" charset="0"/>
                <a:cs typeface="Tahoma" pitchFamily="34" charset="0"/>
              </a:rPr>
              <a:t>     -</a:t>
            </a:r>
            <a:r>
              <a:rPr lang="sk-SK" b="1" dirty="0" smtClean="0">
                <a:latin typeface="Calibri" pitchFamily="34" charset="0"/>
                <a:cs typeface="Tahoma" pitchFamily="34" charset="0"/>
              </a:rPr>
              <a:t>dáta, ktoré sa nedajú nahradiť/znovu vygenerovať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200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Ktoré majú byť zničené/vymazané</a:t>
            </a: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?</a:t>
            </a:r>
          </a:p>
          <a:p>
            <a:r>
              <a:rPr lang="sk-SK" dirty="0" smtClean="0"/>
              <a:t>-</a:t>
            </a:r>
            <a:r>
              <a:rPr lang="sk-SK" b="1" dirty="0" smtClean="0"/>
              <a:t>biologický materiál</a:t>
            </a:r>
            <a:r>
              <a:rPr lang="sk-SK" dirty="0" smtClean="0"/>
              <a:t>, ktorý sa časom znehodnotí</a:t>
            </a:r>
          </a:p>
          <a:p>
            <a:r>
              <a:rPr lang="sk-SK" dirty="0" smtClean="0"/>
              <a:t>-</a:t>
            </a:r>
            <a:r>
              <a:rPr lang="sk-SK" b="1" dirty="0" smtClean="0"/>
              <a:t>dôverné údaje alebo osobné údaje</a:t>
            </a:r>
            <a:r>
              <a:rPr lang="sk-SK" dirty="0" smtClean="0"/>
              <a:t>, ktoré nemožno anonymizovať</a:t>
            </a:r>
          </a:p>
          <a:p>
            <a:endParaRPr lang="sk-SK" sz="1200" b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dlho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kde uchovávať dáta dlhodobo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ukončení projektu?</a:t>
            </a:r>
            <a:endParaRPr lang="sk-S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Dlhodobé uchovávanie </a:t>
            </a:r>
            <a:r>
              <a:rPr lang="sk-SK" dirty="0" smtClean="0"/>
              <a:t>- </a:t>
            </a:r>
            <a:r>
              <a:rPr lang="sk-SK" dirty="0" smtClean="0">
                <a:latin typeface="Calibri" pitchFamily="34" charset="0"/>
                <a:cs typeface="Tahoma" pitchFamily="34" charset="0"/>
              </a:rPr>
              <a:t>napr. minimum 5 rokov pre dáta, ktoré sú podkladom pre publikácie (napríklad v Dánsku je Dánsky kódex výskumnej integrity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– minimálne 5 rokov od dátumu publikovanie)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Nerobiť </a:t>
            </a:r>
            <a:r>
              <a:rPr lang="sk-SK" baseline="0" dirty="0" err="1" smtClean="0">
                <a:latin typeface="Calibri" pitchFamily="34" charset="0"/>
                <a:cs typeface="Tahoma" pitchFamily="34" charset="0"/>
              </a:rPr>
              <a:t>data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dumping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Zároveň brať do úvahy to, že nevieme, ktoré dáta sa môžu ukázať ako užitočné neskôr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>
              <a:latin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baseline="0" dirty="0" smtClean="0">
                <a:latin typeface="Calibri" pitchFamily="34" charset="0"/>
                <a:cs typeface="Tahoma" pitchFamily="34" charset="0"/>
              </a:rPr>
              <a:t>Výber (dátového) repozitára: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Pri hľadaní repozitára/úložiska pre výskumné dáta by si príjemcovia grantov mali najprv overiť, či existuje tematická databáza/databáza komunity, kde by sa dáta mohli archivovať. Bez ohľadu na vybrané úložisko by si príjemcovia grantov mali vždy overiť, či je dlhodobo udržateľné a:-ukladá dáta bezpečným spôsobom;-zabezpečí, že údaje budú naďalej </a:t>
            </a:r>
            <a:r>
              <a:rPr lang="sk-SK" baseline="0" dirty="0" err="1" smtClean="0">
                <a:latin typeface="Calibri" pitchFamily="34" charset="0"/>
                <a:cs typeface="Tahoma" pitchFamily="34" charset="0"/>
              </a:rPr>
              <a:t>nájditeľné</a:t>
            </a:r>
            <a:r>
              <a:rPr lang="sk-SK" baseline="0" dirty="0" smtClean="0">
                <a:latin typeface="Calibri" pitchFamily="34" charset="0"/>
                <a:cs typeface="Tahoma" pitchFamily="34" charset="0"/>
              </a:rPr>
              <a:t> (pomocou trvalého identifikátora), prístupné a opakovane použiteľné;-popisuje údaje štandardným spôsobom s použitím prijatých štandardov metadát;-umožňuje vkladateľovi určiť licenciu, ktorou sa riadi prístup k dátam a ich opakované použitie.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088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ARGOS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(a joint effort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EUDAT) allows generating machine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actionable DMPs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sprievodca, zatiaľ dostupný bezplatne,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treba sa registrovať, prepojený so ZENODO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https://argos.openaire.eu/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Databáza verejných DMP</a:t>
            </a:r>
            <a:endParaRPr lang="sk-SK" dirty="0" smtClean="0"/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https://dmponline.dcc.ac.uk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very convenient on-line tool to formulate a DMP according to the requirements of the ERC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 laid down in the template) and of several other research funding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 the Digital Curation Centre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Registrácia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Databáza verejných DMP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Stewardship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Wizard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Bezplatná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verzia – treba inštalovať, naučiť sa používať</a:t>
            </a:r>
          </a:p>
          <a:p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Platená služba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Má sprievodcu-</a:t>
            </a:r>
            <a:r>
              <a:rPr lang="sk-SK" baseline="0" dirty="0" smtClean="0"/>
              <a:t> môže slúžiť aj ako zdroj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o manažmente dát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sk-SK" b="1" dirty="0" smtClean="0"/>
              <a:t>Čo</a:t>
            </a:r>
            <a:r>
              <a:rPr lang="sk-SK" b="1" baseline="0" dirty="0" smtClean="0"/>
              <a:t> je manažment výskumných dát?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dirty="0" smtClean="0"/>
              <a:t>Manažment výskumných dát alebo v angličtine RDM z Research </a:t>
            </a:r>
            <a:r>
              <a:rPr lang="sk-SK" dirty="0" err="1" smtClean="0"/>
              <a:t>Data</a:t>
            </a:r>
            <a:r>
              <a:rPr lang="sk-SK" dirty="0" smtClean="0"/>
              <a:t> Management (RDM) je </a:t>
            </a:r>
            <a:r>
              <a:rPr lang="sk-SK" b="1" dirty="0" smtClean="0"/>
              <a:t>širší pojem</a:t>
            </a:r>
            <a:r>
              <a:rPr lang="sk-SK" dirty="0" smtClean="0"/>
              <a:t>, ktorý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zahŕňa </a:t>
            </a:r>
            <a:r>
              <a:rPr lang="sk-SK" b="1" dirty="0" smtClean="0"/>
              <a:t>súbor činností, ktoré sa viažu so životným cyklom výskumu či výskumných dát </a:t>
            </a:r>
            <a:r>
              <a:rPr lang="sk-SK" dirty="0" smtClean="0"/>
              <a:t>– </a:t>
            </a:r>
            <a:r>
              <a:rPr lang="sk-SK" b="1" dirty="0" smtClean="0"/>
              <a:t>organizáciu, ukladanie, uchovávanie a zdieľanie dát </a:t>
            </a:r>
            <a:r>
              <a:rPr lang="sk-SK" dirty="0" smtClean="0"/>
              <a:t>zhromaždených a použitých vo výskumnom projekte;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každodenný manažment výskumných dát počas životného cyklu (trvania) výskumu (napríklad pomenovávanie súborov);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rozhodovanie o tom, ako sa budú dáta uchovávať a zdieľať po ukončení projektu (napríklad uloženie dát v repozitári na dlhodobé uchovávanie a sprístupňovanie)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sk-SK" dirty="0" smtClean="0"/>
              <a:t>https://otvorenaveda.cvtisr.sk/manazment-vyskumnych-dat/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9246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You</a:t>
            </a:r>
            <a:r>
              <a:rPr lang="sk-SK" dirty="0" smtClean="0"/>
              <a:t> Tube – krátky návod na vytvorenie</a:t>
            </a:r>
            <a:r>
              <a:rPr lang="sk-SK" baseline="0" dirty="0" smtClean="0"/>
              <a:t> DMP pre projekt v rámci programu Horizont Európa</a:t>
            </a:r>
          </a:p>
          <a:p>
            <a:r>
              <a:rPr lang="sk-SK" dirty="0" smtClean="0"/>
              <a:t>https://www.youtube.com/watch?v=FNQ88o1VX1c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768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475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480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uznáva, že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anotovanie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ukladanie dát je časovo náročná činnosť.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môžu byť na tento účel osobitne vyčlenené finančné prostriedky z grantov, napríklad na príspevok na plat výskumného asistenta alebo na náklady komerčného poskytovateľa.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DMP should provide information on: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Dataset description: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Standards and metadata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Name and persistent identifier for the datasets: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Curation and preservation methodology: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methodology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Grantees should demonstrate that their approach to data management planning is in 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FAIR principles by providing adequate information on these five topics.</a:t>
            </a:r>
            <a:endParaRPr lang="sk-SK" dirty="0" smtClean="0"/>
          </a:p>
          <a:p>
            <a:endParaRPr lang="sk-SK" baseline="0" dirty="0" smtClean="0"/>
          </a:p>
          <a:p>
            <a:r>
              <a:rPr lang="sk-SK" baseline="0" dirty="0" smtClean="0"/>
              <a:t>Odporúča napr. nástroje od </a:t>
            </a:r>
            <a:r>
              <a:rPr lang="sk-SK" baseline="0" dirty="0" err="1" smtClean="0"/>
              <a:t>Digital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Curation</a:t>
            </a:r>
            <a:r>
              <a:rPr lang="sk-SK" baseline="0" dirty="0" smtClean="0"/>
              <a:t> Centre -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https://dmponline.dcc.ac.uk alebo od </a:t>
            </a:r>
            <a:r>
              <a:rPr lang="sk-SK" dirty="0" err="1" smtClean="0"/>
              <a:t>OpenAIRE</a:t>
            </a:r>
            <a:r>
              <a:rPr lang="sk-SK" baseline="0" dirty="0" smtClean="0"/>
              <a:t> a EUDAT -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https://argos.openaire.eu/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https://erc.europa.eu/sites/default/files/document/file/ERC_info_document-Open_Research_Data_and_Data_Management_Plans.pdf</a:t>
            </a:r>
          </a:p>
          <a:p>
            <a:r>
              <a:rPr lang="sk-SK" dirty="0" smtClean="0"/>
              <a:t>Informácie pre príjemcov grantov o postoji ERC k</a:t>
            </a:r>
            <a:r>
              <a:rPr lang="sk-SK" baseline="0" dirty="0" smtClean="0"/>
              <a:t> otvoreným výskumným dátam, ERC požiadavkách, bližšie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k DM, ukladaniu dát, metadátam...</a:t>
            </a:r>
          </a:p>
          <a:p>
            <a:r>
              <a:rPr lang="sk-SK" b="0" baseline="0" dirty="0" smtClean="0"/>
              <a:t>Info k DMP na str. 4-6</a:t>
            </a:r>
          </a:p>
          <a:p>
            <a:r>
              <a:rPr lang="sk-SK" b="0" dirty="0" smtClean="0"/>
              <a:t>Info k ukladaniu dát,</a:t>
            </a:r>
            <a:r>
              <a:rPr lang="sk-SK" b="0" baseline="0" dirty="0" smtClean="0"/>
              <a:t> </a:t>
            </a:r>
            <a:r>
              <a:rPr lang="sk-SK" b="0" dirty="0" smtClean="0"/>
              <a:t>dátovým</a:t>
            </a:r>
            <a:r>
              <a:rPr lang="sk-SK" b="0" baseline="0" dirty="0" smtClean="0"/>
              <a:t> repozitárom (aj konkrétne repozitáre s ich opisom), metadátam na str. 6-9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225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https://erc.europa.eu/sites/default/files/document/file/ERC_info_document-Open_Research_Data_and_Data_Management_Plans.pdf</a:t>
            </a:r>
          </a:p>
          <a:p>
            <a:r>
              <a:rPr lang="sk-SK" dirty="0" smtClean="0"/>
              <a:t>Informácie pre príjemcov grantov o postoji ERC k</a:t>
            </a:r>
            <a:r>
              <a:rPr lang="sk-SK" baseline="0" dirty="0" smtClean="0"/>
              <a:t> otvoreným výskumným dátam, ERC požiadavkách, bližšie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k DM, ukladaniu dát, metadátam...</a:t>
            </a:r>
          </a:p>
          <a:p>
            <a:r>
              <a:rPr lang="sk-SK" baseline="0" dirty="0" err="1" smtClean="0"/>
              <a:t>Info</a:t>
            </a:r>
            <a:r>
              <a:rPr lang="sk-SK" baseline="0" dirty="0" smtClean="0"/>
              <a:t> k DMP na str. 4-6</a:t>
            </a:r>
          </a:p>
          <a:p>
            <a:r>
              <a:rPr lang="sk-SK" dirty="0" err="1" smtClean="0"/>
              <a:t>Info</a:t>
            </a:r>
            <a:r>
              <a:rPr lang="sk-SK" dirty="0" smtClean="0"/>
              <a:t> k ukladaniu dát,</a:t>
            </a:r>
            <a:r>
              <a:rPr lang="sk-SK" baseline="0" dirty="0" smtClean="0"/>
              <a:t> </a:t>
            </a:r>
            <a:r>
              <a:rPr lang="sk-SK" dirty="0" smtClean="0"/>
              <a:t>dátovým</a:t>
            </a:r>
            <a:r>
              <a:rPr lang="sk-SK" baseline="0" dirty="0" smtClean="0"/>
              <a:t> repozitárom (aj konkrétne repozitáre s ich opisom), metadátam na str. 6-9</a:t>
            </a:r>
          </a:p>
          <a:p>
            <a:endParaRPr lang="sk-SK" baseline="0" dirty="0" smtClean="0"/>
          </a:p>
          <a:p>
            <a:r>
              <a:rPr lang="sk-SK" baseline="0" dirty="0" smtClean="0"/>
              <a:t>Odporúča napr. nástroj od </a:t>
            </a:r>
            <a:r>
              <a:rPr lang="sk-SK" baseline="0" dirty="0" err="1" smtClean="0"/>
              <a:t>Digital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Curation</a:t>
            </a:r>
            <a:r>
              <a:rPr lang="sk-SK" baseline="0" dirty="0" smtClean="0"/>
              <a:t> Centre -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https://dmponline.dcc.ac.uk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   </a:t>
            </a:r>
            <a:r>
              <a:rPr lang="sk-SK" dirty="0" err="1" smtClean="0"/>
              <a:t>OpenAIRE</a:t>
            </a:r>
            <a:r>
              <a:rPr lang="sk-SK" baseline="0" dirty="0" smtClean="0"/>
              <a:t> a EUDAT -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ARGOS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https://argos.openaire.eu/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11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871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246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Tento DMP bol pripravený v súlade s </a:t>
            </a:r>
            <a:r>
              <a:rPr lang="en-US" dirty="0" smtClean="0"/>
              <a:t>Horizon 2020 Fair Data Management Plan </a:t>
            </a:r>
            <a:r>
              <a:rPr lang="en-US" dirty="0" err="1" smtClean="0"/>
              <a:t>Te</a:t>
            </a:r>
            <a:r>
              <a:rPr lang="sk-SK" dirty="0" err="1" smtClean="0"/>
              <a:t>mplate</a:t>
            </a:r>
            <a:r>
              <a:rPr lang="sk-SK" dirty="0" smtClean="0"/>
              <a:t> 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to FAIR data management in Horizon 2020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GDPR Regulation (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016/679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Directive (EU) 2016/6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851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Zdieľanie dát zvyšuje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dosah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a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prestíž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výskumníka aj výskumnej organizácie, pre ktorú pracuje.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Zdieľanie dát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zvyšuje ekonomickú efektivitu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(pridaná hodnota opätovného zdieľania + možnosť 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zabrániť zbytočnému duplikovaniu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Zdieľanie dát tiež prispieva k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transparentnosti a reprodukovateľnosti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 a pôsobí ako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prevencia „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sloppy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 (nedbalej vedy) , pretože si podkladové údaje môže každý skontrolovať (recenzent v rámci recenzného konania, iný vedec z danej oblasti v rámci prieskumu literatúry, aj spätne po rokoch) a vidieť, čo s nimi výskumník robil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.</a:t>
            </a:r>
            <a:endParaRPr lang="sk-SK" sz="1200" dirty="0" smtClean="0">
              <a:latin typeface="Tahoma" pitchFamily="34" charset="0"/>
              <a:cs typeface="Tahoma" pitchFamily="34" charset="0"/>
            </a:endParaRPr>
          </a:p>
          <a:p>
            <a:endParaRPr 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3433673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9259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je DMP? Všeobecne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164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632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je DMP?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 smtClean="0"/>
              <a:t>Formálny dokument – </a:t>
            </a:r>
            <a:r>
              <a:rPr lang="sk-SK" b="1" dirty="0" smtClean="0"/>
              <a:t>nie v zmysle formality ale vypracovania dokumentu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 smtClean="0"/>
              <a:t>Špecifikuje, </a:t>
            </a:r>
            <a:r>
              <a:rPr lang="sk-SK" b="1" dirty="0" smtClean="0"/>
              <a:t>aké dáta a akým spôsobom</a:t>
            </a:r>
            <a:r>
              <a:rPr lang="sk-SK" dirty="0" smtClean="0"/>
              <a:t> budú počas výskumu vytvárané a obsahuje informácie o ich </a:t>
            </a:r>
            <a:r>
              <a:rPr lang="sk-SK" b="1" dirty="0" smtClean="0"/>
              <a:t>dostupnosti a využití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b="1" dirty="0" smtClean="0"/>
              <a:t>Spĺňa podmienky poskytovateľov financií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Calibri" pitchFamily="34" charset="0"/>
                <a:cs typeface="Tahoma" pitchFamily="34" charset="0"/>
              </a:rPr>
              <a:t>Co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 DMP ni</a:t>
            </a:r>
            <a:r>
              <a:rPr lang="sk-SK" sz="1200" b="1" baseline="0" dirty="0" smtClean="0">
                <a:latin typeface="Calibri" pitchFamily="34" charset="0"/>
                <a:cs typeface="Tahoma" pitchFamily="34" charset="0"/>
              </a:rPr>
              <a:t>e 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200" dirty="0" smtClean="0"/>
              <a:t>Metóda </a:t>
            </a:r>
            <a:r>
              <a:rPr lang="sk-SK" sz="1200" b="1" dirty="0" smtClean="0"/>
              <a:t>hodnotenia</a:t>
            </a:r>
            <a:r>
              <a:rPr lang="sk-SK" sz="1200" dirty="0" smtClean="0"/>
              <a:t> výskumu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200" b="1" dirty="0" smtClean="0"/>
              <a:t>Hĺbková dokumentácia </a:t>
            </a:r>
            <a:r>
              <a:rPr lang="sk-SK" sz="1200" dirty="0" smtClean="0"/>
              <a:t>(</a:t>
            </a:r>
            <a:r>
              <a:rPr lang="sk-SK" sz="1200" dirty="0" err="1" smtClean="0"/>
              <a:t>workflow</a:t>
            </a:r>
            <a:r>
              <a:rPr lang="sk-SK" sz="1200" dirty="0" smtClean="0"/>
              <a:t>, tabuľky, diagramy...), ale </a:t>
            </a:r>
            <a:r>
              <a:rPr lang="sk-SK" sz="1200" b="1" dirty="0" smtClean="0"/>
              <a:t>krátky prehľad so špecifickým účelom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83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k-SK" sz="1200" dirty="0" smtClean="0">
                <a:latin typeface="Calibri" pitchFamily="34" charset="0"/>
                <a:cs typeface="Tahoma" pitchFamily="34" charset="0"/>
              </a:rPr>
              <a:t>čoraz viac sa presadzuje politika povinných DMP (povinný pri žiadosti o grant z </a:t>
            </a:r>
            <a:r>
              <a:rPr lang="sk-SK" sz="1200" b="1" dirty="0" smtClean="0">
                <a:latin typeface="Calibri" pitchFamily="34" charset="0"/>
                <a:cs typeface="Tahoma" pitchFamily="34" charset="0"/>
                <a:hlinkClick r:id="rId3"/>
              </a:rPr>
              <a:t>programu Horizont Európa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, povinný v 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Poľsku/</a:t>
            </a:r>
            <a:r>
              <a:rPr lang="sk-SK" sz="1200" b="1" dirty="0" smtClean="0">
                <a:latin typeface="Calibri" pitchFamily="34" charset="0"/>
                <a:cs typeface="Tahoma" pitchFamily="34" charset="0"/>
                <a:hlinkClick r:id="rId4"/>
              </a:rPr>
              <a:t>Národné centrum vedy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, Slovensko - v rámci implementácie Národnej stratégie pre otvorenú vedu plánuje sa 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postupne zaviesť povinný DMP v agentúre APVV 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podľa poľského vzoru)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>
                <a:latin typeface="Calibri" pitchFamily="34" charset="0"/>
                <a:cs typeface="Tahoma" pitchFamily="34" charset="0"/>
              </a:rPr>
              <a:t>Financovatelia</a:t>
            </a:r>
            <a:r>
              <a:rPr lang="sk-SK" sz="1200" baseline="0" dirty="0" smtClean="0">
                <a:latin typeface="Calibri" pitchFamily="34" charset="0"/>
                <a:cs typeface="Tahoma" pitchFamily="34" charset="0"/>
              </a:rPr>
              <a:t> – prečo vyžadujú DMP</a:t>
            </a:r>
            <a:endParaRPr lang="sk-SK" sz="12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Ako budú dáta </a:t>
            </a:r>
            <a:r>
              <a:rPr lang="sk-SK" b="1" dirty="0" smtClean="0"/>
              <a:t>vytvárané, chránené a zdieľané </a:t>
            </a:r>
            <a:r>
              <a:rPr lang="sk-SK" dirty="0" smtClean="0"/>
              <a:t>+ obmedzenia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Znalosť dobrých praktík</a:t>
            </a:r>
            <a:endParaRPr lang="sk-SK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Návrh je v súlade s ich </a:t>
            </a:r>
            <a:r>
              <a:rPr lang="sk-SK" b="1" dirty="0" smtClean="0"/>
              <a:t>dátovou politikou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Sami často navrhujú </a:t>
            </a:r>
            <a:r>
              <a:rPr lang="sk-SK" b="1" dirty="0" smtClean="0"/>
              <a:t>manuály, témy či otázky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Počet slov/strán – </a:t>
            </a:r>
            <a:r>
              <a:rPr lang="sk-SK" b="1" dirty="0" smtClean="0"/>
              <a:t>jasné a stručné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Porozumenie</a:t>
            </a:r>
            <a:r>
              <a:rPr lang="sk-SK" dirty="0" smtClean="0"/>
              <a:t> požiadavkám a realistické plány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dirty="0" smtClean="0">
              <a:latin typeface="Calibri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k-SK" sz="1200" dirty="0" smtClean="0">
                <a:latin typeface="Calibri" pitchFamily="34" charset="0"/>
                <a:cs typeface="Tahoma" pitchFamily="34" charset="0"/>
              </a:rPr>
              <a:t> niektoré grantové agentúry a donori majú </a:t>
            </a:r>
            <a:r>
              <a:rPr lang="sk-SK" sz="1200" b="1" dirty="0" smtClean="0">
                <a:latin typeface="Calibri" pitchFamily="34" charset="0"/>
                <a:cs typeface="Tahoma" pitchFamily="34" charset="0"/>
              </a:rPr>
              <a:t>vzory DMP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, do ktorých výskumník vyplní údaje špecifické pre svoj projekt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k-SK" sz="1200" dirty="0" smtClean="0">
                <a:latin typeface="Calibri" pitchFamily="34" charset="0"/>
                <a:cs typeface="Tahoma" pitchFamily="34" charset="0"/>
              </a:rPr>
              <a:t> výskumné inštitúcie vo vyspelých krajinách už majú vo vnútorných predpisoch povinnosť vypracovávať DMP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sk-SK" sz="1200" dirty="0" smtClean="0">
                <a:latin typeface="Calibri" pitchFamily="34" charset="0"/>
                <a:cs typeface="Tahoma" pitchFamily="34" charset="0"/>
              </a:rPr>
              <a:t> existujú v nich aj pracovné pozície „podpora manažmentu dát“</a:t>
            </a:r>
            <a:endParaRPr lang="sk-SK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HE </a:t>
            </a:r>
            <a:r>
              <a:rPr lang="sk-SK" dirty="0" smtClean="0"/>
              <a:t>-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https://ec.europa.eu/info/funding-tenders/opportunities/docs/2021-2027/horizon/guidance/programme-guide_horizon_en.pdf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strana 40 -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(RDM): RDM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strana 42 – DMP -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cornerstone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notably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are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and/or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deliverables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17).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DMP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Tenders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register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non-restricted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deliverables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openly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legitimate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DMP in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specialised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RIO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or to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DMP-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repositories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DMPOnline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https://www.ncn.gov.pl/en/finansowanie-nauki/otwarta-nauka</a:t>
            </a:r>
          </a:p>
          <a:p>
            <a:r>
              <a:rPr lang="sk-SK" b="1" dirty="0" smtClean="0"/>
              <a:t>National </a:t>
            </a:r>
            <a:r>
              <a:rPr lang="sk-SK" b="1" dirty="0" err="1" smtClean="0"/>
              <a:t>Science</a:t>
            </a:r>
            <a:r>
              <a:rPr lang="sk-SK" b="1" dirty="0" smtClean="0"/>
              <a:t> Centre,</a:t>
            </a:r>
            <a:r>
              <a:rPr lang="sk-SK" b="1" baseline="0" dirty="0" smtClean="0"/>
              <a:t> </a:t>
            </a:r>
            <a:r>
              <a:rPr lang="sk-SK" b="1" baseline="0" dirty="0" err="1" smtClean="0"/>
              <a:t>Poland</a:t>
            </a:r>
            <a:r>
              <a:rPr lang="sk-SK" baseline="0" dirty="0" smtClean="0"/>
              <a:t> </a:t>
            </a:r>
          </a:p>
          <a:p>
            <a:r>
              <a:rPr lang="en-US" dirty="0" smtClean="0"/>
              <a:t>The NCN has taken active part in the activities of SE's working groups in charge of drafting specific open-access guidelines for research data and publications. The product of these efforts was a practical guide to uniform international research data management standards, entitled "</a:t>
            </a:r>
            <a:r>
              <a:rPr lang="en-US" dirty="0" smtClean="0">
                <a:hlinkClick r:id="rId5"/>
              </a:rPr>
              <a:t>Practical Guide to the International Alignment of Research Data Management</a:t>
            </a:r>
            <a:r>
              <a:rPr lang="en-US" dirty="0" smtClean="0"/>
              <a:t>", whose provisions were included, as a Data Management Plan, in the proposal application form introduced as of the 33</a:t>
            </a:r>
            <a:r>
              <a:rPr lang="en-US" baseline="30000" dirty="0" smtClean="0"/>
              <a:t>rd</a:t>
            </a:r>
            <a:r>
              <a:rPr lang="en-US" dirty="0" smtClean="0"/>
              <a:t> edition of NCN calls, announced on 15 March 2019.</a:t>
            </a:r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ERC-</a:t>
            </a:r>
            <a:r>
              <a:rPr lang="sk-SK" b="1" dirty="0" err="1" smtClean="0"/>
              <a:t>European</a:t>
            </a:r>
            <a:r>
              <a:rPr lang="sk-SK" b="1" dirty="0" smtClean="0"/>
              <a:t> </a:t>
            </a:r>
            <a:r>
              <a:rPr lang="sk-SK" b="1" dirty="0" err="1" smtClean="0"/>
              <a:t>Research</a:t>
            </a:r>
            <a:r>
              <a:rPr lang="sk-SK" b="1" dirty="0" smtClean="0"/>
              <a:t> </a:t>
            </a:r>
            <a:r>
              <a:rPr lang="sk-SK" b="1" dirty="0" err="1" smtClean="0"/>
              <a:t>Council</a:t>
            </a:r>
            <a:endParaRPr lang="sk-SK" b="1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Research Data and Data Management Plans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for ERC grantees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ERC Scientific Council</a:t>
            </a:r>
            <a:endParaRPr lang="sk-SK" dirty="0" smtClean="0"/>
          </a:p>
          <a:p>
            <a:r>
              <a:rPr lang="sk-SK" dirty="0" smtClean="0"/>
              <a:t>https://erc.europa.eu/sites/default/files/document/file/ERC_info_document-Open_Research_Data_and_Data_Management_Plans.pdf</a:t>
            </a:r>
          </a:p>
          <a:p>
            <a:endParaRPr lang="sk-SK" dirty="0" smtClean="0"/>
          </a:p>
          <a:p>
            <a:r>
              <a:rPr lang="sk-SK" b="1" dirty="0" smtClean="0"/>
              <a:t>SAV – prijali Politiku otvorenej vedy SAV, platná od 1.1.2025</a:t>
            </a:r>
          </a:p>
          <a:p>
            <a:r>
              <a:rPr lang="sk-SK" dirty="0" smtClean="0"/>
              <a:t>file:///C:/Users/gabriela.fisova/Downloads/PolitikaOtvorenejVedySAV-6.pdf</a:t>
            </a:r>
          </a:p>
          <a:p>
            <a:r>
              <a:rPr lang="sk-SK" dirty="0" smtClean="0"/>
              <a:t>5.2. Pri projektoch financovaných úplne alebo čiastočne zo štátneho rozpočtu ako inštitucionálnej formy podpory sa odporúča vypracovanie plánu manažmentu dát (</a:t>
            </a:r>
            <a:r>
              <a:rPr lang="sk-SK" dirty="0" err="1" smtClean="0"/>
              <a:t>Data</a:t>
            </a:r>
            <a:r>
              <a:rPr lang="sk-SK" dirty="0" smtClean="0"/>
              <a:t> Management </a:t>
            </a:r>
            <a:r>
              <a:rPr lang="sk-SK" dirty="0" err="1" smtClean="0"/>
              <a:t>Plan</a:t>
            </a:r>
            <a:r>
              <a:rPr lang="sk-SK" dirty="0" smtClean="0"/>
              <a:t>), ktorý sa stane povinným prvkom otvorenej vedy v SAV od 1.1.2027.</a:t>
            </a:r>
          </a:p>
          <a:p>
            <a:r>
              <a:rPr lang="sk-SK" dirty="0" smtClean="0"/>
              <a:t>5.3. Pri projektoch financovaných úplne alebo čiastočne z iných verejných zdrojov sa vypracovanie plánu manažmentu dát (</a:t>
            </a:r>
            <a:r>
              <a:rPr lang="sk-SK" dirty="0" err="1" smtClean="0"/>
              <a:t>Data</a:t>
            </a:r>
            <a:r>
              <a:rPr lang="sk-SK" dirty="0" smtClean="0"/>
              <a:t> Management </a:t>
            </a:r>
            <a:r>
              <a:rPr lang="sk-SK" dirty="0" err="1" smtClean="0"/>
              <a:t>Plan</a:t>
            </a:r>
            <a:r>
              <a:rPr lang="sk-SK" dirty="0" smtClean="0"/>
              <a:t>) riadi pravidlami financovateľa projektu.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60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dirty="0" smtClean="0"/>
              <a:t>https://libguides.up.edu/datamanagement/plans</a:t>
            </a:r>
          </a:p>
          <a:p>
            <a:r>
              <a:rPr lang="sk-SK" b="1" baseline="0" dirty="0" smtClean="0"/>
              <a:t>Životný cyklus výskumných dát</a:t>
            </a:r>
          </a:p>
          <a:p>
            <a:r>
              <a:rPr lang="sk-SK" baseline="0" dirty="0" smtClean="0"/>
              <a:t>Prvý dôležitý krok pri výskume je plánovanie. </a:t>
            </a:r>
          </a:p>
          <a:p>
            <a:r>
              <a:rPr lang="sk-SK" baseline="0" dirty="0" smtClean="0"/>
              <a:t>Ešte pred realizáciou výskumu si treba položiť otázky súvisiace s jednotlivými fázami životného cyklu výskumných dát/výskumu.</a:t>
            </a:r>
          </a:p>
          <a:p>
            <a:r>
              <a:rPr lang="sk-SK" dirty="0" smtClean="0"/>
              <a:t>Plán manažmentu</a:t>
            </a:r>
            <a:r>
              <a:rPr lang="sk-SK" baseline="0" dirty="0" smtClean="0"/>
              <a:t> dát</a:t>
            </a:r>
            <a:r>
              <a:rPr lang="sk-SK" dirty="0" smtClean="0"/>
              <a:t> (DMP) je formálny dokument, v</a:t>
            </a:r>
            <a:r>
              <a:rPr lang="sk-SK" baseline="0" dirty="0" smtClean="0"/>
              <a:t> ktorom si vedci kladú tieto. DMP pomáha hľadať odpovede a informácie o </a:t>
            </a:r>
            <a:r>
              <a:rPr lang="sk-SK" dirty="0" smtClean="0"/>
              <a:t>spôsoboch, akými sa výskumník rozhodol </a:t>
            </a:r>
            <a:r>
              <a:rPr lang="sk-SK" b="1" dirty="0" smtClean="0"/>
              <a:t>organizovať, spravovať, zdieľať a uchovávať dáta súvisiace s výskumom. </a:t>
            </a:r>
          </a:p>
          <a:p>
            <a:endParaRPr lang="sk-SK" dirty="0" smtClean="0"/>
          </a:p>
          <a:p>
            <a:r>
              <a:rPr lang="sk-SK" b="1" dirty="0" smtClean="0"/>
              <a:t>Plán manažmentu dát </a:t>
            </a:r>
            <a:r>
              <a:rPr lang="sk-SK" dirty="0" smtClean="0"/>
              <a:t>– konkrétne okruhy tém,</a:t>
            </a:r>
            <a:r>
              <a:rPr lang="sk-SK" baseline="0" dirty="0" smtClean="0"/>
              <a:t> ktorých sa môže týkať.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7274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Administratívne dáta alebo opis projektu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Existujú už dáta,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ktoré môžete využiť?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Aký druh dát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bude zbierať počas výskumu?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dotazníky, merania, texty, fotografie,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skeny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Budú medzi nimi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špeciálne, citlivé kategórie dát? 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osobné údaje, biologické vzorky, komerčné údaje, </a:t>
            </a:r>
            <a:r>
              <a:rPr lang="sk-SK" sz="1200" dirty="0" smtClean="0">
                <a:latin typeface="Calibri" pitchFamily="34" charset="0"/>
                <a:cs typeface="Tahoma" pitchFamily="34" charset="0"/>
              </a:rPr>
              <a:t>ktoré by mohli ovplyvniť obchodnú súťaž...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71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base" latinLnBrk="0" hangingPunct="1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bude zodpovedný za čo? </a:t>
            </a:r>
            <a:r>
              <a:rPr lang="sk-SK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Spôsob komunikácie?</a:t>
            </a:r>
          </a:p>
          <a:p>
            <a:pPr algn="just">
              <a:lnSpc>
                <a:spcPct val="130000"/>
              </a:lnSpc>
            </a:pPr>
            <a:r>
              <a:rPr lang="sk-SK" sz="1200" b="1" i="1" dirty="0" smtClean="0"/>
              <a:t>Určiť role a zodpovednosti/úlohy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Umožní to vedcom </a:t>
            </a:r>
            <a:r>
              <a:rPr lang="sk-SK" sz="1200" b="1" dirty="0" smtClean="0"/>
              <a:t>uvedomiť si to, kto a ako sa podieľa na manažmente ich výskumných údajov.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Za manažment výsk. dát nie je vždy zodpovedný len výskumník, ktorý dáta zozbieral. 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Do výskumného procesu sú zapojené </a:t>
            </a:r>
            <a:r>
              <a:rPr lang="sk-SK" sz="1200" b="1" dirty="0" smtClean="0"/>
              <a:t>rôzne strany, </a:t>
            </a:r>
            <a:r>
              <a:rPr lang="sk-SK" sz="1200" dirty="0" smtClean="0"/>
              <a:t>ktoré môžu zohrávať úlohu pri zabezpečovaní dobrej kvality dát, ich ochrane a uľahčovaní zdieľania dát. </a:t>
            </a:r>
          </a:p>
          <a:p>
            <a:pPr algn="just">
              <a:lnSpc>
                <a:spcPct val="130000"/>
              </a:lnSpc>
            </a:pPr>
            <a:r>
              <a:rPr lang="sk-SK" sz="1200" b="1" cap="all" dirty="0" smtClean="0"/>
              <a:t>Je veľmi dôležité, aby boli úlohy a zodpovednosti pridelené, a nie len predpokladané</a:t>
            </a:r>
            <a:r>
              <a:rPr lang="sk-SK" sz="1200" dirty="0" smtClean="0"/>
              <a:t>. 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Pri spoločnom výskume je dôležité priradiť úlohy a zodpovednosti všetkým partnerom. 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Je užitočné </a:t>
            </a:r>
            <a:r>
              <a:rPr lang="sk-SK" sz="1200" b="1" dirty="0" smtClean="0">
                <a:solidFill>
                  <a:srgbClr val="C00000"/>
                </a:solidFill>
              </a:rPr>
              <a:t>stanoviť tabuľku úloh a zodpovedností s pripojenými skutočnými menami a jasným pochopením toho, čo je súčasťou a čo sa od každého jednotlivca vyžaduje</a:t>
            </a:r>
            <a:r>
              <a:rPr lang="sk-SK" sz="1200" dirty="0" smtClean="0"/>
              <a:t>. Inštitucionálne politiky a zdroje môžu pomôcť objasniť tieto povinnosti. </a:t>
            </a:r>
          </a:p>
          <a:p>
            <a:pPr algn="just">
              <a:lnSpc>
                <a:spcPct val="130000"/>
              </a:lnSpc>
            </a:pPr>
            <a:endParaRPr lang="sk-SK" sz="12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sk-SK" sz="1200" b="1" dirty="0" smtClean="0">
                <a:solidFill>
                  <a:srgbClr val="C00000"/>
                </a:solidFill>
              </a:rPr>
              <a:t>Medzi osoby zapojené do manažmentu a zdieľania dát s rôznymi zodpovednosťami môžu patriť: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Vedúci projektu – hlavný riešiteľ</a:t>
            </a:r>
            <a:r>
              <a:rPr lang="sk-SK" sz="1200" dirty="0" smtClean="0"/>
              <a:t>, ktorý navrhuje výskum a dohliada naň. 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Výskumní pracovníci</a:t>
            </a:r>
            <a:r>
              <a:rPr lang="sk-SK" sz="1200" dirty="0" smtClean="0"/>
              <a:t>, ktorí navrhujú výskum, zbierajú, spracúvajú a analyzujú dáta, pričom zohľadňujú, kde budú dáta uložené a kto k nim bude mať prístup. 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Laboratórny alebo technický personál</a:t>
            </a:r>
            <a:r>
              <a:rPr lang="sk-SK" sz="1200" dirty="0" smtClean="0"/>
              <a:t>, ktorý vytvára metadáta a dokumentáciu; tvorca databázy. 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Externí dodávatelia </a:t>
            </a:r>
            <a:r>
              <a:rPr lang="sk-SK" sz="1200" dirty="0" smtClean="0"/>
              <a:t>zapojení do zberu dát, zadávania dát, prepisovania, spracovania a/alebo analýzy, kde by mali byť vopred dohodnuté a zdokumentované štandardné protokoly. 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Podporný personál</a:t>
            </a:r>
            <a:r>
              <a:rPr lang="sk-SK" sz="1200" dirty="0" smtClean="0"/>
              <a:t> riadiaci a spravujúci výskum a financovanie výskumu, zabezpečujúci etické hodnotenie a posudzujúci práva </a:t>
            </a:r>
            <a:r>
              <a:rPr lang="sk-SK" sz="1200" b="1" dirty="0" smtClean="0"/>
              <a:t>duševného vlastníctva. 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Pracovníci inštitucionálnych IT služieb, ktorí poskytujú služby uchovávania, zabezpečenia a zálohovania dát.</a:t>
            </a:r>
          </a:p>
          <a:p>
            <a:pPr algn="just">
              <a:lnSpc>
                <a:spcPct val="130000"/>
              </a:lnSpc>
            </a:pPr>
            <a:r>
              <a:rPr lang="sk-SK" sz="1200" b="1" dirty="0" smtClean="0"/>
              <a:t>Externé dátové centrá alebo webové archívy</a:t>
            </a:r>
            <a:r>
              <a:rPr lang="sk-SK" sz="1200" dirty="0" smtClean="0"/>
              <a:t>, ktoré uľahčujú zdieľanie dát. </a:t>
            </a:r>
          </a:p>
          <a:p>
            <a:pPr algn="just">
              <a:lnSpc>
                <a:spcPct val="130000"/>
              </a:lnSpc>
            </a:pPr>
            <a:r>
              <a:rPr lang="sk-SK" sz="1200" dirty="0" smtClean="0"/>
              <a:t>Treba zvážiť, či môže byť potrebné </a:t>
            </a:r>
            <a:r>
              <a:rPr lang="sk-SK" sz="1200" b="1" dirty="0" smtClean="0"/>
              <a:t>osobitné školenie pre všetkých zúčastnených </a:t>
            </a:r>
            <a:r>
              <a:rPr lang="sk-SK" sz="1200" dirty="0" smtClean="0"/>
              <a:t>zamestnancov. </a:t>
            </a:r>
          </a:p>
          <a:p>
            <a:pPr algn="just">
              <a:lnSpc>
                <a:spcPct val="130000"/>
              </a:lnSpc>
            </a:pPr>
            <a:endParaRPr lang="sk-SK" sz="1200" dirty="0" smtClean="0"/>
          </a:p>
          <a:p>
            <a:pPr marL="171450" marR="0" lvl="0" indent="-171450" algn="just" defTabSz="914400" rtl="0" eaLnBrk="1" fontAlgn="base" latinLnBrk="0" hangingPunct="1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Kalkulácia nákladov </a:t>
            </a:r>
          </a:p>
          <a:p>
            <a:pPr algn="just">
              <a:lnSpc>
                <a:spcPct val="130000"/>
              </a:lnSpc>
            </a:pPr>
            <a:endParaRPr lang="sk-SK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dirty="0" smtClean="0">
                <a:hlinkClick r:id="rId3"/>
              </a:rPr>
              <a:t>https://ukdataservice.ac.uk/learning-hub/research-data-management/plan-to-share/roles-and-responsibilities/</a:t>
            </a:r>
            <a:endParaRPr lang="sk-SK" sz="1200" b="0" dirty="0" smtClean="0"/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19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Etické a právne aspekty – môžu sa týkať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Obmedzenia, embargo, licencie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Citlivé dáta – </a:t>
            </a:r>
            <a:r>
              <a:rPr lang="sk-SK" dirty="0" err="1" smtClean="0"/>
              <a:t>anonymizácia</a:t>
            </a:r>
            <a:r>
              <a:rPr lang="sk-SK" dirty="0" smtClean="0"/>
              <a:t>, enkrypcia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Deti, zraniteľné skupiny ľudí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Experimenty na zvieratách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Súhlas so spracovaním osobných</a:t>
            </a:r>
            <a:endParaRPr lang="sk-SK" b="1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200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Treba pred začatím projektu žiadať o nejaký </a:t>
            </a:r>
            <a:r>
              <a:rPr lang="sk-SK" sz="12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súhlas</a:t>
            </a:r>
            <a:r>
              <a:rPr lang="sk-SK" sz="12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?</a:t>
            </a:r>
          </a:p>
          <a:p>
            <a:r>
              <a:rPr lang="sk-SK" b="1" dirty="0" smtClean="0">
                <a:effectLst/>
              </a:rPr>
              <a:t>Etické otázky - súhlas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https://www.sukl.sk/hlavna-stranka/slovenska-verzia/klinicke-skusanie-liekov/pokyny/spravna-klinicka-prax-nezavisla-eticka-komisia?page_id=2748</a:t>
            </a:r>
          </a:p>
          <a:p>
            <a:r>
              <a:rPr lang="sk-SK" b="1" dirty="0" smtClean="0">
                <a:effectLst/>
              </a:rPr>
              <a:t>Napríklad ŠÚKL</a:t>
            </a:r>
          </a:p>
          <a:p>
            <a:endParaRPr lang="sk-SK" b="1" dirty="0" smtClean="0"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Potrebujete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začatím projektu 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splniť nejaké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právne povinnosti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solidFill>
                  <a:schemeClr val="tx1"/>
                </a:solidFill>
              </a:rPr>
              <a:t>-Všeobecné nariadenie o ochrane údajov), minimalizácia osobných údajov, ich ochrana (</a:t>
            </a:r>
            <a:r>
              <a:rPr lang="sk-SK" dirty="0" err="1" smtClean="0">
                <a:solidFill>
                  <a:schemeClr val="tx1"/>
                </a:solidFill>
              </a:rPr>
              <a:t>anonymizácia</a:t>
            </a:r>
            <a:r>
              <a:rPr lang="sk-SK" dirty="0" smtClean="0">
                <a:solidFill>
                  <a:schemeClr val="tx1"/>
                </a:solidFill>
              </a:rPr>
              <a:t>,</a:t>
            </a:r>
            <a:r>
              <a:rPr lang="sk-SK" baseline="0" dirty="0" smtClean="0">
                <a:solidFill>
                  <a:schemeClr val="tx1"/>
                </a:solidFill>
              </a:rPr>
              <a:t> enkrypcia...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solidFill>
                  <a:schemeClr val="tx1"/>
                </a:solidFill>
              </a:rPr>
              <a:t> -Duševné vlastníctvo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>
                <a:solidFill>
                  <a:schemeClr val="tx1"/>
                </a:solidFill>
              </a:rPr>
              <a:t>-Transfer informácií mimo EÚ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si vedomí </a:t>
            </a:r>
            <a:r>
              <a:rPr lang="sk-SK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 a povinností pri používaní dát iných strán</a:t>
            </a:r>
            <a:r>
              <a:rPr lang="sk-SK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9D01DE-3EE4-4446-82CB-F0FE1DAE050E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38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EB51-833D-488A-9F84-BDD4A585AB3D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85F8-D99A-4B2D-85F9-B5D9DDC31E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7355-2F22-491A-8942-27B44A73EB24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5360-61AC-4D4E-9C87-0D0AF70761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D3D8-AA1A-4AA8-AF65-224DDAD4B202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032C-3FE9-4C1A-9E85-9955A48976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46B1-182A-46D9-B9D6-C939BF653681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77F7-83B0-4B3B-BA68-7FDF351FEA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BE86-F2C7-4C82-9218-201DF76B8C32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7F2B-2621-45A6-B0FF-DE3E4E6115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BD2E-22DF-472B-8E06-295DD45C2A23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D9E3-6649-4172-916D-C2820EC280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A264-3B11-422C-897C-12A078DF0DAF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E1FB-7693-4F74-B04E-9D3E128891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9FB3-1604-4135-A01E-709190A56A4A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C043-5B4B-453C-87FB-39EB7E42F1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0757-5110-49BF-A046-93611076A2FE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6784-8DE6-4866-8026-B3451A70A4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22EE-5CA5-410E-A993-A4882CDD66C3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2208-5D1C-4A15-9D2E-F228A6D025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FC1A-462A-4279-BDAF-77F3F8A6E23E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56D1-3473-4A7D-B643-267312BFDE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objekt pre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57C18-063A-4733-B0BF-5804425F048F}" type="datetimeFigureOut">
              <a:rPr lang="sk-SK"/>
              <a:pPr>
                <a:defRPr/>
              </a:pPr>
              <a:t>26. 2. 2025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C3988-729F-46FE-86B6-70E7D8906F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management.hms.harvard.edu/plan-design/file-naming-conventions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odo.org/record/4626872#.Y-TJgq2ZOUk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-3112539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web.archive.org/web/20170810120752/https:/pixabay.com/en/service/te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reative_Commons_license#Zero_/_public_domain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s://linktr.ee/wuestenigel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foto.wuestenigel.com/my-password-written-on-a-paper-sticke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damsc.bath.ac.uk/" TargetMode="External"/><Relationship Id="rId3" Type="http://schemas.openxmlformats.org/officeDocument/2006/relationships/hyperlink" Target="https://www.dcc.ac.uk/guidance/standards/metadata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dialliance.org/" TargetMode="External"/><Relationship Id="rId5" Type="http://schemas.openxmlformats.org/officeDocument/2006/relationships/hyperlink" Target="https://cs.wikipedia.org/wiki/Dublin_Core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guides.lib.utexas.edu/metadata-basics/controlled-vocabs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gitalheritagerecording.wordpress.com/2015/03/12/photogrammetry-3d-object-metadata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grovoc.fao.org/browse/agrovoc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2.5/dk/deed.en" TargetMode="External"/><Relationship Id="rId5" Type="http://schemas.openxmlformats.org/officeDocument/2006/relationships/hyperlink" Target="https://commons.wikimedia.org/wiki/File:Bit_Repository_-_Digital_Preservation.png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30978545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alphastockimage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nyphotographic.com/" TargetMode="Externa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vN0gPqBMzk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s://argos.openaire.eu/splash/" TargetMode="External"/><Relationship Id="rId7" Type="http://schemas.openxmlformats.org/officeDocument/2006/relationships/hyperlink" Target="https://ds-wizard.org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ptool.org/" TargetMode="External"/><Relationship Id="rId11" Type="http://schemas.openxmlformats.org/officeDocument/2006/relationships/image" Target="../media/image33.emf"/><Relationship Id="rId5" Type="http://schemas.openxmlformats.org/officeDocument/2006/relationships/hyperlink" Target="https://www.dcc.ac.uk/dmponline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argos.openaire.eu/splash/about/how-it-works.html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sk/?utm_source=link-attribution&amp;utm_medium=referral&amp;utm_campaign=image&amp;utm_content=1667184" TargetMode="External"/><Relationship Id="rId4" Type="http://schemas.openxmlformats.org/officeDocument/2006/relationships/hyperlink" Target="https://pixabay.com/sk/users/tumisu-148124/?utm_source=link-attribution&amp;utm_medium=referral&amp;utm_campaign=image&amp;utm_content=166718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NQ88o1VX1c" TargetMode="External"/><Relationship Id="rId5" Type="http://schemas.openxmlformats.org/officeDocument/2006/relationships/hyperlink" Target="https://argos.openaire.eu/user-guide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gos.openaire.eu/user-guid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mponline.dcc.ac.uk/public_plan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dmponline.dcc.ac.uk/plans/144043/export.pdf?export%5Bquestion_headings%5D=true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rc.europa.eu/sites/default/files/document/file/ERC_info_document-Open_Research_Data_and_Data_Management_Plans.pdf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hyperlink" Target="https://pg.edu.pl/files/2021-08/DMP_social%20science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g.edu.pl/files/2021-08/DMP_life%20sciences.pdf" TargetMode="External"/><Relationship Id="rId5" Type="http://schemas.openxmlformats.org/officeDocument/2006/relationships/hyperlink" Target="https://pg.edu.pl/files/2021-08/DMP_engineering.pdf" TargetMode="External"/><Relationship Id="rId4" Type="http://schemas.openxmlformats.org/officeDocument/2006/relationships/hyperlink" Target="https://pg.edu.pl/files/2021-08/DMP_humanities.pdf" TargetMode="External"/><Relationship Id="rId9" Type="http://schemas.openxmlformats.org/officeDocument/2006/relationships/hyperlink" Target="https://otvorenaveda.cvtisr.sk/plan-manazmentu-da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spire.science/wp-content/uploads/2021/09/Horizon-Europe-Data-Management-Plan-Template.pdf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281/zenodo.5666716" TargetMode="External"/><Relationship Id="rId5" Type="http://schemas.openxmlformats.org/officeDocument/2006/relationships/hyperlink" Target="https://zenodo.org/record/5666716#.Y-UNfa2ZOUk" TargetMode="External"/><Relationship Id="rId4" Type="http://schemas.openxmlformats.org/officeDocument/2006/relationships/hyperlink" Target="https://zenodo.org/record/5666716#.Y-Sj4K2ZOU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search.csc.fi/data-management-plann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nyphotographic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freepngimg.com/author/alexisbai-5859" TargetMode="External"/><Relationship Id="rId9" Type="http://schemas.openxmlformats.org/officeDocument/2006/relationships/hyperlink" Target="https://pix4free.org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agileinsider/4-principles-to-follow-about-document-version-control-d9116b21f05e" TargetMode="External"/><Relationship Id="rId13" Type="http://schemas.openxmlformats.org/officeDocument/2006/relationships/hyperlink" Target="https://rd-alliance.org/" TargetMode="External"/><Relationship Id="rId18" Type="http://schemas.openxmlformats.org/officeDocument/2006/relationships/hyperlink" Target="https://oaspa.org/oaspa-endorses-make-data-count-join-our-webinar-to-find-out-more/" TargetMode="External"/><Relationship Id="rId26" Type="http://schemas.openxmlformats.org/officeDocument/2006/relationships/hyperlink" Target="https://otvorenaveda.cvtisr.sk/plan-manazmentu-dat/" TargetMode="External"/><Relationship Id="rId3" Type="http://schemas.openxmlformats.org/officeDocument/2006/relationships/hyperlink" Target="https://eiz.cvtisr.sk/kurzy/eiz-pre-vedu-publikacny-poradca/" TargetMode="External"/><Relationship Id="rId21" Type="http://schemas.openxmlformats.org/officeDocument/2006/relationships/hyperlink" Target="https://eiz.cvtisr.sk/eiz-webinare/" TargetMode="External"/><Relationship Id="rId7" Type="http://schemas.openxmlformats.org/officeDocument/2006/relationships/hyperlink" Target="https://www.websupport.sk/blog/2013/02/3-dovody-preco-zacat-s-verziovanim/" TargetMode="External"/><Relationship Id="rId12" Type="http://schemas.openxmlformats.org/officeDocument/2006/relationships/hyperlink" Target="https://help.osf.io/hc/en-us/articles/360019931133-Creating-a-data-management-plan-DMP-document" TargetMode="External"/><Relationship Id="rId17" Type="http://schemas.openxmlformats.org/officeDocument/2006/relationships/hyperlink" Target="https://makedatacount.org/" TargetMode="External"/><Relationship Id="rId25" Type="http://schemas.openxmlformats.org/officeDocument/2006/relationships/hyperlink" Target="https://otvorenaveda.cvtisr.sk/manazment-vyskumnych-dat/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datacite.org/" TargetMode="External"/><Relationship Id="rId20" Type="http://schemas.openxmlformats.org/officeDocument/2006/relationships/hyperlink" Target="https://zenodo.org/record/3525349#.Yh3k6lk1X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281/zenodo.4263217https:/catalogue.openaire.eu/service/openaire.argos/overview" TargetMode="External"/><Relationship Id="rId11" Type="http://schemas.openxmlformats.org/officeDocument/2006/relationships/hyperlink" Target="https://dam.ukdataservice.ac.uk/media/622417/managingsharing.pdf" TargetMode="External"/><Relationship Id="rId24" Type="http://schemas.openxmlformats.org/officeDocument/2006/relationships/hyperlink" Target="https://library.maastrichtuniversity.nl/research/rdm/" TargetMode="External"/><Relationship Id="rId5" Type="http://schemas.openxmlformats.org/officeDocument/2006/relationships/hyperlink" Target="https://ec.europa.eu/info/funding-tenders/opportunities/docs/2021-2027/horizon/wp-call/2023/wp_horizon-erc-2023_en.pdf" TargetMode="External"/><Relationship Id="rId15" Type="http://schemas.openxmlformats.org/officeDocument/2006/relationships/hyperlink" Target="https://fairsharing.org/" TargetMode="External"/><Relationship Id="rId23" Type="http://schemas.openxmlformats.org/officeDocument/2006/relationships/hyperlink" Target="https://zenodo.org/communities/open-access-cvtisr/?page=1&amp;size=20" TargetMode="External"/><Relationship Id="rId10" Type="http://schemas.openxmlformats.org/officeDocument/2006/relationships/hyperlink" Target="https://webgate.ec.europa.eu/funding-tenders-opportunities/display/OM/Online+Manual" TargetMode="External"/><Relationship Id="rId19" Type="http://schemas.openxmlformats.org/officeDocument/2006/relationships/hyperlink" Target="https://oaspa.org/guest-post-oaspa-make-data-count-workshop-report-what-are-publisher-experiences-of-data-citation-and-what-can-we-do-to-help/?highlight=data" TargetMode="External"/><Relationship Id="rId4" Type="http://schemas.openxmlformats.org/officeDocument/2006/relationships/hyperlink" Target="https://erc.europa.eu/sites/default/files/document/file/ERC_info_document-Open_Research_Data_and_Data_Management_Plans.pdf" TargetMode="External"/><Relationship Id="rId9" Type="http://schemas.openxmlformats.org/officeDocument/2006/relationships/hyperlink" Target="https://www.deic.dk/en/RDMElearn" TargetMode="External"/><Relationship Id="rId14" Type="http://schemas.openxmlformats.org/officeDocument/2006/relationships/hyperlink" Target="https://codata.org/about-codata/" TargetMode="External"/><Relationship Id="rId22" Type="http://schemas.openxmlformats.org/officeDocument/2006/relationships/hyperlink" Target="https://archiv.nti.sk/archive.php?vid=5841999IUEMF0241##videoplayer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szpremium?utm_source=unsplash&amp;utm_medium=referral&amp;utm_content=creditCopyText" TargetMode="External"/><Relationship Id="rId3" Type="http://schemas.openxmlformats.org/officeDocument/2006/relationships/hyperlink" Target="mailto:gabriela.fisova@cvtisr.sk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otvorenaveda.cvtisr.sk/" TargetMode="External"/><Relationship Id="rId10" Type="http://schemas.openxmlformats.org/officeDocument/2006/relationships/image" Target="../media/image58.png"/><Relationship Id="rId4" Type="http://schemas.openxmlformats.org/officeDocument/2006/relationships/hyperlink" Target="mailto:otvorenaveda@cvtisr.sk" TargetMode="External"/><Relationship Id="rId9" Type="http://schemas.openxmlformats.org/officeDocument/2006/relationships/hyperlink" Target="https://unsplash.com/photos/SsyAGjPDpw8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ladymisionar.sk/vykricnik-600x600/" TargetMode="External"/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7" Type="http://schemas.openxmlformats.org/officeDocument/2006/relationships/hyperlink" Target="file:///C:\Users\gabriela.fisova\Downloads\PolitikaOtvorenejVedySAV-6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c.europa.eu/sites/default/files/document/file/ERC_info_document-Open_Research_Data_and_Data_Management_Plans.pdf" TargetMode="External"/><Relationship Id="rId5" Type="http://schemas.openxmlformats.org/officeDocument/2006/relationships/hyperlink" Target="https://otvorenaveda.cvtisr.sk/narodna-strategia-otvorenej-vedy/" TargetMode="External"/><Relationship Id="rId4" Type="http://schemas.openxmlformats.org/officeDocument/2006/relationships/hyperlink" Target="https://www.ncn.gov.pl/en/finansowanie-nauki/otwarta-nauka" TargetMode="Externa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english/for-employees/support/research/funding/units/hf/imv/data-ethics/dmps.html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UCT_RDM_lifecycle_%28all_icons%29.svg" TargetMode="External"/><Relationship Id="rId5" Type="http://schemas.openxmlformats.org/officeDocument/2006/relationships/hyperlink" Target="https://creativecommons.org/licenses/by-sa/4.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vectors/euro-money-icon-currency-object-3717536/" TargetMode="External"/><Relationship Id="rId5" Type="http://schemas.openxmlformats.org/officeDocument/2006/relationships/hyperlink" Target="https://fontawesome.com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-3175" y="631825"/>
            <a:ext cx="12192000" cy="20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350" name="Nadpis 1"/>
          <p:cNvSpPr>
            <a:spLocks noGrp="1"/>
          </p:cNvSpPr>
          <p:nvPr>
            <p:ph type="ctrTitle"/>
          </p:nvPr>
        </p:nvSpPr>
        <p:spPr>
          <a:xfrm>
            <a:off x="3175" y="480358"/>
            <a:ext cx="12188825" cy="718389"/>
          </a:xfrm>
        </p:spPr>
        <p:txBody>
          <a:bodyPr>
            <a:noAutofit/>
          </a:bodyPr>
          <a:lstStyle/>
          <a:p>
            <a:r>
              <a:rPr lang="sk-SK" sz="3600" b="1" dirty="0" err="1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Research</a:t>
            </a:r>
            <a:r>
              <a:rPr lang="sk-SK" sz="3600" b="1" dirty="0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sk-SK" sz="3600" b="1" dirty="0" err="1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Data</a:t>
            </a:r>
            <a:r>
              <a:rPr lang="sk-SK" sz="3600" b="1" dirty="0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 Management  &amp; </a:t>
            </a:r>
            <a:r>
              <a:rPr lang="sk-SK" sz="3600" b="1" dirty="0" err="1">
                <a:solidFill>
                  <a:srgbClr val="12018D"/>
                </a:solidFill>
                <a:latin typeface="Tahoma" pitchFamily="34" charset="0"/>
                <a:cs typeface="Tahoma" pitchFamily="34" charset="0"/>
              </a:rPr>
              <a:t>Archiving</a:t>
            </a:r>
            <a:endParaRPr lang="sk-SK" sz="3600" b="1" dirty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914400" y="3412207"/>
            <a:ext cx="10325099" cy="1636043"/>
          </a:xfrm>
        </p:spPr>
        <p:txBody>
          <a:bodyPr>
            <a:noAutofit/>
          </a:bodyPr>
          <a:lstStyle/>
          <a:p>
            <a:r>
              <a:rPr lang="sk-SK" sz="2000" dirty="0" smtClean="0">
                <a:latin typeface="Tahoma" pitchFamily="34" charset="0"/>
                <a:cs typeface="Tahoma" pitchFamily="34" charset="0"/>
              </a:rPr>
              <a:t>Gabriela </a:t>
            </a:r>
            <a:r>
              <a:rPr lang="sk-SK" sz="2000" dirty="0" err="1" smtClean="0">
                <a:latin typeface="Tahoma" pitchFamily="34" charset="0"/>
                <a:cs typeface="Tahoma" pitchFamily="34" charset="0"/>
              </a:rPr>
              <a:t>Fišová</a:t>
            </a:r>
            <a:r>
              <a:rPr lang="sk-SK" sz="2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Centrum vedecko-technických informácií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</a:p>
          <a:p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Slovak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Centre of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800" dirty="0" smtClean="0">
                <a:latin typeface="Tahoma" pitchFamily="34" charset="0"/>
                <a:cs typeface="Tahoma" pitchFamily="34" charset="0"/>
              </a:rPr>
              <a:t>4th </a:t>
            </a:r>
            <a:r>
              <a:rPr lang="sk-SK" sz="1800" dirty="0" err="1" smtClean="0">
                <a:latin typeface="Tahoma" pitchFamily="34" charset="0"/>
                <a:cs typeface="Tahoma" pitchFamily="34" charset="0"/>
              </a:rPr>
              <a:t>March</a:t>
            </a:r>
            <a:r>
              <a:rPr lang="sk-SK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sk-SK" sz="1800" dirty="0" smtClean="0">
                <a:latin typeface="Tahoma" pitchFamily="34" charset="0"/>
                <a:cs typeface="Tahoma" pitchFamily="34" charset="0"/>
              </a:rPr>
              <a:t>2025, STU </a:t>
            </a:r>
            <a:r>
              <a:rPr lang="sk-SK" sz="1800" dirty="0">
                <a:latin typeface="Tahoma" pitchFamily="34" charset="0"/>
                <a:cs typeface="Tahoma" pitchFamily="34" charset="0"/>
              </a:rPr>
              <a:t>in Bratislava</a:t>
            </a:r>
            <a:endParaRPr lang="sk-SK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1201735" y="1971926"/>
            <a:ext cx="978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Data</a:t>
            </a:r>
            <a:r>
              <a:rPr lang="sk-SK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management </a:t>
            </a:r>
            <a:r>
              <a:rPr lang="sk-SK" sz="40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Plan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80" y="6043896"/>
            <a:ext cx="5266667" cy="40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15" y="6043896"/>
            <a:ext cx="476190" cy="48571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08" y="5983467"/>
            <a:ext cx="1162859" cy="4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62053" y="943679"/>
            <a:ext cx="6726687" cy="5632218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curated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archiving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of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sk-SK" sz="2000" dirty="0" err="1"/>
              <a:t>common</a:t>
            </a:r>
            <a:r>
              <a:rPr lang="sk-SK" sz="2000" dirty="0"/>
              <a:t> </a:t>
            </a:r>
            <a:r>
              <a:rPr lang="sk-SK" sz="2000" dirty="0" err="1"/>
              <a:t>usage</a:t>
            </a:r>
            <a:r>
              <a:rPr lang="sk-SK" sz="2000" dirty="0"/>
              <a:t> in </a:t>
            </a:r>
            <a:r>
              <a:rPr lang="sk-SK" sz="2000" dirty="0" err="1" smtClean="0"/>
              <a:t>scientific</a:t>
            </a:r>
            <a:r>
              <a:rPr lang="sk-SK" sz="2000" dirty="0" smtClean="0"/>
              <a:t> </a:t>
            </a:r>
            <a:r>
              <a:rPr lang="sk-SK" sz="2000" dirty="0" err="1" smtClean="0"/>
              <a:t>discipline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allow you to choose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suitable place to store your </a:t>
            </a:r>
            <a:endParaRPr lang="sk-SK" sz="20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587574" y="1644258"/>
            <a:ext cx="4286849" cy="49316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tIns="72000" rIns="144000" bIns="72000">
            <a:noAutofit/>
          </a:bodyPr>
          <a:lstStyle/>
          <a:p>
            <a:pPr lvl="0">
              <a:spcBef>
                <a:spcPts val="600"/>
              </a:spcBef>
            </a:pPr>
            <a:r>
              <a:rPr lang="sk-SK" b="1" dirty="0" err="1" smtClean="0">
                <a:solidFill>
                  <a:srgbClr val="C00000"/>
                </a:solidFill>
                <a:latin typeface="Calibri"/>
              </a:rPr>
              <a:t>Formats</a:t>
            </a:r>
            <a:endParaRPr lang="sk-SK" b="1" dirty="0" smtClean="0">
              <a:solidFill>
                <a:srgbClr val="C00000"/>
              </a:solidFill>
              <a:latin typeface="Calibri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prstClr val="black"/>
                </a:solidFill>
                <a:latin typeface="Calibri"/>
              </a:rPr>
              <a:t>Archive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Container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 file: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TAR, GZIP, ZIP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prstClr val="black"/>
                </a:solidFill>
                <a:latin typeface="Calibri"/>
              </a:rPr>
              <a:t>Database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XML, CSV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prstClr val="black"/>
                </a:solidFill>
                <a:latin typeface="Calibri"/>
              </a:rPr>
              <a:t>GIS/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Geospatial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data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formats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SHP, DBF, </a:t>
            </a:r>
            <a:r>
              <a:rPr lang="sk-SK" dirty="0" err="1">
                <a:solidFill>
                  <a:prstClr val="black"/>
                </a:solidFill>
                <a:latin typeface="Calibri"/>
              </a:rPr>
              <a:t>GeoTIFF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, </a:t>
            </a:r>
            <a:r>
              <a:rPr lang="sk-SK" dirty="0" err="1">
                <a:solidFill>
                  <a:prstClr val="black"/>
                </a:solidFill>
                <a:latin typeface="Calibri"/>
              </a:rPr>
              <a:t>NetCDF</a:t>
            </a:r>
            <a:endParaRPr lang="sk-SK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prstClr val="black"/>
                </a:solidFill>
                <a:latin typeface="Calibri"/>
              </a:rPr>
              <a:t>Video: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MOV, MPEG, AVI, MXF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prstClr val="black"/>
                </a:solidFill>
                <a:latin typeface="Calibri"/>
              </a:rPr>
              <a:t>Audio: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 WAVE, AIFF, MP3, MXF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prstClr val="black"/>
                </a:solidFill>
                <a:latin typeface="Calibri"/>
              </a:rPr>
              <a:t>Statistical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ASCII, DTA, POR, SAS, SAV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prstClr val="black"/>
                </a:solidFill>
                <a:latin typeface="Calibri"/>
              </a:rPr>
              <a:t>Images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: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 TIFF, JPEG 2000, PDF, PNG, GIF, BMP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prstClr val="black"/>
                </a:solidFill>
                <a:latin typeface="Calibri"/>
              </a:rPr>
              <a:t>Spreadsheets</a:t>
            </a:r>
            <a:r>
              <a:rPr lang="sk-SK" b="1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sk-SK" b="1" dirty="0" err="1" smtClean="0">
                <a:solidFill>
                  <a:prstClr val="black"/>
                </a:solidFill>
                <a:latin typeface="Calibri"/>
              </a:rPr>
              <a:t>Tabular</a:t>
            </a:r>
            <a:r>
              <a:rPr lang="sk-SK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sk-SK" b="1" dirty="0" err="1" smtClean="0">
                <a:solidFill>
                  <a:prstClr val="black"/>
                </a:solidFill>
                <a:latin typeface="Calibri"/>
              </a:rPr>
              <a:t>files</a:t>
            </a:r>
            <a:r>
              <a:rPr lang="sk-SK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sk-SK" dirty="0" smtClean="0">
                <a:solidFill>
                  <a:prstClr val="black"/>
                </a:solidFill>
                <a:latin typeface="Calibri"/>
              </a:rPr>
              <a:t>CSV</a:t>
            </a:r>
            <a:endParaRPr lang="sk-SK" dirty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prstClr val="black"/>
                </a:solidFill>
                <a:latin typeface="Calibri"/>
              </a:rPr>
              <a:t>Text: 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XML, PDF/A, HTML, </a:t>
            </a:r>
            <a:r>
              <a:rPr lang="sk-SK" dirty="0" smtClean="0">
                <a:solidFill>
                  <a:prstClr val="black"/>
                </a:solidFill>
                <a:latin typeface="Calibri"/>
              </a:rPr>
              <a:t>ASCII</a:t>
            </a:r>
            <a:r>
              <a:rPr lang="sk-SK" dirty="0">
                <a:solidFill>
                  <a:prstClr val="black"/>
                </a:solidFill>
                <a:latin typeface="Calibri"/>
              </a:rPr>
              <a:t>, UTF-8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prstClr val="black"/>
                </a:solidFill>
                <a:latin typeface="Calibri"/>
              </a:rPr>
              <a:t>Web </a:t>
            </a:r>
            <a:r>
              <a:rPr lang="sk-SK" b="1" dirty="0" err="1">
                <a:solidFill>
                  <a:prstClr val="black"/>
                </a:solidFill>
                <a:latin typeface="Calibri"/>
              </a:rPr>
              <a:t>archives</a:t>
            </a:r>
            <a:r>
              <a:rPr lang="sk-SK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sk-SK" dirty="0" smtClean="0">
                <a:solidFill>
                  <a:prstClr val="black"/>
                </a:solidFill>
                <a:latin typeface="Calibri"/>
              </a:rPr>
              <a:t>WARC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ál 8"/>
          <p:cNvSpPr/>
          <p:nvPr/>
        </p:nvSpPr>
        <p:spPr>
          <a:xfrm>
            <a:off x="7975712" y="132215"/>
            <a:ext cx="1482202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Organization</a:t>
            </a:r>
            <a:r>
              <a:rPr lang="sk-SK" sz="1200" b="1" dirty="0" smtClean="0">
                <a:solidFill>
                  <a:schemeClr val="bg1"/>
                </a:solidFill>
              </a:rPr>
              <a:t> of </a:t>
            </a:r>
            <a:r>
              <a:rPr lang="sk-SK" sz="1200" b="1" dirty="0" err="1" smtClean="0">
                <a:solidFill>
                  <a:schemeClr val="bg1"/>
                </a:solidFill>
              </a:rPr>
              <a:t>data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9816869" y="215685"/>
            <a:ext cx="1431021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 err="1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24250" y="883220"/>
            <a:ext cx="10700426" cy="30950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sk-SK" sz="2400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 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way we manage multiple versions of the same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(FNC)?</a:t>
            </a:r>
          </a:p>
          <a:p>
            <a:pPr marL="449263" indent="-449263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framework for naming your files in a way that describes what they contain and how they relate to other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 stay organized and quickly identify your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90488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others more easily navigate your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shared or collaborative group file-sharing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sk-SK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k-SK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2000" dirty="0" smtClean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5" y="4471207"/>
            <a:ext cx="6352087" cy="1922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53" y="4471207"/>
            <a:ext cx="2525926" cy="1922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BlokTextu 13"/>
          <p:cNvSpPr txBox="1"/>
          <p:nvPr/>
        </p:nvSpPr>
        <p:spPr>
          <a:xfrm>
            <a:off x="8438541" y="4071097"/>
            <a:ext cx="23799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Files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without</a:t>
            </a:r>
            <a:r>
              <a:rPr lang="sk-SK" sz="2000" b="1" dirty="0" smtClean="0"/>
              <a:t> FNC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880889" y="4071097"/>
            <a:ext cx="24135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Files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with</a:t>
            </a:r>
            <a:r>
              <a:rPr lang="sk-SK" sz="2000" b="1" dirty="0" smtClean="0"/>
              <a:t> FNC</a:t>
            </a:r>
            <a:endParaRPr lang="sk-SK" sz="2000" b="1" dirty="0"/>
          </a:p>
        </p:txBody>
      </p:sp>
      <p:sp>
        <p:nvSpPr>
          <p:cNvPr id="11" name="Ovál 10"/>
          <p:cNvSpPr/>
          <p:nvPr/>
        </p:nvSpPr>
        <p:spPr>
          <a:xfrm>
            <a:off x="8598282" y="210667"/>
            <a:ext cx="1482202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Organization</a:t>
            </a:r>
            <a:r>
              <a:rPr lang="sk-SK" sz="1200" b="1" dirty="0" smtClean="0">
                <a:solidFill>
                  <a:schemeClr val="bg1"/>
                </a:solidFill>
              </a:rPr>
              <a:t> of </a:t>
            </a:r>
            <a:r>
              <a:rPr lang="sk-SK" sz="1200" b="1" dirty="0" err="1" smtClean="0">
                <a:solidFill>
                  <a:schemeClr val="bg1"/>
                </a:solidFill>
              </a:rPr>
              <a:t>data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9816869" y="215685"/>
            <a:ext cx="1431021" cy="134510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0" y="6561755"/>
            <a:ext cx="40739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00" dirty="0" smtClean="0"/>
              <a:t>1 </a:t>
            </a:r>
            <a:r>
              <a:rPr lang="sk-SK" sz="800" dirty="0" smtClean="0">
                <a:hlinkClick r:id="rId5"/>
              </a:rPr>
              <a:t>https</a:t>
            </a:r>
            <a:r>
              <a:rPr lang="sk-SK" sz="800" dirty="0">
                <a:hlinkClick r:id="rId5"/>
              </a:rPr>
              <a:t>://</a:t>
            </a:r>
            <a:r>
              <a:rPr lang="sk-SK" sz="800" dirty="0" smtClean="0">
                <a:hlinkClick r:id="rId5"/>
              </a:rPr>
              <a:t>datamanagement.hms.harvard.edu/plan-design/file-naming-conventions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316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481"/>
            <a:ext cx="12058649" cy="763976"/>
          </a:xfrm>
        </p:spPr>
        <p:txBody>
          <a:bodyPr tIns="108000"/>
          <a:lstStyle/>
          <a:p>
            <a:pPr algn="ctr"/>
            <a:r>
              <a:rPr lang="sk-SK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Management 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organization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sk-SK" sz="32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naming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05120" y="3706317"/>
            <a:ext cx="5211759" cy="2707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tlCol="0" anchor="ctr"/>
          <a:lstStyle/>
          <a:p>
            <a:pPr>
              <a:spcBef>
                <a:spcPts val="600"/>
              </a:spcBef>
            </a:pPr>
            <a:r>
              <a:rPr lang="sk-SK" sz="2000" b="1" cap="all" dirty="0" smtClean="0">
                <a:solidFill>
                  <a:schemeClr val="tx1"/>
                </a:solidFill>
              </a:rPr>
              <a:t>Word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separation</a:t>
            </a:r>
            <a:r>
              <a:rPr lang="sk-SK" sz="2000" b="1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sk-SK" sz="2000" b="1" cap="all" dirty="0" smtClean="0">
                <a:solidFill>
                  <a:srgbClr val="FF0000"/>
                </a:solidFill>
              </a:rPr>
              <a:t>DO NOT </a:t>
            </a:r>
            <a:r>
              <a:rPr lang="sk-SK" sz="2000" b="1" cap="all" dirty="0" err="1" smtClean="0">
                <a:solidFill>
                  <a:srgbClr val="FF0000"/>
                </a:solidFill>
              </a:rPr>
              <a:t>SepaRATE</a:t>
            </a:r>
            <a:r>
              <a:rPr lang="sk-SK" sz="20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err="1" smtClean="0">
                <a:solidFill>
                  <a:srgbClr val="FF0000"/>
                </a:solidFill>
              </a:rPr>
              <a:t>Words</a:t>
            </a:r>
            <a:r>
              <a:rPr lang="sk-SK" sz="20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err="1" smtClean="0">
                <a:solidFill>
                  <a:srgbClr val="FF0000"/>
                </a:solidFill>
              </a:rPr>
              <a:t>with</a:t>
            </a:r>
            <a:r>
              <a:rPr lang="sk-SK" sz="20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smtClean="0">
                <a:solidFill>
                  <a:schemeClr val="tx1"/>
                </a:solidFill>
              </a:rPr>
              <a:t>GAPS!</a:t>
            </a:r>
            <a:endParaRPr lang="sk-SK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000" b="1" cap="all" dirty="0" smtClean="0">
                <a:solidFill>
                  <a:srgbClr val="00B050"/>
                </a:solidFill>
              </a:rPr>
              <a:t>USE</a:t>
            </a:r>
            <a:endParaRPr lang="sk-SK" sz="2000" b="1" cap="all" dirty="0">
              <a:solidFill>
                <a:srgbClr val="00B050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chemeClr val="tx1"/>
                </a:solidFill>
              </a:rPr>
              <a:t>underscore</a:t>
            </a:r>
            <a:r>
              <a:rPr lang="sk-SK" sz="2000" b="1" dirty="0" smtClean="0">
                <a:solidFill>
                  <a:schemeClr val="tx1"/>
                </a:solidFill>
              </a:rPr>
              <a:t>: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file</a:t>
            </a:r>
            <a:r>
              <a:rPr lang="sk-SK" sz="2000" b="1" dirty="0" err="1">
                <a:solidFill>
                  <a:srgbClr val="00B050"/>
                </a:solidFill>
              </a:rPr>
              <a:t>_</a:t>
            </a:r>
            <a:r>
              <a:rPr lang="sk-SK" sz="2000" dirty="0" err="1">
                <a:solidFill>
                  <a:schemeClr val="tx1"/>
                </a:solidFill>
              </a:rPr>
              <a:t>name.xxx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chemeClr val="tx1"/>
                </a:solidFill>
              </a:rPr>
              <a:t>hyphen</a:t>
            </a:r>
            <a:r>
              <a:rPr lang="sk-SK" sz="2000" dirty="0" smtClean="0">
                <a:solidFill>
                  <a:schemeClr val="tx1"/>
                </a:solidFill>
              </a:rPr>
              <a:t>: </a:t>
            </a:r>
            <a:r>
              <a:rPr lang="sk-SK" sz="2000" dirty="0" err="1">
                <a:solidFill>
                  <a:schemeClr val="tx1"/>
                </a:solidFill>
              </a:rPr>
              <a:t>file</a:t>
            </a:r>
            <a:r>
              <a:rPr lang="sk-SK" sz="2000" b="1" dirty="0" err="1">
                <a:solidFill>
                  <a:srgbClr val="00B050"/>
                </a:solidFill>
              </a:rPr>
              <a:t>-</a:t>
            </a:r>
            <a:r>
              <a:rPr lang="sk-SK" sz="2000" dirty="0" err="1">
                <a:solidFill>
                  <a:schemeClr val="tx1"/>
                </a:solidFill>
              </a:rPr>
              <a:t>name.xxx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tx1"/>
                </a:solidFill>
              </a:rPr>
              <a:t>no </a:t>
            </a:r>
            <a:r>
              <a:rPr lang="sk-SK" sz="2000" b="1" dirty="0" err="1" smtClean="0">
                <a:solidFill>
                  <a:schemeClr val="tx1"/>
                </a:solidFill>
              </a:rPr>
              <a:t>gaps</a:t>
            </a:r>
            <a:r>
              <a:rPr lang="sk-SK" sz="2000" b="1" dirty="0" smtClean="0">
                <a:solidFill>
                  <a:schemeClr val="tx1"/>
                </a:solidFill>
              </a:rPr>
              <a:t>: </a:t>
            </a:r>
            <a:r>
              <a:rPr lang="sk-SK" sz="2000" b="1" dirty="0" err="1">
                <a:solidFill>
                  <a:srgbClr val="00B050"/>
                </a:solidFill>
              </a:rPr>
              <a:t>filename</a:t>
            </a:r>
            <a:r>
              <a:rPr lang="sk-SK" sz="2000" dirty="0" err="1">
                <a:solidFill>
                  <a:schemeClr val="tx1"/>
                </a:solidFill>
              </a:rPr>
              <a:t>.xxx</a:t>
            </a:r>
            <a:endParaRPr lang="sk-SK" sz="2000" dirty="0">
              <a:solidFill>
                <a:schemeClr val="tx1"/>
              </a:solidFill>
            </a:endParaRPr>
          </a:p>
          <a:p>
            <a:pPr marL="174625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chemeClr val="tx1"/>
                </a:solidFill>
              </a:rPr>
              <a:t>capital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letters</a:t>
            </a:r>
            <a:r>
              <a:rPr lang="sk-SK" sz="2000" dirty="0" smtClean="0">
                <a:solidFill>
                  <a:schemeClr val="tx1"/>
                </a:solidFill>
              </a:rPr>
              <a:t>: </a:t>
            </a:r>
            <a:r>
              <a:rPr lang="sk-SK" sz="2000" b="1" dirty="0" err="1">
                <a:solidFill>
                  <a:srgbClr val="00B050"/>
                </a:solidFill>
              </a:rPr>
              <a:t>F</a:t>
            </a:r>
            <a:r>
              <a:rPr lang="sk-SK" sz="2000" dirty="0" err="1">
                <a:solidFill>
                  <a:schemeClr val="tx1"/>
                </a:solidFill>
              </a:rPr>
              <a:t>ile</a:t>
            </a:r>
            <a:r>
              <a:rPr lang="sk-SK" sz="2000" b="1" dirty="0" err="1">
                <a:solidFill>
                  <a:srgbClr val="00B050"/>
                </a:solidFill>
              </a:rPr>
              <a:t>N</a:t>
            </a:r>
            <a:r>
              <a:rPr lang="sk-SK" sz="2000" dirty="0" err="1">
                <a:solidFill>
                  <a:schemeClr val="tx1"/>
                </a:solidFill>
              </a:rPr>
              <a:t>ame.xxx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224475" y="5691507"/>
            <a:ext cx="2883159" cy="8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DATA COMPRESSION</a:t>
            </a:r>
            <a:r>
              <a:rPr lang="sk-SK" sz="2000" dirty="0" smtClean="0">
                <a:solidFill>
                  <a:schemeClr val="tx1"/>
                </a:solidFill>
              </a:rPr>
              <a:t>: </a:t>
            </a:r>
            <a:r>
              <a:rPr lang="sk-SK" sz="2000" b="1" dirty="0">
                <a:solidFill>
                  <a:srgbClr val="00B050"/>
                </a:solidFill>
              </a:rPr>
              <a:t>.</a:t>
            </a:r>
            <a:r>
              <a:rPr lang="sk-SK" sz="2000" b="1" dirty="0" err="1">
                <a:solidFill>
                  <a:srgbClr val="00B050"/>
                </a:solidFill>
              </a:rPr>
              <a:t>zip</a:t>
            </a:r>
            <a:endParaRPr lang="sk-SK" sz="2000" b="1" dirty="0">
              <a:solidFill>
                <a:srgbClr val="00B05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17928" y="2763059"/>
            <a:ext cx="4213476" cy="818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smtClean="0">
                <a:solidFill>
                  <a:schemeClr val="tx1"/>
                </a:solidFill>
              </a:rPr>
              <a:t>HIERARCHY</a:t>
            </a:r>
            <a:r>
              <a:rPr lang="sk-SK" sz="2000" dirty="0" smtClean="0">
                <a:solidFill>
                  <a:schemeClr val="tx1"/>
                </a:solidFill>
              </a:rPr>
              <a:t>–type of </a:t>
            </a:r>
            <a:r>
              <a:rPr lang="sk-SK" sz="2000" dirty="0" err="1" smtClean="0">
                <a:solidFill>
                  <a:schemeClr val="tx1"/>
                </a:solidFill>
              </a:rPr>
              <a:t>data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activity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material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05121" y="1750686"/>
            <a:ext cx="4578164" cy="12357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sk-SK" sz="2000" b="1" cap="all" dirty="0" err="1" smtClean="0">
                <a:solidFill>
                  <a:schemeClr val="tx1"/>
                </a:solidFill>
              </a:rPr>
              <a:t>Agree</a:t>
            </a:r>
            <a:r>
              <a:rPr lang="sk-SK" sz="2000" b="1" cap="all" dirty="0" smtClean="0">
                <a:solidFill>
                  <a:schemeClr val="tx1"/>
                </a:solidFill>
              </a:rPr>
              <a:t> on a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method</a:t>
            </a:r>
            <a:r>
              <a:rPr lang="sk-SK" sz="2000" b="1" cap="all" dirty="0" smtClean="0">
                <a:solidFill>
                  <a:schemeClr val="tx1"/>
                </a:solidFill>
              </a:rPr>
              <a:t> to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track</a:t>
            </a:r>
            <a:r>
              <a:rPr lang="sk-SK" sz="2000" b="1" cap="all" dirty="0" smtClean="0">
                <a:solidFill>
                  <a:schemeClr val="tx1"/>
                </a:solidFill>
              </a:rPr>
              <a:t>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different</a:t>
            </a:r>
            <a:r>
              <a:rPr lang="sk-SK" sz="2000" b="1" cap="all" dirty="0" smtClean="0">
                <a:solidFill>
                  <a:schemeClr val="tx1"/>
                </a:solidFill>
              </a:rPr>
              <a:t>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versions</a:t>
            </a:r>
            <a:r>
              <a:rPr lang="sk-SK" sz="2000" cap="all" dirty="0" smtClean="0">
                <a:solidFill>
                  <a:schemeClr val="tx1"/>
                </a:solidFill>
              </a:rPr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00B050"/>
                </a:solidFill>
              </a:rPr>
              <a:t>Numbers</a:t>
            </a:r>
            <a:r>
              <a:rPr lang="sk-SK" sz="2000" b="1" dirty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1,2,3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smtClean="0">
                <a:solidFill>
                  <a:schemeClr val="tx1"/>
                </a:solidFill>
              </a:rPr>
              <a:t>or </a:t>
            </a:r>
            <a:r>
              <a:rPr lang="sk-SK" sz="2000" dirty="0">
                <a:solidFill>
                  <a:schemeClr val="tx1"/>
                </a:solidFill>
              </a:rPr>
              <a:t>1.1, 1.2... ; 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FF0000"/>
                </a:solidFill>
              </a:rPr>
              <a:t>Avoid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names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such</a:t>
            </a:r>
            <a:r>
              <a:rPr lang="sk-SK" sz="2000" b="1" dirty="0" smtClean="0">
                <a:solidFill>
                  <a:srgbClr val="FF0000"/>
                </a:solidFill>
              </a:rPr>
              <a:t> as </a:t>
            </a:r>
            <a:r>
              <a:rPr lang="sk-SK" sz="2000" dirty="0" err="1" smtClean="0">
                <a:solidFill>
                  <a:schemeClr val="tx1"/>
                </a:solidFill>
              </a:rPr>
              <a:t>final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smtClean="0">
                <a:solidFill>
                  <a:schemeClr val="tx1"/>
                </a:solidFill>
              </a:rPr>
              <a:t>final2 atď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Obdĺžnik 7"/>
          <p:cNvSpPr/>
          <p:nvPr/>
        </p:nvSpPr>
        <p:spPr>
          <a:xfrm>
            <a:off x="6117928" y="848258"/>
            <a:ext cx="4601183" cy="718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b="1" cap="all" dirty="0" err="1" smtClean="0">
                <a:solidFill>
                  <a:schemeClr val="tx1"/>
                </a:solidFill>
              </a:rPr>
              <a:t>Date</a:t>
            </a:r>
            <a:r>
              <a:rPr lang="sk-SK" sz="2000" b="1" cap="all" dirty="0" smtClean="0">
                <a:solidFill>
                  <a:schemeClr val="tx1"/>
                </a:solidFill>
              </a:rPr>
              <a:t>:</a:t>
            </a:r>
            <a:r>
              <a:rPr lang="sk-SK" sz="2000" baseline="30000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YYYYMMDD</a:t>
            </a:r>
            <a:r>
              <a:rPr lang="sk-SK" sz="2000" dirty="0" smtClean="0">
                <a:solidFill>
                  <a:schemeClr val="tx1"/>
                </a:solidFill>
              </a:rPr>
              <a:t> or </a:t>
            </a:r>
            <a:r>
              <a:rPr lang="sk-SK" sz="2000" dirty="0">
                <a:solidFill>
                  <a:srgbClr val="00B050"/>
                </a:solidFill>
              </a:rPr>
              <a:t>YYMMDD</a:t>
            </a:r>
          </a:p>
        </p:txBody>
      </p:sp>
      <p:sp>
        <p:nvSpPr>
          <p:cNvPr id="9" name="Obdĺžnik 8"/>
          <p:cNvSpPr/>
          <p:nvPr/>
        </p:nvSpPr>
        <p:spPr>
          <a:xfrm>
            <a:off x="305121" y="848259"/>
            <a:ext cx="5060902" cy="718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b="1" cap="all" dirty="0" err="1" smtClean="0">
                <a:solidFill>
                  <a:schemeClr val="tx1"/>
                </a:solidFill>
              </a:rPr>
              <a:t>File</a:t>
            </a:r>
            <a:r>
              <a:rPr lang="sk-SK" sz="2000" b="1" cap="all" dirty="0" smtClean="0">
                <a:solidFill>
                  <a:schemeClr val="tx1"/>
                </a:solidFill>
              </a:rPr>
              <a:t> </a:t>
            </a:r>
            <a:r>
              <a:rPr lang="sk-SK" sz="2000" b="1" cap="all" dirty="0" err="1" smtClean="0">
                <a:solidFill>
                  <a:schemeClr val="tx1"/>
                </a:solidFill>
              </a:rPr>
              <a:t>names</a:t>
            </a:r>
            <a:r>
              <a:rPr lang="sk-SK" sz="2000" b="1" cap="all" dirty="0" smtClean="0">
                <a:solidFill>
                  <a:schemeClr val="tx1"/>
                </a:solidFill>
              </a:rPr>
              <a:t>: </a:t>
            </a:r>
            <a:r>
              <a:rPr lang="sk-SK" sz="2000" b="1" dirty="0" err="1" smtClean="0">
                <a:solidFill>
                  <a:srgbClr val="00B050"/>
                </a:solidFill>
              </a:rPr>
              <a:t>short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but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rgbClr val="00B050"/>
                </a:solidFill>
              </a:rPr>
              <a:t>meaningful</a:t>
            </a:r>
            <a:endParaRPr lang="sk-SK" sz="2000" b="1" dirty="0">
              <a:solidFill>
                <a:srgbClr val="00B05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184843" y="1911545"/>
            <a:ext cx="6812849" cy="666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sk-SK" sz="2000" b="1" cap="all" dirty="0" err="1" smtClean="0">
                <a:solidFill>
                  <a:srgbClr val="FF0000"/>
                </a:solidFill>
              </a:rPr>
              <a:t>Avoid</a:t>
            </a:r>
            <a:r>
              <a:rPr lang="sk-SK" sz="20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err="1" smtClean="0">
                <a:solidFill>
                  <a:srgbClr val="FF0000"/>
                </a:solidFill>
              </a:rPr>
              <a:t>special</a:t>
            </a:r>
            <a:r>
              <a:rPr lang="sk-SK" sz="2000" b="1" cap="all" dirty="0" smtClean="0">
                <a:solidFill>
                  <a:srgbClr val="FF0000"/>
                </a:solidFill>
              </a:rPr>
              <a:t> </a:t>
            </a:r>
            <a:r>
              <a:rPr lang="sk-SK" sz="2000" b="1" cap="all" dirty="0" err="1" smtClean="0">
                <a:solidFill>
                  <a:srgbClr val="FF0000"/>
                </a:solidFill>
              </a:rPr>
              <a:t>symbols</a:t>
            </a:r>
            <a:r>
              <a:rPr lang="sk-SK" sz="2000" b="1" dirty="0" smtClean="0">
                <a:solidFill>
                  <a:schemeClr val="tx1"/>
                </a:solidFill>
              </a:rPr>
              <a:t>: </a:t>
            </a:r>
            <a:r>
              <a:rPr lang="sk-SK" sz="2000" dirty="0" smtClean="0">
                <a:solidFill>
                  <a:schemeClr val="tx1"/>
                </a:solidFill>
              </a:rPr>
              <a:t>~ </a:t>
            </a:r>
            <a:r>
              <a:rPr lang="sk-SK" sz="2000" dirty="0">
                <a:solidFill>
                  <a:schemeClr val="tx1"/>
                </a:solidFill>
              </a:rPr>
              <a:t>! @ # $ % ^ &amp; * ( ) ` ; &lt; &gt; ? , [ ] { } ' „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1001" t="4470" r="-1" b="10628"/>
          <a:stretch/>
        </p:blipFill>
        <p:spPr>
          <a:xfrm>
            <a:off x="4014646" y="4709258"/>
            <a:ext cx="8044003" cy="68142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917" y="3145874"/>
            <a:ext cx="3142021" cy="331539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956609" y="3001722"/>
            <a:ext cx="3498659" cy="5040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4014646" y="4663099"/>
            <a:ext cx="8044002" cy="748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475" y="3616817"/>
            <a:ext cx="3769414" cy="448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Obdĺžnik 17"/>
          <p:cNvSpPr/>
          <p:nvPr/>
        </p:nvSpPr>
        <p:spPr>
          <a:xfrm>
            <a:off x="7224475" y="3574894"/>
            <a:ext cx="3769414" cy="532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0" y="6563198"/>
            <a:ext cx="6965004" cy="2240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k-SK" sz="800" dirty="0" err="1"/>
              <a:t>Dobšovičová</a:t>
            </a:r>
            <a:r>
              <a:rPr lang="sk-SK" sz="800" dirty="0"/>
              <a:t> Alexandra. (2021, </a:t>
            </a:r>
            <a:r>
              <a:rPr lang="sk-SK" sz="800" dirty="0" err="1"/>
              <a:t>January</a:t>
            </a:r>
            <a:r>
              <a:rPr lang="sk-SK" sz="800" dirty="0"/>
              <a:t> 28). Zefektívni svoj výskum: manažment výskumných dát. Zenodo. </a:t>
            </a:r>
            <a:r>
              <a:rPr lang="sk-SK" sz="800" dirty="0">
                <a:hlinkClick r:id="rId6"/>
              </a:rPr>
              <a:t>https://doi.org/10.5281/zenodo.4626872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9561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897828" y="1074104"/>
            <a:ext cx="6421269" cy="5015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80000" tIns="180000"/>
          <a:lstStyle/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unauthorised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–to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unauthorised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deletion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ensitive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server,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ocking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locking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cabinets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r="6377"/>
          <a:stretch/>
        </p:blipFill>
        <p:spPr>
          <a:xfrm>
            <a:off x="9752385" y="3176510"/>
            <a:ext cx="2160006" cy="2679793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11268854" y="2893667"/>
            <a:ext cx="487895" cy="19773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k-SK" sz="1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t="6428" r="28556" b="9152"/>
          <a:stretch/>
        </p:blipFill>
        <p:spPr>
          <a:xfrm>
            <a:off x="422488" y="2393380"/>
            <a:ext cx="2221426" cy="22662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Ovál 11"/>
          <p:cNvSpPr/>
          <p:nvPr/>
        </p:nvSpPr>
        <p:spPr>
          <a:xfrm>
            <a:off x="9988790" y="256837"/>
            <a:ext cx="1687195" cy="1562735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sk-SK" sz="14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0518" y="6502933"/>
            <a:ext cx="7545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Lock</a:t>
            </a:r>
            <a:r>
              <a:rPr lang="sk-SK" sz="8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image: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Pixabay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creator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explicitly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800" b="1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Creative</a:t>
            </a:r>
            <a:r>
              <a:rPr lang="sk-SK" sz="800" b="1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 Commons </a:t>
            </a:r>
            <a:r>
              <a:rPr lang="sk-SK" sz="800" b="1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en:Creative Commons license"/>
              </a:rPr>
              <a:t>Zero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see</a:t>
            </a:r>
            <a:r>
              <a:rPr lang="sk-SK" sz="800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sk-SK" sz="800" i="1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here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sk-SK" sz="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</a:t>
            </a:r>
            <a:r>
              <a:rPr lang="sk-SK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ID: </a:t>
            </a:r>
            <a:r>
              <a:rPr lang="sk-SK" sz="800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3112539</a:t>
            </a:r>
            <a:r>
              <a:rPr lang="sk-SK" sz="800" i="1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k-SK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mage: 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pasword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Photo: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My password written on a paper sticker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 by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Marco </a:t>
            </a:r>
            <a:r>
              <a:rPr lang="en-US" sz="800" i="1" u="sng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Verch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 under </a:t>
            </a:r>
            <a:r>
              <a:rPr lang="en-US" sz="800" i="1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Creative Commons 2.0</a:t>
            </a:r>
            <a:r>
              <a:rPr lang="sk-SK" sz="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62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7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92349" y="790892"/>
            <a:ext cx="9989232" cy="1184289"/>
          </a:xfrm>
          <a:prstGeom prst="rect">
            <a:avLst/>
          </a:prstGeom>
        </p:spPr>
        <p:txBody>
          <a:bodyPr/>
          <a:lstStyle/>
          <a:p>
            <a:pPr marL="174625" indent="-174625" algn="just" defTabSz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make your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understandable to others?</a:t>
            </a: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standards and methods used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help others understand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how you have implemented the project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(documentation provides contextual information)</a:t>
            </a:r>
            <a:endParaRPr lang="sk-SK" i="1" dirty="0">
              <a:latin typeface="Calibri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0" y="5897357"/>
            <a:ext cx="44638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1400" dirty="0">
                <a:hlinkClick r:id="rId3"/>
              </a:rPr>
              <a:t>https://www.dcc.ac.uk/guidance/standards/metadata</a:t>
            </a:r>
            <a:endParaRPr lang="sk-SK" sz="1400" dirty="0"/>
          </a:p>
        </p:txBody>
      </p:sp>
      <p:sp>
        <p:nvSpPr>
          <p:cNvPr id="11" name="Obdĺžnik 10"/>
          <p:cNvSpPr/>
          <p:nvPr/>
        </p:nvSpPr>
        <p:spPr>
          <a:xfrm>
            <a:off x="0" y="6324749"/>
            <a:ext cx="520126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sk-SK" sz="1400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https://guides.lib.utexas.edu/metadata-basics/controlled-vocabs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2349" y="2075189"/>
            <a:ext cx="11504579" cy="35486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k-SK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/s,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formats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lang="sk-SK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Dublin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DDI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Darwin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EML, VRA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vocabularies</a:t>
            </a:r>
            <a:endParaRPr lang="sk-S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readme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ok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2046" y="4399461"/>
            <a:ext cx="1979376" cy="70222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Obrázok 1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40" y="5290460"/>
            <a:ext cx="4557993" cy="8148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13" y="4445240"/>
            <a:ext cx="4077742" cy="5382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Ovál 11"/>
          <p:cNvSpPr/>
          <p:nvPr/>
        </p:nvSpPr>
        <p:spPr>
          <a:xfrm>
            <a:off x="10381581" y="212009"/>
            <a:ext cx="1603970" cy="14896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7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116732" y="790892"/>
            <a:ext cx="7705057" cy="4916056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2679" r="3735" b="2790"/>
          <a:stretch/>
        </p:blipFill>
        <p:spPr>
          <a:xfrm>
            <a:off x="145063" y="879340"/>
            <a:ext cx="7174743" cy="50406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4"/>
          <a:srcRect l="1682" t="3539" r="863"/>
          <a:stretch/>
        </p:blipFill>
        <p:spPr>
          <a:xfrm>
            <a:off x="4334869" y="4258347"/>
            <a:ext cx="7857131" cy="25235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78" y="3683826"/>
            <a:ext cx="4290492" cy="5663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Obdĺžnik 1"/>
          <p:cNvSpPr/>
          <p:nvPr/>
        </p:nvSpPr>
        <p:spPr>
          <a:xfrm>
            <a:off x="0" y="6574228"/>
            <a:ext cx="5054589" cy="207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Archaelogoy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https://digitalheritagerecording.wordpress.com/2015/03/12/photogrammetry-3d-object-metadata/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</a:p>
        </p:txBody>
      </p:sp>
      <p:sp>
        <p:nvSpPr>
          <p:cNvPr id="3" name="Obdĺžnik 2"/>
          <p:cNvSpPr/>
          <p:nvPr/>
        </p:nvSpPr>
        <p:spPr>
          <a:xfrm>
            <a:off x="6024260" y="411325"/>
            <a:ext cx="1295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9742424" y="334342"/>
            <a:ext cx="1603970" cy="14896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28892" y="1058651"/>
            <a:ext cx="7734509" cy="5508625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1200"/>
              </a:spcBef>
            </a:pPr>
            <a:endParaRPr lang="sk-SK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" name="Zástupný symbol obsah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90" y="1166060"/>
            <a:ext cx="9680908" cy="50318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315932" y="743441"/>
            <a:ext cx="566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C00000"/>
                </a:solidFill>
              </a:rPr>
              <a:t>Cotrolled</a:t>
            </a:r>
            <a:r>
              <a:rPr lang="sk-SK" sz="2000" b="1" dirty="0" smtClean="0">
                <a:solidFill>
                  <a:srgbClr val="C00000"/>
                </a:solidFill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</a:rPr>
              <a:t>vocabularies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0" y="6343262"/>
            <a:ext cx="45576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https://agrovoc.fao.org/browse/agrovoc/en/</a:t>
            </a:r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10498313" y="85743"/>
            <a:ext cx="1603970" cy="14896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17234" y="1158794"/>
            <a:ext cx="6907225" cy="5242006"/>
          </a:xfrm>
          <a:prstGeom prst="rect">
            <a:avLst/>
          </a:prstGeom>
        </p:spPr>
        <p:txBody>
          <a:bodyPr/>
          <a:lstStyle/>
          <a:p>
            <a:pPr marL="174625" indent="-1746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and back up your data along the way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-the strategy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&amp; how to store your active 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depend on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of data, how often and where you will back them up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(another university server, cloud such as Dropbox, Google Drive, your own device such as laptop, the memory stick...)</a:t>
            </a:r>
          </a:p>
          <a:p>
            <a:pPr marL="174625" indent="-1746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should be published? </a:t>
            </a:r>
          </a:p>
          <a:p>
            <a:pPr marL="273050" indent="-273050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shared,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in a data repository, data journal); how other people find your data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data reuse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38" y="2016856"/>
            <a:ext cx="3450330" cy="231565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158" y="4634064"/>
            <a:ext cx="2150562" cy="1612922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9062682" y="243168"/>
            <a:ext cx="1295400" cy="12573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sk-SK" sz="14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0545606" y="275190"/>
            <a:ext cx="1352459" cy="122527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sk-SK" sz="14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34205" y="6548536"/>
            <a:ext cx="50064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altLang="sk-SK" sz="800" dirty="0" err="1" smtClean="0">
                <a:latin typeface="Arial" panose="020B0604020202020204" pitchFamily="34" charset="0"/>
                <a:hlinkClick r:id="rId5"/>
              </a:rPr>
              <a:t>Image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:Bit_Repository_Digital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Preservation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by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Jørgen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Stamp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CC BY 2.5 DK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via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Wikimedia</a:t>
            </a:r>
            <a:r>
              <a:rPr kumimoji="0" lang="sk-SK" altLang="sk-SK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Commons </a:t>
            </a:r>
            <a:endParaRPr kumimoji="0" lang="sk-SK" alt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511983" y="213569"/>
            <a:ext cx="1363175" cy="12869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Archive</a:t>
            </a:r>
            <a:r>
              <a:rPr lang="sk-SK" sz="1400" b="1" dirty="0" smtClean="0">
                <a:solidFill>
                  <a:schemeClr val="bg1"/>
                </a:solidFill>
              </a:rPr>
              <a:t>, </a:t>
            </a:r>
            <a:r>
              <a:rPr lang="sk-SK" sz="1400" b="1" dirty="0" err="1" smtClean="0">
                <a:solidFill>
                  <a:schemeClr val="bg1"/>
                </a:solidFill>
              </a:rPr>
              <a:t>share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publishc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56671" y="792798"/>
            <a:ext cx="8855558" cy="5558131"/>
          </a:xfrm>
          <a:prstGeom prst="rect">
            <a:avLst/>
          </a:prstGeom>
        </p:spPr>
        <p:txBody>
          <a:bodyPr/>
          <a:lstStyle/>
          <a:p>
            <a:pPr marL="174625" indent="-1746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-term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12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sk-SK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costly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collet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4625" indent="-1746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deteriorate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anonymised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-term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60363" indent="-360363">
              <a:lnSpc>
                <a:spcPct val="12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comply with legislation, regulations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applicable to your data type,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guidelines of the institution...</a:t>
            </a:r>
            <a:endParaRPr lang="sk-SK" sz="2000" dirty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263" y="3631149"/>
            <a:ext cx="2980625" cy="229026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07" y="1670202"/>
            <a:ext cx="2941421" cy="1960947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8451920" y="161270"/>
            <a:ext cx="1438686" cy="1265859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archivácia, zdieľanie, zverejnenie dát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674260" y="156231"/>
            <a:ext cx="1317590" cy="126521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právo a etika</a:t>
            </a:r>
            <a:endParaRPr lang="sk-S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0740395" y="196170"/>
            <a:ext cx="1352459" cy="122527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náklady a zdroje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29295" y="6350929"/>
            <a:ext cx="2901756" cy="207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7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sk-SK" sz="7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Nick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Youngson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CC BY-SA 3.0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Alpha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k-SK" sz="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Stock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k-SK" sz="7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Images</a:t>
            </a:r>
            <a:endParaRPr lang="sk-SK" sz="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31396" y="6485378"/>
            <a:ext cx="8458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Roche DG,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Lanfear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Haff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Schwanz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LE, et al. (2014) - Roche DG,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Lanfear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Binning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Haff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TM,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Schwanz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LE, et al. (2014)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Archiving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12(1): e1001779. doi:10.1371/journal.pbio.1001779, CC BY 4.0, </a:t>
            </a:r>
            <a:r>
              <a:rPr lang="sk-SK" sz="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https://commons.wikimedia.org/w/index.php?curid=30978545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09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6790235" cy="65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0">
            <a:noAutofit/>
          </a:bodyPr>
          <a:lstStyle/>
          <a:p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33511" y="816152"/>
            <a:ext cx="5661920" cy="35238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DMP: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OpenAIRE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–Argos</a:t>
            </a:r>
            <a:r>
              <a:rPr lang="sk-SK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k-SK" b="1" dirty="0" smtClean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https://argos.openaire.eu/splash</a:t>
            </a:r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https://argos.openaire.eu/splash/about/how-it-works.html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DMPOnline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l-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</a:t>
            </a:r>
            <a:r>
              <a:rPr lang="nl-N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(DigitalCurationCentre, </a:t>
            </a:r>
            <a:r>
              <a:rPr lang="nl-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nl-NL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nl-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www.dcc.ac.uk/dmponline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DMPtool</a:t>
            </a:r>
            <a:r>
              <a:rPr lang="sk-SK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(USA </a:t>
            </a:r>
            <a:r>
              <a:rPr lang="sk-SK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univerzity):</a:t>
            </a: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sk-SK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://dmptool.org</a:t>
            </a:r>
            <a:r>
              <a:rPr lang="sk-SK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sk-SK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solidFill>
                <a:srgbClr val="1201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b="1" dirty="0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sk-SK" b="1" dirty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rgbClr val="1201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sk-SK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https://ds-wizard.org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videoprezent</a:t>
            </a:r>
            <a:r>
              <a:rPr lang="sk-S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ttps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://www.youtube.com/watch?v=pvN0gPqBMzk</a:t>
            </a: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51" y="4388134"/>
            <a:ext cx="5402605" cy="19906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ok 12"/>
          <p:cNvPicPr/>
          <p:nvPr/>
        </p:nvPicPr>
        <p:blipFill rotWithShape="1">
          <a:blip r:embed="rId10"/>
          <a:srcRect b="7604"/>
          <a:stretch/>
        </p:blipFill>
        <p:spPr>
          <a:xfrm>
            <a:off x="6540086" y="4007795"/>
            <a:ext cx="5249838" cy="279390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Obrázok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4870937" y="1013452"/>
            <a:ext cx="4497341" cy="28920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6020" r="18685" b="6872"/>
          <a:stretch/>
        </p:blipFill>
        <p:spPr>
          <a:xfrm>
            <a:off x="7992893" y="30163"/>
            <a:ext cx="1964988" cy="25194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2082" r="10842" b="13179"/>
          <a:stretch/>
        </p:blipFill>
        <p:spPr>
          <a:xfrm>
            <a:off x="9694267" y="909973"/>
            <a:ext cx="2361075" cy="22077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0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51754" y="1171738"/>
            <a:ext cx="6254884" cy="509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144000" bIns="108000">
            <a:noAutofit/>
          </a:bodyPr>
          <a:lstStyle/>
          <a:p>
            <a:pPr algn="ctr"/>
            <a:r>
              <a:rPr lang="sk-SK" sz="2800" b="1" dirty="0" err="1" smtClean="0">
                <a:solidFill>
                  <a:srgbClr val="C00000"/>
                </a:solidFill>
              </a:rPr>
              <a:t>Research</a:t>
            </a:r>
            <a:r>
              <a:rPr lang="sk-SK" sz="2800" b="1" dirty="0" smtClean="0">
                <a:solidFill>
                  <a:srgbClr val="C00000"/>
                </a:solidFill>
              </a:rPr>
              <a:t> </a:t>
            </a:r>
            <a:r>
              <a:rPr lang="sk-SK" sz="2800" b="1" dirty="0" err="1">
                <a:solidFill>
                  <a:srgbClr val="C00000"/>
                </a:solidFill>
              </a:rPr>
              <a:t>Data</a:t>
            </a:r>
            <a:r>
              <a:rPr lang="sk-SK" sz="2800" b="1" dirty="0">
                <a:solidFill>
                  <a:srgbClr val="C00000"/>
                </a:solidFill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</a:rPr>
              <a:t>Management (RDM)</a:t>
            </a:r>
            <a:endParaRPr lang="sk-SK" sz="2800" b="1" i="1" dirty="0">
              <a:latin typeface="Calibri" pitchFamily="34" charset="0"/>
              <a:cs typeface="Tahoma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 err="1" smtClean="0">
                <a:solidFill>
                  <a:srgbClr val="C00000"/>
                </a:solidFill>
              </a:rPr>
              <a:t>Activities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dirty="0" err="1" smtClean="0"/>
              <a:t>connected</a:t>
            </a:r>
            <a:r>
              <a:rPr lang="sk-SK" sz="2400" dirty="0" smtClean="0"/>
              <a:t> </a:t>
            </a:r>
            <a:r>
              <a:rPr lang="sk-SK" sz="2400" b="1" dirty="0" err="1" smtClean="0"/>
              <a:t>with</a:t>
            </a:r>
            <a:r>
              <a:rPr lang="sk-SK" sz="2400" b="1" dirty="0" smtClean="0"/>
              <a:t> a </a:t>
            </a:r>
            <a:r>
              <a:rPr lang="sk-SK" sz="2400" b="1" dirty="0" err="1" smtClean="0">
                <a:solidFill>
                  <a:srgbClr val="C00000"/>
                </a:solidFill>
              </a:rPr>
              <a:t>research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lifecycle</a:t>
            </a:r>
            <a:r>
              <a:rPr lang="sk-SK" sz="2400" b="1" dirty="0" smtClean="0">
                <a:solidFill>
                  <a:srgbClr val="C00000"/>
                </a:solidFill>
              </a:rPr>
              <a:t> or (</a:t>
            </a:r>
            <a:r>
              <a:rPr lang="sk-SK" sz="2400" b="1" dirty="0" err="1" smtClean="0">
                <a:solidFill>
                  <a:srgbClr val="C00000"/>
                </a:solidFill>
              </a:rPr>
              <a:t>research</a:t>
            </a:r>
            <a:r>
              <a:rPr lang="sk-SK" sz="2400" b="1" dirty="0" smtClean="0">
                <a:solidFill>
                  <a:srgbClr val="C00000"/>
                </a:solidFill>
              </a:rPr>
              <a:t>) </a:t>
            </a:r>
            <a:r>
              <a:rPr lang="sk-SK" sz="2400" b="1" dirty="0" err="1" smtClean="0">
                <a:solidFill>
                  <a:srgbClr val="C00000"/>
                </a:solidFill>
              </a:rPr>
              <a:t>data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  <a:r>
              <a:rPr lang="sk-SK" sz="2400" dirty="0" err="1" smtClean="0"/>
              <a:t>collected</a:t>
            </a:r>
            <a:r>
              <a:rPr lang="sk-SK" sz="2400" dirty="0" smtClean="0"/>
              <a:t> and </a:t>
            </a:r>
            <a:r>
              <a:rPr lang="sk-SK" sz="2400" dirty="0" err="1" smtClean="0"/>
              <a:t>used</a:t>
            </a:r>
            <a:r>
              <a:rPr lang="sk-SK" sz="2400" dirty="0" smtClean="0"/>
              <a:t> in </a:t>
            </a:r>
            <a:r>
              <a:rPr lang="sk-SK" sz="2400" dirty="0" err="1" smtClean="0"/>
              <a:t>research</a:t>
            </a:r>
            <a:r>
              <a:rPr lang="sk-SK" sz="2400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sk-SK" sz="2400" b="1" dirty="0" err="1" smtClean="0"/>
              <a:t>Planning</a:t>
            </a:r>
            <a:r>
              <a:rPr lang="sk-SK" sz="2400" b="1" dirty="0" smtClean="0"/>
              <a:t>,</a:t>
            </a:r>
            <a:r>
              <a:rPr lang="sk-SK" sz="2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sk-SK" sz="2400" b="1" dirty="0" err="1" smtClean="0"/>
              <a:t>Organizing</a:t>
            </a:r>
            <a:r>
              <a:rPr lang="sk-SK" sz="2400" b="1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sk-SK" sz="2400" b="1" dirty="0" err="1" smtClean="0"/>
              <a:t>Storing</a:t>
            </a:r>
            <a:r>
              <a:rPr lang="sk-SK" sz="2400" b="1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sk-SK" sz="2400" b="1" dirty="0" err="1" smtClean="0"/>
              <a:t>Archiving</a:t>
            </a:r>
            <a:r>
              <a:rPr lang="sk-SK" sz="2400" b="1" dirty="0" smtClean="0"/>
              <a:t>/</a:t>
            </a:r>
            <a:r>
              <a:rPr lang="sk-SK" sz="2400" b="1" dirty="0" err="1" smtClean="0"/>
              <a:t>preserving</a:t>
            </a:r>
            <a:r>
              <a:rPr lang="sk-SK" sz="2400" b="1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sk-SK" sz="2400" b="1" dirty="0" err="1" smtClean="0"/>
              <a:t>Sharing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295" y="2222325"/>
            <a:ext cx="4594998" cy="2680416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10452933" y="6646243"/>
            <a:ext cx="1633189" cy="2117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k-SK" sz="800" dirty="0" smtClean="0"/>
              <a:t>Image</a:t>
            </a:r>
            <a:r>
              <a:rPr lang="en-US" sz="800" dirty="0" smtClean="0"/>
              <a:t> </a:t>
            </a:r>
            <a:r>
              <a:rPr lang="en-US" sz="800" dirty="0"/>
              <a:t>by </a:t>
            </a:r>
            <a:r>
              <a:rPr lang="en-US" sz="800" dirty="0" err="1">
                <a:hlinkClick r:id="rId4"/>
              </a:rPr>
              <a:t>Tumisu</a:t>
            </a:r>
            <a:r>
              <a:rPr lang="en-US" sz="800" dirty="0"/>
              <a:t> from </a:t>
            </a:r>
            <a:r>
              <a:rPr lang="en-US" sz="800" dirty="0" err="1">
                <a:hlinkClick r:id="rId5"/>
              </a:rPr>
              <a:t>Pixabay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2820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752475"/>
          </a:xfrm>
        </p:spPr>
        <p:txBody>
          <a:bodyPr tIns="180000"/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–Argos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004" y="1576886"/>
            <a:ext cx="9553352" cy="4351338"/>
          </a:xfrm>
          <a:prstGeom prst="rect">
            <a:avLst/>
          </a:prstGeom>
        </p:spPr>
      </p:pic>
      <p:sp>
        <p:nvSpPr>
          <p:cNvPr id="4" name="Šípka nadol 3"/>
          <p:cNvSpPr/>
          <p:nvPr/>
        </p:nvSpPr>
        <p:spPr>
          <a:xfrm>
            <a:off x="9490916" y="955040"/>
            <a:ext cx="457200" cy="593408"/>
          </a:xfrm>
          <a:prstGeom prst="downArrow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327" y="955040"/>
            <a:ext cx="563903" cy="621846"/>
          </a:xfrm>
          <a:prstGeom prst="rect">
            <a:avLst/>
          </a:prstGeom>
        </p:spPr>
      </p:pic>
      <p:sp>
        <p:nvSpPr>
          <p:cNvPr id="7" name="Šípka doprava 6"/>
          <p:cNvSpPr/>
          <p:nvPr/>
        </p:nvSpPr>
        <p:spPr>
          <a:xfrm>
            <a:off x="223024" y="2949259"/>
            <a:ext cx="821980" cy="367991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0" y="6249789"/>
            <a:ext cx="385710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sk-SK" sz="1600" dirty="0">
                <a:hlinkClick r:id="rId5"/>
              </a:rPr>
              <a:t>https://argos.openaire.eu/user-guide</a:t>
            </a:r>
            <a:endParaRPr lang="sk-SK" sz="1600" dirty="0"/>
          </a:p>
        </p:txBody>
      </p:sp>
      <p:sp>
        <p:nvSpPr>
          <p:cNvPr id="9" name="Obdĺžnik 8"/>
          <p:cNvSpPr/>
          <p:nvPr/>
        </p:nvSpPr>
        <p:spPr>
          <a:xfrm>
            <a:off x="6419850" y="6157456"/>
            <a:ext cx="57721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k-SK" sz="1400" b="1" dirty="0" smtClean="0"/>
              <a:t>Krátky návod na vytvorenie DMP pre projekt Horizont Európa: </a:t>
            </a:r>
            <a:r>
              <a:rPr lang="sk-SK" sz="1400" b="1" dirty="0" smtClean="0">
                <a:hlinkClick r:id="rId6"/>
              </a:rPr>
              <a:t>https</a:t>
            </a:r>
            <a:r>
              <a:rPr lang="sk-SK" sz="1400" b="1" dirty="0">
                <a:hlinkClick r:id="rId6"/>
              </a:rPr>
              <a:t>://</a:t>
            </a:r>
            <a:r>
              <a:rPr lang="sk-SK" sz="1400" b="1" dirty="0" smtClean="0">
                <a:hlinkClick r:id="rId6"/>
              </a:rPr>
              <a:t>www.youtube.com/watch?v=FNQ88o1VX1c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3176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544" y="920381"/>
            <a:ext cx="11049612" cy="497263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907680" y="2660495"/>
            <a:ext cx="1750742" cy="2330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Šípka nadol 2"/>
          <p:cNvSpPr/>
          <p:nvPr/>
        </p:nvSpPr>
        <p:spPr>
          <a:xfrm>
            <a:off x="3312841" y="1416815"/>
            <a:ext cx="780586" cy="1159727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0" y="0"/>
            <a:ext cx="11353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–Argos</a:t>
            </a:r>
          </a:p>
        </p:txBody>
      </p:sp>
      <p:sp>
        <p:nvSpPr>
          <p:cNvPr id="7" name="Obdĺžnik 6"/>
          <p:cNvSpPr/>
          <p:nvPr/>
        </p:nvSpPr>
        <p:spPr>
          <a:xfrm>
            <a:off x="95054" y="6204780"/>
            <a:ext cx="36879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sk-SK" dirty="0">
                <a:hlinkClick r:id="rId3"/>
              </a:rPr>
              <a:t>https://argos.openaire.eu/user-guide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70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DMPonline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DMPs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" y="639097"/>
            <a:ext cx="11714232" cy="572279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1" name="Obdĺžnik 10"/>
          <p:cNvSpPr/>
          <p:nvPr/>
        </p:nvSpPr>
        <p:spPr>
          <a:xfrm>
            <a:off x="244924" y="6381344"/>
            <a:ext cx="368883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k-SK" sz="1400" b="1" dirty="0">
                <a:hlinkClick r:id="rId4"/>
              </a:rPr>
              <a:t>https://</a:t>
            </a:r>
            <a:r>
              <a:rPr lang="sk-SK" sz="1400" b="1" dirty="0" smtClean="0">
                <a:hlinkClick r:id="rId4"/>
              </a:rPr>
              <a:t>dmponline.dcc.ac.uk/public_plans</a:t>
            </a:r>
            <a:endParaRPr lang="sk-SK" sz="1400" b="1" dirty="0"/>
          </a:p>
        </p:txBody>
      </p:sp>
    </p:spTree>
    <p:extLst>
      <p:ext uri="{BB962C8B-B14F-4D97-AF65-F5344CB8AC3E}">
        <p14:creationId xmlns:p14="http://schemas.microsoft.com/office/powerpoint/2010/main" val="1541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k-SK" sz="32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DMPonline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sk-SK" sz="32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sk-SK" sz="32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32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DMPs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3579" t="3215"/>
          <a:stretch/>
        </p:blipFill>
        <p:spPr>
          <a:xfrm>
            <a:off x="411774" y="836999"/>
            <a:ext cx="6228805" cy="52821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1133" t="2086" r="1404"/>
          <a:stretch/>
        </p:blipFill>
        <p:spPr>
          <a:xfrm>
            <a:off x="5091200" y="3034792"/>
            <a:ext cx="5755159" cy="329085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Obdĺžnik 7"/>
          <p:cNvSpPr/>
          <p:nvPr/>
        </p:nvSpPr>
        <p:spPr>
          <a:xfrm>
            <a:off x="107005" y="6475910"/>
            <a:ext cx="80642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1400" b="1" dirty="0">
                <a:hlinkClick r:id="rId5"/>
              </a:rPr>
              <a:t>https://</a:t>
            </a:r>
            <a:r>
              <a:rPr lang="sk-SK" sz="1400" b="1" dirty="0" smtClean="0">
                <a:hlinkClick r:id="rId5"/>
              </a:rPr>
              <a:t>dmponline.dcc.ac.uk/plans/144043/export.pdf?export%5Bquestion_headings%5D=true</a:t>
            </a:r>
            <a:endParaRPr lang="sk-SK" sz="14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659" y="674590"/>
            <a:ext cx="2722001" cy="39701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9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5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72000" rIns="72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template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–ERC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94967" y="933450"/>
            <a:ext cx="5661920" cy="3321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54" y="745675"/>
            <a:ext cx="2506422" cy="554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" y="1452884"/>
            <a:ext cx="2739686" cy="42093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24" y="728350"/>
            <a:ext cx="4529923" cy="57706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48" y="713269"/>
            <a:ext cx="4583685" cy="58007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Obdĺžniková bublina 1"/>
          <p:cNvSpPr/>
          <p:nvPr/>
        </p:nvSpPr>
        <p:spPr>
          <a:xfrm>
            <a:off x="3034652" y="3204886"/>
            <a:ext cx="4166248" cy="9425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smtClean="0"/>
              <a:t>Súhrn (</a:t>
            </a:r>
            <a:r>
              <a:rPr lang="sk-SK" sz="1400" dirty="0" smtClean="0"/>
              <a:t>názov daného súboru dát</a:t>
            </a:r>
            <a:r>
              <a:rPr lang="sk-SK" sz="1400" dirty="0"/>
              <a:t>;</a:t>
            </a:r>
            <a:r>
              <a:rPr lang="sk-SK" sz="1400" dirty="0" smtClean="0"/>
              <a:t> pôvod a očakávaný objem vygenerovaných/zozbieraných dát , typy a formáty dát), jeden DMP môže združovať informácie o viacerých súboroch dát.</a:t>
            </a:r>
            <a:endParaRPr lang="sk-SK" sz="1400" dirty="0"/>
          </a:p>
        </p:txBody>
      </p:sp>
      <p:sp>
        <p:nvSpPr>
          <p:cNvPr id="10" name="Obdĺžniková bublina 9"/>
          <p:cNvSpPr/>
          <p:nvPr/>
        </p:nvSpPr>
        <p:spPr>
          <a:xfrm>
            <a:off x="7737580" y="1452884"/>
            <a:ext cx="3888363" cy="4820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smtClean="0"/>
              <a:t>Vyhľadateľnosť </a:t>
            </a:r>
            <a:r>
              <a:rPr lang="sk-SK" sz="1400" dirty="0" smtClean="0"/>
              <a:t>(popis súboru dát: metadáta, trvalé a jedinečné identifikátory, napr. DOI)</a:t>
            </a:r>
            <a:endParaRPr lang="sk-SK" sz="1400" dirty="0"/>
          </a:p>
        </p:txBody>
      </p:sp>
      <p:sp>
        <p:nvSpPr>
          <p:cNvPr id="11" name="Obdĺžniková bublina 10"/>
          <p:cNvSpPr/>
          <p:nvPr/>
        </p:nvSpPr>
        <p:spPr>
          <a:xfrm>
            <a:off x="7737581" y="4015244"/>
            <a:ext cx="4141456" cy="122835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smtClean="0"/>
              <a:t>Prístupnosť </a:t>
            </a:r>
            <a:r>
              <a:rPr lang="sk-SK" sz="1400" dirty="0" smtClean="0"/>
              <a:t>(</a:t>
            </a:r>
            <a:r>
              <a:rPr lang="sk-SK" sz="1400" dirty="0"/>
              <a:t>K</a:t>
            </a:r>
            <a:r>
              <a:rPr lang="sk-SK" sz="1400" dirty="0" smtClean="0"/>
              <a:t>toré dáta budú voľne prístupné,  ak niektoré dátové súbory ostatnú zatvorené, uviesť dôvody; kde budú dáta + súvisiace metadáta, dokumentácia a kódy uložené; ako sa dá dostať k dátam, sú sprístupnené softvérové nástroje, metódy?)</a:t>
            </a:r>
            <a:r>
              <a:rPr lang="sk-SK" sz="1400" b="1" dirty="0" smtClean="0"/>
              <a:t> </a:t>
            </a:r>
            <a:endParaRPr lang="sk-SK" sz="1400" dirty="0"/>
          </a:p>
        </p:txBody>
      </p:sp>
      <p:sp>
        <p:nvSpPr>
          <p:cNvPr id="9" name="Obdĺžnik 8"/>
          <p:cNvSpPr/>
          <p:nvPr/>
        </p:nvSpPr>
        <p:spPr>
          <a:xfrm>
            <a:off x="146039" y="6440491"/>
            <a:ext cx="1189992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sk-SK" sz="1400" b="1" dirty="0"/>
              <a:t>https://erc.europa.eu/sites/default/files/document/file/ERC_info_document-Open_Research_Data_and_Data_Management_Plans.pdf</a:t>
            </a:r>
          </a:p>
        </p:txBody>
      </p:sp>
    </p:spTree>
    <p:extLst>
      <p:ext uri="{BB962C8B-B14F-4D97-AF65-F5344CB8AC3E}">
        <p14:creationId xmlns:p14="http://schemas.microsoft.com/office/powerpoint/2010/main" val="982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895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60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72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Plán 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manažmentu 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dát – príklad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94967" y="933450"/>
            <a:ext cx="5661920" cy="33219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738048"/>
            <a:ext cx="4573096" cy="59755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12" y="738048"/>
            <a:ext cx="4624438" cy="58838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59" y="663210"/>
            <a:ext cx="1464832" cy="1464832"/>
          </a:xfrm>
          <a:prstGeom prst="rect">
            <a:avLst/>
          </a:prstGeom>
        </p:spPr>
      </p:pic>
      <p:sp>
        <p:nvSpPr>
          <p:cNvPr id="11" name="Obdĺžniková bublina 10"/>
          <p:cNvSpPr/>
          <p:nvPr/>
        </p:nvSpPr>
        <p:spPr>
          <a:xfrm>
            <a:off x="674193" y="1395626"/>
            <a:ext cx="3504641" cy="7324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err="1" smtClean="0"/>
              <a:t>Interoperabilita</a:t>
            </a:r>
            <a:r>
              <a:rPr lang="sk-SK" sz="1400" b="1" dirty="0"/>
              <a:t> </a:t>
            </a:r>
            <a:r>
              <a:rPr lang="sk-SK" sz="1400" b="1" dirty="0" smtClean="0"/>
              <a:t>(</a:t>
            </a:r>
            <a:r>
              <a:rPr lang="sk-SK" sz="1400" dirty="0" smtClean="0"/>
              <a:t>Ktoré štandardy a odborovo špecializované metadátové slovníky a metódy sa budú používať?)</a:t>
            </a:r>
            <a:endParaRPr lang="sk-SK" sz="1400" dirty="0"/>
          </a:p>
        </p:txBody>
      </p:sp>
      <p:sp>
        <p:nvSpPr>
          <p:cNvPr id="12" name="Obdĺžniková bublina 11"/>
          <p:cNvSpPr/>
          <p:nvPr/>
        </p:nvSpPr>
        <p:spPr>
          <a:xfrm>
            <a:off x="674193" y="4000015"/>
            <a:ext cx="3930464" cy="93937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smtClean="0"/>
              <a:t>Opakované použitie (</a:t>
            </a:r>
            <a:r>
              <a:rPr lang="sk-SK" sz="1400" dirty="0" smtClean="0"/>
              <a:t>Ktoré dáta bude možné použiť opakovane a ako dlho; predpokladá sa embargo; pod akými licenciami sa dáta sprístupnia; postupy na zaistenie kvality dát)</a:t>
            </a:r>
            <a:endParaRPr lang="sk-SK" sz="1400" dirty="0"/>
          </a:p>
        </p:txBody>
      </p:sp>
      <p:sp>
        <p:nvSpPr>
          <p:cNvPr id="13" name="Obdĺžniková bublina 12"/>
          <p:cNvSpPr/>
          <p:nvPr/>
        </p:nvSpPr>
        <p:spPr>
          <a:xfrm>
            <a:off x="7329106" y="1605063"/>
            <a:ext cx="4190701" cy="13340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 anchorCtr="0"/>
          <a:lstStyle/>
          <a:p>
            <a:r>
              <a:rPr lang="sk-SK" sz="1400" b="1" dirty="0" smtClean="0"/>
              <a:t>Alokácia zdrojov a bezpečnosť dát (</a:t>
            </a:r>
            <a:r>
              <a:rPr lang="sk-SK" sz="1400" dirty="0" smtClean="0"/>
              <a:t>odhad nákladov na sprístupnenie dát v otvorenom režime a potenciálna hodnota dlhodobého uchovávania dát; postupy na zálohovanie dát a obnovu dát; transfer citlivých dát a bezpečné uchovávanie v repozitároch pri dlhodobom uchovávaní a spracovaní </a:t>
            </a:r>
            <a:endParaRPr lang="sk-SK" sz="1400" dirty="0"/>
          </a:p>
        </p:txBody>
      </p:sp>
      <p:sp>
        <p:nvSpPr>
          <p:cNvPr id="14" name="Obdĺžniková bublina 13"/>
          <p:cNvSpPr/>
          <p:nvPr/>
        </p:nvSpPr>
        <p:spPr>
          <a:xfrm>
            <a:off x="7173463" y="4863035"/>
            <a:ext cx="1260244" cy="39476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sk-SK" sz="1400" b="1" dirty="0" smtClean="0"/>
              <a:t>Etické otázky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300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53" y="43882"/>
            <a:ext cx="2151236" cy="1686940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57201" y="2222907"/>
            <a:ext cx="29766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Humanitné 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humanities</a:t>
            </a:r>
            <a:r>
              <a:rPr lang="sk-SK" sz="1600" dirty="0"/>
              <a:t>)</a:t>
            </a:r>
          </a:p>
          <a:p>
            <a:endParaRPr lang="sk-SK" dirty="0" smtClean="0">
              <a:hlinkClick r:id="rId5"/>
            </a:endParaRPr>
          </a:p>
          <a:p>
            <a:r>
              <a:rPr lang="sk-SK" dirty="0" smtClean="0">
                <a:hlinkClick r:id="rId5"/>
              </a:rPr>
              <a:t>Technické </a:t>
            </a:r>
            <a:r>
              <a:rPr lang="sk-SK" dirty="0">
                <a:hlinkClick r:id="rId5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engineering</a:t>
            </a:r>
            <a:r>
              <a:rPr lang="sk-SK" sz="1600" dirty="0"/>
              <a:t> and </a:t>
            </a:r>
            <a:r>
              <a:rPr lang="sk-SK" sz="1600" dirty="0" err="1"/>
              <a:t>technology</a:t>
            </a:r>
            <a:r>
              <a:rPr lang="sk-SK" sz="1600" dirty="0"/>
              <a:t>)</a:t>
            </a:r>
          </a:p>
          <a:p>
            <a:endParaRPr lang="sk-SK" dirty="0" smtClean="0">
              <a:hlinkClick r:id="rId6"/>
            </a:endParaRPr>
          </a:p>
          <a:p>
            <a:r>
              <a:rPr lang="sk-SK" dirty="0" smtClean="0">
                <a:hlinkClick r:id="rId6"/>
              </a:rPr>
              <a:t>Lekárske </a:t>
            </a:r>
            <a:r>
              <a:rPr lang="sk-SK" dirty="0">
                <a:hlinkClick r:id="rId6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medical</a:t>
            </a:r>
            <a:r>
              <a:rPr lang="sk-SK" sz="1600" dirty="0"/>
              <a:t> and </a:t>
            </a:r>
            <a:r>
              <a:rPr lang="sk-SK" sz="1600" dirty="0" err="1"/>
              <a:t>health</a:t>
            </a:r>
            <a:r>
              <a:rPr lang="sk-SK" sz="1600" dirty="0"/>
              <a:t> </a:t>
            </a:r>
            <a:r>
              <a:rPr lang="sk-SK" sz="1600" dirty="0" err="1"/>
              <a:t>sciences</a:t>
            </a:r>
            <a:r>
              <a:rPr lang="sk-SK" sz="1600" dirty="0"/>
              <a:t>)</a:t>
            </a:r>
          </a:p>
          <a:p>
            <a:endParaRPr lang="sk-SK" dirty="0" smtClean="0">
              <a:hlinkClick r:id="rId7"/>
            </a:endParaRPr>
          </a:p>
          <a:p>
            <a:r>
              <a:rPr lang="sk-SK" dirty="0" smtClean="0">
                <a:hlinkClick r:id="rId7"/>
              </a:rPr>
              <a:t>Spoločenské </a:t>
            </a:r>
            <a:r>
              <a:rPr lang="sk-SK" dirty="0">
                <a:hlinkClick r:id="rId7"/>
              </a:rPr>
              <a:t>vedy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sz="1600" dirty="0" smtClean="0"/>
              <a:t>(</a:t>
            </a:r>
            <a:r>
              <a:rPr lang="sk-SK" sz="1600" dirty="0" err="1"/>
              <a:t>social</a:t>
            </a:r>
            <a:r>
              <a:rPr lang="sk-SK" sz="1600" dirty="0"/>
              <a:t> </a:t>
            </a:r>
            <a:r>
              <a:rPr lang="sk-SK" sz="1600" dirty="0" err="1"/>
              <a:t>sciences</a:t>
            </a:r>
            <a:r>
              <a:rPr lang="sk-SK" sz="1600" dirty="0"/>
              <a:t>)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1"/>
          <a:stretch/>
        </p:blipFill>
        <p:spPr>
          <a:xfrm>
            <a:off x="4162088" y="0"/>
            <a:ext cx="4981911" cy="673239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72374" y="200420"/>
            <a:ext cx="3556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32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32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3200" b="1" dirty="0" smtClean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k-SK" sz="24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sk-SK" sz="24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sk-SK" sz="24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Humanities</a:t>
            </a:r>
            <a:endParaRPr lang="sk-SK" sz="24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6942" y="6209176"/>
            <a:ext cx="37714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>
                <a:hlinkClick r:id="rId9"/>
              </a:rPr>
              <a:t>https://otvorenaveda.cvtisr.sk/plan-manazmentu-dat/</a:t>
            </a:r>
            <a:endParaRPr lang="sk-SK" sz="1400" dirty="0"/>
          </a:p>
        </p:txBody>
      </p:sp>
      <p:sp>
        <p:nvSpPr>
          <p:cNvPr id="2" name="BlokTextu 1"/>
          <p:cNvSpPr txBox="1"/>
          <p:nvPr/>
        </p:nvSpPr>
        <p:spPr>
          <a:xfrm>
            <a:off x="8986058" y="1730822"/>
            <a:ext cx="1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Opis dát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997312" y="2111690"/>
            <a:ext cx="3126972" cy="461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Ako sa budú dáta zbierať/generovať,  opakované používať?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986057" y="3426094"/>
            <a:ext cx="3126972" cy="309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Aké dáta – druh, formát, objem?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986057" y="4641025"/>
            <a:ext cx="3126972" cy="309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Dokumentovanie</a:t>
            </a:r>
            <a:r>
              <a:rPr lang="sk-SK" sz="1400" b="1" dirty="0" smtClean="0">
                <a:solidFill>
                  <a:srgbClr val="FF0000"/>
                </a:solidFill>
              </a:rPr>
              <a:t> a kvalita dát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8986057" y="4971188"/>
            <a:ext cx="3126972" cy="4615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</a:rPr>
              <a:t>Metadáta a dokumentácia – napr. spôsob zberu a organizácie dát</a:t>
            </a:r>
            <a:endParaRPr lang="sk-SK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2" y="113450"/>
            <a:ext cx="1593012" cy="124919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19" y="1705441"/>
            <a:ext cx="5275825" cy="479813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9" y="-2"/>
            <a:ext cx="4974632" cy="684637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745919" y="1054869"/>
            <a:ext cx="396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Uchovávanie a zálohovanie počas výskumu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6675" y="3026222"/>
            <a:ext cx="1847850" cy="278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Právne požiadavky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6675" y="4796819"/>
            <a:ext cx="1847850" cy="480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 Zdieľanie dát, </a:t>
            </a:r>
            <a:r>
              <a:rPr lang="sk-SK" sz="1200" b="1" dirty="0" smtClean="0">
                <a:solidFill>
                  <a:srgbClr val="FF0000"/>
                </a:solidFill>
              </a:rPr>
              <a:t>dlhodobé uchovávanie</a:t>
            </a:r>
            <a:endParaRPr lang="sk-SK" sz="1200" b="1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0207715" y="4113671"/>
            <a:ext cx="1675004" cy="278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Role a zdroje</a:t>
            </a:r>
            <a:endParaRPr lang="sk-SK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38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0" y="1"/>
            <a:ext cx="12192000" cy="639096"/>
          </a:xfrm>
          <a:prstGeom prst="rect">
            <a:avLst/>
          </a:prstGeom>
          <a:noFill/>
        </p:spPr>
        <p:txBody>
          <a:bodyPr wrap="square" tIns="108000" rtlCol="0">
            <a:noAutofit/>
          </a:bodyPr>
          <a:lstStyle/>
          <a:p>
            <a:pPr algn="ctr"/>
            <a:r>
              <a:rPr lang="sk-SK" sz="3200" b="1" dirty="0" err="1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3200" b="1" dirty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3200" b="1" dirty="0" err="1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3200" b="1" dirty="0" err="1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endParaRPr lang="sk-SK" sz="32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39664" y="5364690"/>
            <a:ext cx="447796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1600" dirty="0">
                <a:hlinkClick r:id="rId3"/>
              </a:rPr>
              <a:t>https://enspire.science/wp-content/uploads/2021/09/Horizon-Europe-Data-Management-Plan-Template.pdf</a:t>
            </a:r>
            <a:endParaRPr lang="sk-SK" sz="1600" dirty="0"/>
          </a:p>
        </p:txBody>
      </p:sp>
      <p:sp>
        <p:nvSpPr>
          <p:cNvPr id="5" name="Obdĺžnik 4"/>
          <p:cNvSpPr/>
          <p:nvPr/>
        </p:nvSpPr>
        <p:spPr>
          <a:xfrm>
            <a:off x="7639664" y="1317523"/>
            <a:ext cx="417729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k-SK" sz="1400" dirty="0">
                <a:hlinkClick r:id="rId4"/>
              </a:rPr>
              <a:t>https://zenodo.org/record/5666716#.Y-Sj4K2ZOUk</a:t>
            </a:r>
            <a:endParaRPr lang="sk-SK" sz="1400" dirty="0"/>
          </a:p>
        </p:txBody>
      </p:sp>
      <p:sp>
        <p:nvSpPr>
          <p:cNvPr id="6" name="Obdĺžnik 5"/>
          <p:cNvSpPr/>
          <p:nvPr/>
        </p:nvSpPr>
        <p:spPr>
          <a:xfrm>
            <a:off x="0" y="639097"/>
            <a:ext cx="11816961" cy="543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1400" b="1" dirty="0">
                <a:hlinkClick r:id="rId5"/>
              </a:rPr>
              <a:t>FUDGE-5G </a:t>
            </a:r>
            <a:r>
              <a:rPr lang="en-US" sz="1400" b="1" dirty="0"/>
              <a:t>- </a:t>
            </a:r>
            <a:r>
              <a:rPr lang="en-US" sz="1400" b="1" dirty="0" err="1"/>
              <a:t>FUlly</a:t>
            </a:r>
            <a:r>
              <a:rPr lang="en-US" sz="1400" b="1" dirty="0"/>
              <a:t> </a:t>
            </a:r>
            <a:r>
              <a:rPr lang="en-US" sz="1400" b="1" dirty="0" err="1"/>
              <a:t>DisinteGrated</a:t>
            </a:r>
            <a:r>
              <a:rPr lang="en-US" sz="1400" b="1" dirty="0"/>
              <a:t> private </a:t>
            </a:r>
            <a:r>
              <a:rPr lang="en-US" sz="1400" b="1" dirty="0" err="1"/>
              <a:t>nEtworks</a:t>
            </a:r>
            <a:r>
              <a:rPr lang="en-US" sz="1400" b="1" dirty="0"/>
              <a:t> for 5G verticals (957242) </a:t>
            </a:r>
            <a:endParaRPr lang="sk-SK" sz="1400" b="1" dirty="0" smtClean="0"/>
          </a:p>
          <a:p>
            <a:r>
              <a:rPr lang="sk-SK" sz="1400" b="1" dirty="0" smtClean="0"/>
              <a:t>Project </a:t>
            </a:r>
            <a:r>
              <a:rPr lang="sk-SK" sz="1400" b="1" dirty="0" err="1"/>
              <a:t>Partners</a:t>
            </a:r>
            <a:r>
              <a:rPr lang="sk-SK" sz="1400" b="1" dirty="0"/>
              <a:t>. (2021). </a:t>
            </a:r>
            <a:r>
              <a:rPr lang="sk-SK" sz="1400" b="1" dirty="0" err="1"/>
              <a:t>Data</a:t>
            </a:r>
            <a:r>
              <a:rPr lang="sk-SK" sz="1400" b="1" dirty="0"/>
              <a:t> Management </a:t>
            </a:r>
            <a:r>
              <a:rPr lang="sk-SK" sz="1400" b="1" dirty="0" err="1"/>
              <a:t>Plan</a:t>
            </a:r>
            <a:r>
              <a:rPr lang="sk-SK" sz="1400" b="1" dirty="0"/>
              <a:t> (1.0). Zenodo. </a:t>
            </a:r>
            <a:r>
              <a:rPr lang="sk-SK" sz="1400" b="1" dirty="0">
                <a:hlinkClick r:id="rId6"/>
              </a:rPr>
              <a:t>https://</a:t>
            </a:r>
            <a:r>
              <a:rPr lang="sk-SK" sz="1400" b="1" dirty="0" smtClean="0">
                <a:hlinkClick r:id="rId6"/>
              </a:rPr>
              <a:t>doi.org/10.5281/zenodo.5666716</a:t>
            </a:r>
            <a:endParaRPr lang="sk-SK" sz="1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7639664" y="4995358"/>
            <a:ext cx="447796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sk-SK" sz="1600" b="1" dirty="0" err="1" smtClean="0"/>
              <a:t>The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Horizon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Europe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template</a:t>
            </a:r>
            <a:r>
              <a:rPr lang="sk-SK" sz="1600" b="1" dirty="0" smtClean="0"/>
              <a:t> at:</a:t>
            </a:r>
            <a:endParaRPr lang="sk-SK" sz="1600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51" y="1317523"/>
            <a:ext cx="7197213" cy="5559018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639664" y="1625300"/>
            <a:ext cx="417729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err="1" smtClean="0"/>
              <a:t>Compliant</a:t>
            </a:r>
            <a:r>
              <a:rPr lang="sk-SK" sz="1600" dirty="0" smtClean="0"/>
              <a:t> </a:t>
            </a:r>
            <a:r>
              <a:rPr lang="sk-SK" sz="1600" dirty="0" err="1" smtClean="0"/>
              <a:t>with</a:t>
            </a:r>
            <a:r>
              <a:rPr lang="sk-SK" sz="1600" dirty="0" smtClean="0"/>
              <a:t> a DMP </a:t>
            </a:r>
            <a:r>
              <a:rPr lang="sk-SK" sz="1600" dirty="0" err="1" smtClean="0"/>
              <a:t>template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endParaRPr lang="sk-SK" sz="1600" dirty="0" smtClean="0"/>
          </a:p>
          <a:p>
            <a:r>
              <a:rPr lang="sk-SK" sz="1600" dirty="0" err="1" smtClean="0"/>
              <a:t>Horizon</a:t>
            </a:r>
            <a:r>
              <a:rPr lang="sk-SK" sz="1600" dirty="0" smtClean="0"/>
              <a:t> </a:t>
            </a:r>
            <a:r>
              <a:rPr lang="sk-SK" sz="1600" dirty="0" smtClean="0"/>
              <a:t>2020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00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400143" y="1173520"/>
            <a:ext cx="4043835" cy="511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  <a:buFont typeface="Arial" charset="0"/>
              <a:buNone/>
            </a:pPr>
            <a:r>
              <a:rPr lang="sk-SK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sk-SK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sk-SK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increrased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research and prestige of researchers and the research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which they work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increased cost-effectiveness of research       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spcBef>
                <a:spcPts val="0"/>
              </a:spcBef>
            </a:pP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added value of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resharing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of avoiding    unnecessary duplication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ncreased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k-S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sloppy</a:t>
            </a:r>
            <a:r>
              <a:rPr lang="sk-SK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463" name="Obdĺžnik 8"/>
          <p:cNvSpPr>
            <a:spLocks noChangeArrowheads="1"/>
          </p:cNvSpPr>
          <p:nvPr/>
        </p:nvSpPr>
        <p:spPr bwMode="auto">
          <a:xfrm>
            <a:off x="31750" y="30163"/>
            <a:ext cx="1216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noAutofit/>
          </a:bodyPr>
          <a:lstStyle/>
          <a:p>
            <a:pPr algn="ctr"/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9" y="1430262"/>
            <a:ext cx="7200144" cy="460109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Obdĺžnik 3"/>
          <p:cNvSpPr/>
          <p:nvPr/>
        </p:nvSpPr>
        <p:spPr>
          <a:xfrm>
            <a:off x="9413133" y="6469304"/>
            <a:ext cx="277886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900" dirty="0" err="1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sk-SK" sz="900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sk-SK" sz="900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RDM, </a:t>
            </a:r>
            <a:r>
              <a:rPr lang="sk-SK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License</a:t>
            </a:r>
            <a:r>
              <a:rPr lang="sk-SK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CC BY 4.0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9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sk-SK" sz="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://research.csc.fi/data-management-planning</a:t>
            </a:r>
            <a:endParaRPr lang="sk-SK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 smtClean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6360" y="897087"/>
            <a:ext cx="11539279" cy="1750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sk-SK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(DMP) </a:t>
            </a:r>
            <a:endParaRPr lang="sk-SK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BEFORE, DURING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k-SK" sz="20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4199"/>
          <a:stretch/>
        </p:blipFill>
        <p:spPr>
          <a:xfrm>
            <a:off x="118573" y="3682562"/>
            <a:ext cx="1583768" cy="167740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0" y="6532231"/>
            <a:ext cx="3175052" cy="274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700" dirty="0" err="1"/>
              <a:t>Thinking</a:t>
            </a:r>
            <a:r>
              <a:rPr lang="sk-SK" sz="700" dirty="0"/>
              <a:t> </a:t>
            </a:r>
            <a:r>
              <a:rPr lang="sk-SK" sz="700" dirty="0" err="1"/>
              <a:t>Photography</a:t>
            </a:r>
            <a:r>
              <a:rPr lang="sk-SK" sz="700" dirty="0"/>
              <a:t> </a:t>
            </a:r>
            <a:r>
              <a:rPr lang="sk-SK" sz="700" dirty="0" err="1"/>
              <a:t>Question</a:t>
            </a:r>
            <a:r>
              <a:rPr lang="sk-SK" sz="700" dirty="0"/>
              <a:t> </a:t>
            </a:r>
            <a:r>
              <a:rPr lang="sk-SK" sz="700" dirty="0" err="1"/>
              <a:t>Mark</a:t>
            </a:r>
            <a:r>
              <a:rPr lang="sk-SK" sz="700" dirty="0"/>
              <a:t> Man </a:t>
            </a:r>
            <a:r>
              <a:rPr lang="sk-SK" sz="700" dirty="0" err="1" smtClean="0"/>
              <a:t>Stock</a:t>
            </a:r>
            <a:r>
              <a:rPr lang="sk-SK" sz="700" dirty="0" smtClean="0"/>
              <a:t>, </a:t>
            </a:r>
            <a:r>
              <a:rPr lang="sk-SK" sz="700" b="1" dirty="0" err="1" smtClean="0"/>
              <a:t>Author</a:t>
            </a:r>
            <a:r>
              <a:rPr lang="sk-SK" sz="700" b="1" dirty="0"/>
              <a:t>:</a:t>
            </a:r>
            <a:r>
              <a:rPr lang="sk-SK" sz="700" dirty="0"/>
              <a:t> </a:t>
            </a:r>
            <a:r>
              <a:rPr lang="sk-SK" sz="700" u="sng" dirty="0" err="1">
                <a:hlinkClick r:id="rId4"/>
              </a:rPr>
              <a:t>Alexis</a:t>
            </a:r>
            <a:r>
              <a:rPr lang="sk-SK" sz="700" u="sng" dirty="0">
                <a:hlinkClick r:id="rId4"/>
              </a:rPr>
              <a:t> </a:t>
            </a:r>
            <a:r>
              <a:rPr lang="sk-SK" sz="700" u="sng" dirty="0" err="1" smtClean="0">
                <a:hlinkClick r:id="rId4"/>
              </a:rPr>
              <a:t>Bailey</a:t>
            </a:r>
            <a:endParaRPr lang="sk-SK" sz="700" dirty="0" smtClean="0"/>
          </a:p>
          <a:p>
            <a:r>
              <a:rPr lang="sk-SK" sz="700" u="sng" dirty="0" err="1" smtClean="0">
                <a:hlinkClick r:id="rId5"/>
              </a:rPr>
              <a:t>Creative</a:t>
            </a:r>
            <a:r>
              <a:rPr lang="sk-SK" sz="700" u="sng" dirty="0" smtClean="0">
                <a:hlinkClick r:id="rId5"/>
              </a:rPr>
              <a:t> Commons (CC BY-NC 4.0)</a:t>
            </a:r>
            <a:endParaRPr lang="sk-SK" sz="700" dirty="0" smtClean="0"/>
          </a:p>
          <a:p>
            <a:endParaRPr lang="sk-SK" sz="800" dirty="0"/>
          </a:p>
        </p:txBody>
      </p:sp>
      <p:sp>
        <p:nvSpPr>
          <p:cNvPr id="5" name="Obdĺžnik 4"/>
          <p:cNvSpPr/>
          <p:nvPr/>
        </p:nvSpPr>
        <p:spPr>
          <a:xfrm>
            <a:off x="1702341" y="2874294"/>
            <a:ext cx="827396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1254125" algn="ctr">
              <a:lnSpc>
                <a:spcPct val="120000"/>
              </a:lnSpc>
              <a:spcBef>
                <a:spcPts val="600"/>
              </a:spcBef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DMP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to: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hink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systematically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mangement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ake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larify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collaborators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expectations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collaborators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procedures and method of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4625" indent="-174625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pecify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what data 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about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availability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03" y="3432656"/>
            <a:ext cx="2204736" cy="146798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9907565" y="6597781"/>
            <a:ext cx="2274947" cy="162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700" dirty="0" err="1" smtClean="0"/>
              <a:t>Decision</a:t>
            </a:r>
            <a:r>
              <a:rPr lang="sk-SK" sz="700" dirty="0" smtClean="0"/>
              <a:t> by </a:t>
            </a:r>
            <a:r>
              <a:rPr lang="sk-SK" sz="700" u="sng" dirty="0" smtClean="0">
                <a:hlinkClick r:id="rId7"/>
              </a:rPr>
              <a:t>Nick </a:t>
            </a:r>
            <a:r>
              <a:rPr lang="sk-SK" sz="700" u="sng" dirty="0" err="1" smtClean="0">
                <a:hlinkClick r:id="rId7"/>
              </a:rPr>
              <a:t>Youngson</a:t>
            </a:r>
            <a:r>
              <a:rPr lang="sk-SK" sz="700" dirty="0" smtClean="0"/>
              <a:t> </a:t>
            </a:r>
            <a:r>
              <a:rPr lang="sk-SK" sz="700" u="sng" dirty="0" smtClean="0">
                <a:hlinkClick r:id="rId8"/>
              </a:rPr>
              <a:t>CC BY-SA 3.0</a:t>
            </a:r>
            <a:r>
              <a:rPr lang="sk-SK" sz="700" dirty="0" smtClean="0"/>
              <a:t> </a:t>
            </a:r>
            <a:r>
              <a:rPr lang="sk-SK" sz="700" u="sng" dirty="0" smtClean="0">
                <a:hlinkClick r:id="rId9"/>
              </a:rPr>
              <a:t>Pix4free</a:t>
            </a:r>
            <a:endParaRPr lang="sk-SK" sz="700" dirty="0"/>
          </a:p>
          <a:p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7322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310548" y="1104900"/>
            <a:ext cx="11703651" cy="55221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9463" name="Obdĺžnik 8"/>
          <p:cNvSpPr>
            <a:spLocks noChangeArrowheads="1"/>
          </p:cNvSpPr>
          <p:nvPr/>
        </p:nvSpPr>
        <p:spPr bwMode="auto">
          <a:xfrm>
            <a:off x="31750" y="30163"/>
            <a:ext cx="1216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REFERENCES &amp; RECOMMENDED </a:t>
            </a:r>
            <a:r>
              <a:rPr lang="sk-SK" sz="24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SOURCES</a:t>
            </a:r>
            <a:endParaRPr lang="sk-SK" sz="2400" b="1" dirty="0">
              <a:solidFill>
                <a:srgbClr val="12018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8455" y="491011"/>
            <a:ext cx="11835090" cy="61998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List of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References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directly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slides</a:t>
            </a:r>
            <a:endParaRPr lang="sk-SK" sz="900" b="1" dirty="0"/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Archivácia a manažment výskumných dát, Zuzana Stožická. CVTI SR. </a:t>
            </a:r>
            <a:r>
              <a:rPr lang="sk-SK" sz="900" dirty="0">
                <a:hlinkClick r:id="rId3"/>
              </a:rPr>
              <a:t>https://eiz.cvtisr.sk/kurzy/eiz-pre-vedu-publikacny-poradca/</a:t>
            </a:r>
            <a:endParaRPr lang="sk-SK" sz="900" dirty="0"/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Manažment výskumných dát. Archivácia a repozitáre. Ľubica Jamborová. CVTI SR. </a:t>
            </a:r>
            <a:r>
              <a:rPr lang="sk-SK" sz="900" dirty="0">
                <a:hlinkClick r:id="rId3"/>
              </a:rPr>
              <a:t>https://eiz.cvtisr.sk/kurzy/eiz-pre-vedu-publikacny-poradca/</a:t>
            </a:r>
            <a:endParaRPr lang="sk-SK" sz="900" dirty="0"/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 Management. Jitka </a:t>
            </a: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Dobbersteinová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. CVTI SR.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https://eiz.cvtisr.sk/kurzy/eiz-pre-vedu-publikacny-poradca/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ERC-European Research Council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Open Research Data and Data Management Plans, Information for ERC grantees, by the ERC Scientific Council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https://erc.europa.eu/sites/default/files/document/file/ERC_info_document-Open_Research_Data_and_Data_Management_Plans.pdf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https://ec.europa.eu/info/funding-tenders/opportunities/docs/2021-2027/horizon/wp-call/2023/wp_horizon-erc-2023_en.pdf</a:t>
            </a:r>
            <a:endParaRPr lang="sk-SK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ARGOS</a:t>
            </a:r>
            <a:r>
              <a:rPr lang="sk-SK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900" dirty="0" err="1"/>
              <a:t>Janíček</a:t>
            </a:r>
            <a:r>
              <a:rPr lang="sk-SK" sz="900" dirty="0"/>
              <a:t>, Milan. (2020, November 7). </a:t>
            </a: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/>
              <a:t>Moderní </a:t>
            </a:r>
            <a:r>
              <a:rPr lang="sk-SK" sz="900" dirty="0" err="1"/>
              <a:t>Data</a:t>
            </a:r>
            <a:r>
              <a:rPr lang="sk-SK" sz="900" dirty="0"/>
              <a:t> Management </a:t>
            </a:r>
            <a:r>
              <a:rPr lang="sk-SK" sz="900" dirty="0" err="1"/>
              <a:t>Plánování</a:t>
            </a:r>
            <a:r>
              <a:rPr lang="sk-SK" sz="900" dirty="0"/>
              <a:t> (DMP), </a:t>
            </a:r>
            <a:r>
              <a:rPr lang="sk-SK" sz="900" dirty="0" err="1"/>
              <a:t>včetně</a:t>
            </a:r>
            <a:r>
              <a:rPr lang="sk-SK" sz="900" dirty="0"/>
              <a:t> praktické </a:t>
            </a:r>
            <a:r>
              <a:rPr lang="sk-SK" sz="900" dirty="0" err="1"/>
              <a:t>ukázky</a:t>
            </a:r>
            <a:r>
              <a:rPr lang="sk-SK" sz="900" dirty="0"/>
              <a:t>. </a:t>
            </a:r>
            <a:r>
              <a:rPr lang="sk-SK" sz="900" dirty="0" err="1"/>
              <a:t>OpenAIRE</a:t>
            </a:r>
            <a:r>
              <a:rPr lang="sk-SK" sz="900" dirty="0"/>
              <a:t> český národní workshop 2020. Zenodo. </a:t>
            </a:r>
            <a:r>
              <a:rPr lang="sk-SK" sz="900" dirty="0">
                <a:hlinkClick r:id="rId6"/>
              </a:rPr>
              <a:t>https://doi.org/10.5281/zenodo.4263217</a:t>
            </a:r>
            <a:r>
              <a:rPr lang="sk-SK" sz="9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https://catalogue.openaire.eu/service/openaire.argos/overview</a:t>
            </a:r>
            <a:endParaRPr lang="sk-SK" sz="900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/>
              <a:t>Versioning</a:t>
            </a:r>
            <a:r>
              <a:rPr lang="sk-SK" sz="900" dirty="0" smtClean="0"/>
              <a:t>: </a:t>
            </a:r>
            <a:r>
              <a:rPr lang="sk-SK" sz="900" dirty="0" err="1" smtClean="0"/>
              <a:t>article</a:t>
            </a:r>
            <a:r>
              <a:rPr lang="sk-SK" sz="900" dirty="0" smtClean="0"/>
              <a:t> </a:t>
            </a:r>
            <a:r>
              <a:rPr lang="sk-SK" sz="900" dirty="0"/>
              <a:t>„3 dôvody, prečo začať s </a:t>
            </a:r>
            <a:r>
              <a:rPr lang="sk-SK" sz="900" dirty="0" err="1"/>
              <a:t>verziovaním</a:t>
            </a:r>
            <a:r>
              <a:rPr lang="sk-SK" sz="900" dirty="0"/>
              <a:t>“, </a:t>
            </a:r>
            <a:r>
              <a:rPr lang="sk-SK" sz="900" dirty="0">
                <a:hlinkClick r:id="rId7"/>
              </a:rPr>
              <a:t>https://www.websupport.sk/blog/2013/02/3-dovody-preco-zacat-s-verziovanim/</a:t>
            </a:r>
            <a:endParaRPr lang="sk-SK" sz="9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k-SK" sz="900" b="1" dirty="0"/>
              <a:t>                          </a:t>
            </a:r>
            <a:r>
              <a:rPr lang="sk-SK" sz="900" dirty="0" err="1" smtClean="0"/>
              <a:t>article</a:t>
            </a:r>
            <a:r>
              <a:rPr lang="sk-SK" sz="900" b="1" dirty="0" smtClean="0"/>
              <a:t> </a:t>
            </a:r>
            <a:r>
              <a:rPr lang="sk-SK" sz="900" b="1" dirty="0"/>
              <a:t>„</a:t>
            </a:r>
            <a:r>
              <a:rPr lang="en-US" sz="900" b="1" dirty="0"/>
              <a:t>4 Principles to Follow about Document Version Control</a:t>
            </a:r>
            <a:r>
              <a:rPr lang="sk-SK" sz="900" b="1" dirty="0"/>
              <a:t> </a:t>
            </a:r>
            <a:r>
              <a:rPr lang="en-US" sz="900" b="1" dirty="0"/>
              <a:t>and how to maintain it without going mad</a:t>
            </a:r>
            <a:r>
              <a:rPr lang="sk-SK" sz="900" b="1" dirty="0"/>
              <a:t>“</a:t>
            </a:r>
            <a:r>
              <a:rPr lang="sk-SK" sz="900" dirty="0"/>
              <a:t>, </a:t>
            </a:r>
            <a:r>
              <a:rPr lang="sk-SK" sz="900" dirty="0">
                <a:hlinkClick r:id="rId8"/>
              </a:rPr>
              <a:t>https://medium.com/agileinsider/4-principles-to-follow-about-document-version-control-d9116b21f05e</a:t>
            </a:r>
            <a:endParaRPr lang="sk-SK" sz="900" dirty="0"/>
          </a:p>
          <a:p>
            <a:endParaRPr lang="sk-SK" sz="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900" b="1" dirty="0" err="1" smtClean="0"/>
              <a:t>Recommended</a:t>
            </a:r>
            <a:r>
              <a:rPr lang="sk-SK" sz="900" b="1" dirty="0" smtClean="0"/>
              <a:t> </a:t>
            </a:r>
            <a:r>
              <a:rPr lang="sk-SK" sz="900" b="1" dirty="0" err="1" smtClean="0"/>
              <a:t>sources</a:t>
            </a:r>
            <a:r>
              <a:rPr lang="sk-SK" sz="900" b="1" dirty="0" smtClean="0"/>
              <a:t> </a:t>
            </a:r>
            <a:r>
              <a:rPr lang="sk-SK" sz="900" b="1" dirty="0" err="1" smtClean="0"/>
              <a:t>for</a:t>
            </a:r>
            <a:r>
              <a:rPr lang="sk-SK" sz="900" b="1" dirty="0" smtClean="0"/>
              <a:t> </a:t>
            </a:r>
            <a:r>
              <a:rPr lang="sk-SK" sz="900" b="1" dirty="0" err="1" smtClean="0"/>
              <a:t>furhter</a:t>
            </a:r>
            <a:r>
              <a:rPr lang="sk-SK" sz="900" b="1" dirty="0" smtClean="0"/>
              <a:t> study</a:t>
            </a:r>
            <a:endParaRPr lang="sk-SK" sz="900" b="1" dirty="0" smtClean="0">
              <a:hlinkClick r:id="rId9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>
                <a:hlinkClick r:id="rId9"/>
              </a:rPr>
              <a:t>Danish</a:t>
            </a:r>
            <a:r>
              <a:rPr lang="sk-SK" sz="900" dirty="0" smtClean="0">
                <a:hlinkClick r:id="rId9"/>
              </a:rPr>
              <a:t> online </a:t>
            </a:r>
            <a:r>
              <a:rPr lang="sk-SK" sz="900" dirty="0" err="1" smtClean="0">
                <a:hlinkClick r:id="rId9"/>
              </a:rPr>
              <a:t>course</a:t>
            </a:r>
            <a:r>
              <a:rPr lang="sk-SK" sz="900" u="sng" dirty="0" smtClean="0"/>
              <a:t> </a:t>
            </a:r>
            <a:r>
              <a:rPr lang="sk-SK" sz="900" dirty="0" smtClean="0"/>
              <a:t> </a:t>
            </a:r>
            <a:r>
              <a:rPr lang="sk-SK" sz="900" dirty="0"/>
              <a:t>– </a:t>
            </a:r>
            <a:r>
              <a:rPr lang="sk-SK" sz="900" dirty="0" smtClean="0"/>
              <a:t>3 </a:t>
            </a:r>
            <a:r>
              <a:rPr lang="sk-SK" sz="900" dirty="0" err="1" smtClean="0"/>
              <a:t>modules</a:t>
            </a:r>
            <a:r>
              <a:rPr lang="sk-SK" sz="900" dirty="0" smtClean="0"/>
              <a:t> </a:t>
            </a:r>
            <a:r>
              <a:rPr lang="sk-SK" sz="900" dirty="0" err="1" smtClean="0"/>
              <a:t>consiting</a:t>
            </a:r>
            <a:r>
              <a:rPr lang="sk-SK" sz="900" dirty="0" smtClean="0"/>
              <a:t> of 20-minute </a:t>
            </a:r>
            <a:r>
              <a:rPr lang="sk-SK" sz="900" dirty="0" err="1" smtClean="0"/>
              <a:t>videorecording</a:t>
            </a:r>
            <a:r>
              <a:rPr lang="sk-SK" sz="900" dirty="0" smtClean="0"/>
              <a:t>, </a:t>
            </a:r>
            <a:r>
              <a:rPr lang="sk-SK" sz="900" dirty="0" err="1" smtClean="0"/>
              <a:t>inlcuding</a:t>
            </a:r>
            <a:r>
              <a:rPr lang="sk-SK" sz="900" dirty="0" smtClean="0"/>
              <a:t> </a:t>
            </a:r>
            <a:r>
              <a:rPr lang="sk-SK" sz="900" dirty="0" err="1" smtClean="0"/>
              <a:t>animations</a:t>
            </a:r>
            <a:r>
              <a:rPr lang="sk-SK" sz="900" dirty="0" smtClean="0"/>
              <a:t> and </a:t>
            </a:r>
            <a:r>
              <a:rPr lang="sk-SK" sz="900" dirty="0" err="1" smtClean="0"/>
              <a:t>interviews</a:t>
            </a:r>
            <a:r>
              <a:rPr lang="sk-SK" sz="900" dirty="0" smtClean="0"/>
              <a:t>. A </a:t>
            </a:r>
            <a:r>
              <a:rPr lang="sk-SK" sz="900" dirty="0" err="1" smtClean="0"/>
              <a:t>target</a:t>
            </a:r>
            <a:r>
              <a:rPr lang="sk-SK" sz="900" dirty="0" smtClean="0"/>
              <a:t> </a:t>
            </a:r>
            <a:r>
              <a:rPr lang="sk-SK" sz="900" dirty="0" err="1" smtClean="0"/>
              <a:t>group</a:t>
            </a:r>
            <a:r>
              <a:rPr lang="sk-SK" sz="900" dirty="0" smtClean="0"/>
              <a:t>: </a:t>
            </a:r>
            <a:r>
              <a:rPr lang="sk-SK" sz="900" dirty="0" err="1" smtClean="0"/>
              <a:t>postdoctoral</a:t>
            </a:r>
            <a:r>
              <a:rPr lang="sk-SK" sz="900" dirty="0" smtClean="0"/>
              <a:t> </a:t>
            </a:r>
            <a:r>
              <a:rPr lang="sk-SK" sz="900" dirty="0" err="1" smtClean="0"/>
              <a:t>students</a:t>
            </a:r>
            <a:r>
              <a:rPr lang="sk-SK" sz="900" dirty="0" smtClean="0"/>
              <a:t>, </a:t>
            </a:r>
            <a:r>
              <a:rPr lang="sk-SK" sz="900" dirty="0" err="1" smtClean="0"/>
              <a:t>researchers</a:t>
            </a:r>
            <a:r>
              <a:rPr lang="sk-SK" sz="900" dirty="0" smtClean="0"/>
              <a:t> and </a:t>
            </a:r>
            <a:r>
              <a:rPr lang="sk-SK" sz="900" dirty="0" err="1" smtClean="0"/>
              <a:t>research</a:t>
            </a:r>
            <a:r>
              <a:rPr lang="sk-SK" sz="900" dirty="0" smtClean="0"/>
              <a:t> </a:t>
            </a:r>
            <a:r>
              <a:rPr lang="sk-SK" sz="900" dirty="0" err="1" smtClean="0"/>
              <a:t>support</a:t>
            </a:r>
            <a:r>
              <a:rPr lang="sk-SK" sz="900" dirty="0" smtClean="0"/>
              <a:t>. </a:t>
            </a:r>
            <a:r>
              <a:rPr lang="sk-SK" sz="900" dirty="0" err="1" smtClean="0"/>
              <a:t>Danish</a:t>
            </a:r>
            <a:r>
              <a:rPr lang="sk-SK" sz="900" dirty="0" smtClean="0"/>
              <a:t> </a:t>
            </a:r>
            <a:r>
              <a:rPr lang="sk-SK" sz="900" dirty="0"/>
              <a:t>National </a:t>
            </a:r>
            <a:r>
              <a:rPr lang="sk-SK" sz="900" dirty="0" err="1"/>
              <a:t>Forum</a:t>
            </a:r>
            <a:r>
              <a:rPr lang="sk-SK" sz="900" dirty="0"/>
              <a:t> </a:t>
            </a:r>
            <a:r>
              <a:rPr lang="sk-SK" sz="900" dirty="0" err="1"/>
              <a:t>for</a:t>
            </a:r>
            <a:r>
              <a:rPr lang="sk-SK" sz="900" dirty="0"/>
              <a:t> </a:t>
            </a:r>
            <a:r>
              <a:rPr lang="sk-SK" sz="900" dirty="0" err="1"/>
              <a:t>Data</a:t>
            </a:r>
            <a:r>
              <a:rPr lang="sk-SK" sz="900" dirty="0"/>
              <a:t> Management: </a:t>
            </a:r>
            <a:r>
              <a:rPr lang="sk-SK" sz="900" dirty="0" err="1"/>
              <a:t>doi</a:t>
            </a:r>
            <a:r>
              <a:rPr lang="sk-SK" sz="900" dirty="0"/>
              <a:t>: 10.11581/dtu:00000048, </a:t>
            </a:r>
            <a:r>
              <a:rPr lang="sk-SK" sz="900" dirty="0" err="1"/>
              <a:t>doi</a:t>
            </a:r>
            <a:r>
              <a:rPr lang="sk-SK" sz="900" dirty="0"/>
              <a:t>: 10.11581/dtu:00000049, </a:t>
            </a:r>
            <a:r>
              <a:rPr lang="sk-SK" sz="900" dirty="0" err="1"/>
              <a:t>doi</a:t>
            </a:r>
            <a:r>
              <a:rPr lang="sk-SK" sz="900" dirty="0"/>
              <a:t>: </a:t>
            </a:r>
            <a:r>
              <a:rPr lang="sk-SK" sz="900" dirty="0" smtClean="0"/>
              <a:t>10.11581/dtu:00000050</a:t>
            </a: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900" dirty="0" smtClean="0"/>
              <a:t>MANTRA </a:t>
            </a:r>
            <a:r>
              <a:rPr lang="sk-SK" sz="900" dirty="0" err="1" smtClean="0"/>
              <a:t>Research</a:t>
            </a:r>
            <a:r>
              <a:rPr lang="sk-SK" sz="900" dirty="0" smtClean="0"/>
              <a:t> </a:t>
            </a:r>
            <a:r>
              <a:rPr lang="sk-SK" sz="900" dirty="0" err="1" smtClean="0"/>
              <a:t>Data</a:t>
            </a:r>
            <a:r>
              <a:rPr lang="sk-SK" sz="900" dirty="0" smtClean="0"/>
              <a:t> Management </a:t>
            </a:r>
            <a:r>
              <a:rPr lang="sk-SK" sz="900" dirty="0" err="1" smtClean="0"/>
              <a:t>training</a:t>
            </a:r>
            <a:r>
              <a:rPr lang="sk-SK" sz="900" dirty="0" smtClean="0"/>
              <a:t> (</a:t>
            </a:r>
            <a:r>
              <a:rPr lang="sk-SK" sz="900" dirty="0" err="1" smtClean="0"/>
              <a:t>Edinburskej</a:t>
            </a:r>
            <a:r>
              <a:rPr lang="sk-SK" sz="900" dirty="0" smtClean="0"/>
              <a:t> univerzity</a:t>
            </a:r>
            <a:r>
              <a:rPr lang="sk-SK" sz="900" dirty="0"/>
              <a:t>): https://mantra.edina.ac.uk/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FAIR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Management/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Management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Plan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 EC, HE 2021-2027.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https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0"/>
              </a:rPr>
              <a:t>webgate.ec.europa.eu/funding-tenders-opportunities/display/OM/Online+Manual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Managing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Sharing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(UK </a:t>
            </a:r>
            <a:r>
              <a:rPr lang="sk-SK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DataArchive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1"/>
              </a:rPr>
              <a:t>https://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1"/>
              </a:rPr>
              <a:t>dam.ukdataservice.ac.uk/media/622417/managingsharing.pdf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Creatinga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Management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Plan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OpenScienceFramework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https://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2"/>
              </a:rPr>
              <a:t>help.osf.io/hc/en-us/articles/360019931133-Creating-a-data-management-plan-DMP-document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aAlliance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3"/>
              </a:rPr>
              <a:t>https://rd-alliance.org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3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CODATA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Committe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on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DATA of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International </a:t>
            </a:r>
            <a:r>
              <a:rPr lang="en-US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ScienceCouncil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hlinkClick r:id="rId14"/>
              </a:rPr>
              <a:t>https://codata.org/about-codata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4"/>
              </a:rPr>
              <a:t>/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FAIRsharing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standards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databases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politics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https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://fairsharing.org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5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Citovanie dát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a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non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-profit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organisation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DataCite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6"/>
              </a:rPr>
              <a:t>https://datacite.org/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Make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Count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7"/>
              </a:rPr>
              <a:t>https://makedatacount.org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7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OASPA </a:t>
            </a:r>
            <a:r>
              <a:rPr lang="sk-SK" sz="9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webinar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8"/>
              </a:rPr>
              <a:t>https://oaspa.org/oaspa-endorses-make-data-count-join-our-webinar-to-find-out-more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8"/>
              </a:rPr>
              <a:t>/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OASPA: </a:t>
            </a:r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</a:rPr>
              <a:t>Guest post: 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OASPA &amp; Make Data Count Workshop Report: What are publisher experiences of data citation and what can we do to help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900" dirty="0">
                <a:solidFill>
                  <a:srgbClr val="000000"/>
                </a:solidFill>
                <a:latin typeface="Arial" panose="020B0604020202020204" pitchFamily="34" charset="0"/>
                <a:hlinkClick r:id="rId19"/>
              </a:rPr>
              <a:t>https://oaspa.org/guest-post-oaspa-make-data-count-workshop-report-what-are-publisher-experiences-of-data-citation-and-what-can-we-do-to-help/?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19"/>
              </a:rPr>
              <a:t>highlight=data</a:t>
            </a:r>
            <a:endParaRPr lang="sk-SK" sz="9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b="1" dirty="0"/>
              <a:t>Open Data Metrics: Lighting the </a:t>
            </a:r>
            <a:r>
              <a:rPr lang="en-US" sz="900" b="1" dirty="0" smtClean="0"/>
              <a:t>Fire</a:t>
            </a:r>
            <a:r>
              <a:rPr lang="sk-SK" sz="900" b="1" dirty="0" smtClean="0"/>
              <a:t>. </a:t>
            </a:r>
            <a:r>
              <a:rPr lang="sk-SK" sz="9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Lowenberget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al. 2019: 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  <a:hlinkClick r:id="rId20"/>
              </a:rPr>
              <a:t>https://zenodo.org/record/3525349#.Yh3k6lk1Xb0</a:t>
            </a:r>
            <a:r>
              <a:rPr lang="sk-SK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/>
              <a:t>Webinars</a:t>
            </a:r>
            <a:r>
              <a:rPr lang="sk-SK" sz="900" dirty="0" smtClean="0"/>
              <a:t>: </a:t>
            </a:r>
            <a:r>
              <a:rPr lang="sk-SK" sz="900" dirty="0">
                <a:hlinkClick r:id="rId21"/>
              </a:rPr>
              <a:t>https://eiz.cvtisr.sk/eiz-webinare</a:t>
            </a:r>
            <a:r>
              <a:rPr lang="sk-SK" sz="900" dirty="0" smtClean="0">
                <a:hlinkClick r:id="rId21"/>
              </a:rPr>
              <a:t>/</a:t>
            </a:r>
            <a:endParaRPr lang="sk-SK" sz="900" dirty="0" smtClean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smtClean="0">
                <a:hlinkClick r:id="rId22"/>
              </a:rPr>
              <a:t>Manažment </a:t>
            </a:r>
            <a:r>
              <a:rPr lang="sk-SK" sz="900" dirty="0">
                <a:hlinkClick r:id="rId22"/>
              </a:rPr>
              <a:t>vedeckých dát a príklad dobrej praxe na Slovensku: digitálny repozitár Katedry </a:t>
            </a:r>
            <a:r>
              <a:rPr lang="sk-SK" sz="900" dirty="0" err="1">
                <a:hlinkClick r:id="rId22"/>
              </a:rPr>
              <a:t>mediamatiky</a:t>
            </a:r>
            <a:r>
              <a:rPr lang="sk-SK" sz="900" dirty="0">
                <a:hlinkClick r:id="rId22"/>
              </a:rPr>
              <a:t> a kultúrneho dedičstva na Žilinskej univerzite</a:t>
            </a:r>
            <a:r>
              <a:rPr lang="sk-SK" sz="900" dirty="0"/>
              <a:t>. </a:t>
            </a:r>
            <a:r>
              <a:rPr lang="sk-SK" sz="900" dirty="0" err="1" smtClean="0"/>
              <a:t>Presentation</a:t>
            </a:r>
            <a:r>
              <a:rPr lang="sk-SK" sz="900" dirty="0" smtClean="0"/>
              <a:t> </a:t>
            </a:r>
            <a:r>
              <a:rPr lang="sk-SK" sz="900" dirty="0" err="1" smtClean="0"/>
              <a:t>available</a:t>
            </a:r>
            <a:r>
              <a:rPr lang="sk-SK" sz="900" dirty="0" smtClean="0"/>
              <a:t> in </a:t>
            </a:r>
            <a:r>
              <a:rPr lang="sk-SK" sz="900" dirty="0" err="1">
                <a:hlinkClick r:id="rId23"/>
              </a:rPr>
              <a:t>Zenode</a:t>
            </a:r>
            <a:r>
              <a:rPr lang="sk-SK" sz="900" dirty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 err="1" smtClean="0">
                <a:hlinkClick r:id="rId24"/>
              </a:rPr>
              <a:t>Research</a:t>
            </a:r>
            <a:r>
              <a:rPr lang="sk-SK" sz="900" dirty="0" smtClean="0">
                <a:hlinkClick r:id="rId24"/>
              </a:rPr>
              <a:t> </a:t>
            </a:r>
            <a:r>
              <a:rPr lang="sk-SK" sz="900" dirty="0" err="1">
                <a:hlinkClick r:id="rId24"/>
              </a:rPr>
              <a:t>Data</a:t>
            </a:r>
            <a:r>
              <a:rPr lang="sk-SK" sz="900" dirty="0">
                <a:hlinkClick r:id="rId24"/>
              </a:rPr>
              <a:t> Management – RDM – Maastricht </a:t>
            </a:r>
            <a:r>
              <a:rPr lang="sk-SK" sz="900" dirty="0" err="1">
                <a:hlinkClick r:id="rId24"/>
              </a:rPr>
              <a:t>University</a:t>
            </a:r>
            <a:r>
              <a:rPr lang="sk-SK" sz="900" dirty="0" smtClean="0"/>
              <a:t>.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dirty="0">
                <a:hlinkClick r:id="rId25"/>
              </a:rPr>
              <a:t>https://otvorenaveda.cvtisr.sk/manazment-vyskumnych-dat</a:t>
            </a:r>
            <a:r>
              <a:rPr lang="sk-SK" sz="900" dirty="0" smtClean="0">
                <a:hlinkClick r:id="rId25"/>
              </a:rPr>
              <a:t>/</a:t>
            </a:r>
            <a:endParaRPr lang="sk-SK" sz="900" dirty="0" smtClean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900" b="1" dirty="0">
                <a:solidFill>
                  <a:srgbClr val="000000"/>
                </a:solidFill>
                <a:latin typeface="Arial" panose="020B0604020202020204" pitchFamily="34" charset="0"/>
                <a:hlinkClick r:id="rId26"/>
              </a:rPr>
              <a:t>https://otvorenaveda.cvtisr.sk/plan-manazmentu-dat</a:t>
            </a:r>
            <a:r>
              <a:rPr lang="sk-SK" sz="900" b="1" dirty="0" smtClean="0">
                <a:solidFill>
                  <a:srgbClr val="000000"/>
                </a:solidFill>
                <a:latin typeface="Arial" panose="020B0604020202020204" pitchFamily="34" charset="0"/>
                <a:hlinkClick r:id="rId26"/>
              </a:rPr>
              <a:t>/</a:t>
            </a:r>
            <a:endParaRPr lang="sk-SK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k-SK" sz="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k-SK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Images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sources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if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directly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slides</a:t>
            </a:r>
            <a:r>
              <a:rPr lang="sk-SK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Logá organizácií, stránok, ukážok sú oficiálne logá dostupné na stránkach organizácií alebo </a:t>
            </a:r>
            <a:r>
              <a:rPr lang="sk-SK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printscreeny</a:t>
            </a:r>
            <a:r>
              <a:rPr lang="sk-SK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3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709883" y="648681"/>
            <a:ext cx="10196422" cy="527546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</a:t>
            </a:r>
            <a:r>
              <a:rPr lang="sk-SK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sk-SK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</a:t>
            </a:r>
            <a:r>
              <a:rPr lang="sk-SK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sk-SK" sz="11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Contact</a:t>
            </a:r>
            <a:r>
              <a:rPr lang="sk-SK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gabriela.fisova@cvtisr.sk</a:t>
            </a:r>
            <a:endParaRPr lang="sk-SK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otvorenaveda@cvtisr.sk</a:t>
            </a:r>
            <a:endParaRPr lang="sk-SK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https://otvorenaveda.cvtisr.sk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vedecko-technických </a:t>
            </a:r>
            <a:r>
              <a:rPr lang="sk-SK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informácií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Odbor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podpory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otvorenej 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vedy a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výskumu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/>
              <a:t>Lamačská </a:t>
            </a:r>
            <a:r>
              <a:rPr lang="sk-SK" sz="1200" dirty="0"/>
              <a:t>cesta </a:t>
            </a:r>
            <a:r>
              <a:rPr lang="sk-SK" sz="1200" dirty="0" smtClean="0"/>
              <a:t>8A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1200" dirty="0" smtClean="0"/>
              <a:t>840 </a:t>
            </a:r>
            <a:r>
              <a:rPr lang="sk-SK" sz="1200" dirty="0"/>
              <a:t>05 Bratislava</a:t>
            </a:r>
            <a:endParaRPr lang="sk-SK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2" y="2164137"/>
            <a:ext cx="4293140" cy="284397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72" y="6473559"/>
            <a:ext cx="770821" cy="26764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0306050" y="6587689"/>
            <a:ext cx="1885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/>
              <a:t>Photo</a:t>
            </a:r>
            <a:r>
              <a:rPr lang="sk-SK" sz="800" dirty="0"/>
              <a:t> by </a:t>
            </a:r>
            <a:r>
              <a:rPr lang="sk-SK" sz="800" u="sng" dirty="0" err="1">
                <a:hlinkClick r:id="rId8"/>
              </a:rPr>
              <a:t>Shazaf</a:t>
            </a:r>
            <a:r>
              <a:rPr lang="sk-SK" sz="800" u="sng" dirty="0">
                <a:hlinkClick r:id="rId8"/>
              </a:rPr>
              <a:t> </a:t>
            </a:r>
            <a:r>
              <a:rPr lang="sk-SK" sz="800" u="sng" dirty="0" err="1">
                <a:hlinkClick r:id="rId8"/>
              </a:rPr>
              <a:t>Zafar</a:t>
            </a:r>
            <a:r>
              <a:rPr lang="sk-SK" sz="800" dirty="0"/>
              <a:t> on </a:t>
            </a:r>
            <a:r>
              <a:rPr lang="sk-SK" sz="800" u="sng" dirty="0" err="1">
                <a:hlinkClick r:id="rId9"/>
              </a:rPr>
              <a:t>Unsplash</a:t>
            </a:r>
            <a:endParaRPr lang="sk-SK" sz="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776" r="11252"/>
          <a:stretch/>
        </p:blipFill>
        <p:spPr>
          <a:xfrm>
            <a:off x="3309239" y="2085470"/>
            <a:ext cx="993657" cy="127577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95293" y="6525761"/>
            <a:ext cx="49968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Unless otherwise indicated directly in the slides, this presentation is available under </a:t>
            </a:r>
            <a:r>
              <a:rPr lang="en-US" sz="800" dirty="0" smtClean="0"/>
              <a:t>a </a:t>
            </a:r>
            <a:r>
              <a:rPr lang="sk-SK" sz="800" dirty="0" smtClean="0">
                <a:hlinkClick r:id="rId11"/>
              </a:rPr>
              <a:t>CC BY 4.0</a:t>
            </a:r>
            <a:r>
              <a:rPr lang="sk-SK" sz="800" dirty="0" smtClean="0"/>
              <a:t> </a:t>
            </a:r>
            <a:r>
              <a:rPr lang="en-US" sz="800" dirty="0" smtClean="0"/>
              <a:t>license</a:t>
            </a:r>
            <a:r>
              <a:rPr lang="sk-SK" sz="800" dirty="0" smtClean="0"/>
              <a:t>. 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425281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3"/>
            <a:ext cx="12160250" cy="7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rIns="72000">
            <a:noAutofit/>
          </a:bodyPr>
          <a:lstStyle/>
          <a:p>
            <a:pPr algn="ctr"/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710119" y="1299509"/>
            <a:ext cx="10544784" cy="4995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formality,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drawing-up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sk-SK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in-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sk-SK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very beginning, but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modified in the course of the research according to the actual development of the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sk-SK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funders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contatin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–or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400" dirty="0" smtClean="0">
              <a:latin typeface="Calibri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k-SK" sz="20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Obdĺžnik 6"/>
          <p:cNvSpPr>
            <a:spLocks noChangeArrowheads="1"/>
          </p:cNvSpPr>
          <p:nvPr/>
        </p:nvSpPr>
        <p:spPr bwMode="auto">
          <a:xfrm>
            <a:off x="0" y="0"/>
            <a:ext cx="12192000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391523" y="1153605"/>
            <a:ext cx="9105534" cy="5103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DMPs: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Funders: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Horizon Europe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Poland/National Science Centre Poland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Slovakia–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Strategy for Open Science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–a mandatory DMP for publicly funded research is planned for,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ERC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have their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DMP templates.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RPOS: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performing institutions (RPOs)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 a mandatory DMP in their internal directives (e.g.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the Slovak Academy of Sciences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require mandatory DMPs from 2017 for projects partly or completely publicly or institutionally funded.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6567580"/>
            <a:ext cx="1634247" cy="202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k-SK" sz="800" dirty="0" smtClean="0"/>
              <a:t>Image „</a:t>
            </a:r>
            <a:r>
              <a:rPr lang="sk-SK" sz="800" dirty="0" err="1" smtClean="0"/>
              <a:t>Exclamatio</a:t>
            </a:r>
            <a:r>
              <a:rPr lang="sk-SK" sz="800" dirty="0" smtClean="0"/>
              <a:t> </a:t>
            </a:r>
            <a:r>
              <a:rPr lang="sk-SK" sz="800" dirty="0" err="1" smtClean="0"/>
              <a:t>Mark</a:t>
            </a:r>
            <a:r>
              <a:rPr lang="sk-SK" sz="800" dirty="0" smtClean="0"/>
              <a:t>““:</a:t>
            </a:r>
            <a:r>
              <a:rPr lang="sk-SK" sz="800" dirty="0" smtClean="0">
                <a:hlinkClick r:id="rId8"/>
              </a:rPr>
              <a:t>zdroj</a:t>
            </a:r>
            <a:endParaRPr lang="sk-SK" sz="8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r="15233"/>
          <a:stretch/>
        </p:blipFill>
        <p:spPr>
          <a:xfrm>
            <a:off x="266645" y="1990648"/>
            <a:ext cx="1886216" cy="29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71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92138" y="1185863"/>
            <a:ext cx="10895012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sk-SK" sz="2000" dirty="0">
              <a:solidFill>
                <a:srgbClr val="12018D"/>
              </a:solidFill>
              <a:latin typeface="Calibri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sk-SK" sz="9600" dirty="0">
                <a:solidFill>
                  <a:srgbClr val="12018D"/>
                </a:solidFill>
                <a:latin typeface="Calibri" pitchFamily="34" charset="0"/>
                <a:cs typeface="Tahoma" pitchFamily="34" charset="0"/>
              </a:rPr>
              <a:t>    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8978555" y="6573079"/>
            <a:ext cx="3213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Image „</a:t>
            </a:r>
            <a:r>
              <a:rPr lang="sk-SK" sz="800" dirty="0" err="1" smtClean="0"/>
              <a:t>Data</a:t>
            </a:r>
            <a:r>
              <a:rPr lang="sk-SK" sz="800" dirty="0" smtClean="0"/>
              <a:t> Management </a:t>
            </a:r>
            <a:r>
              <a:rPr lang="sk-SK" sz="800" dirty="0" err="1" smtClean="0"/>
              <a:t>Plan</a:t>
            </a:r>
            <a:r>
              <a:rPr lang="sk-SK" sz="800" dirty="0" smtClean="0"/>
              <a:t>“ by </a:t>
            </a:r>
            <a:r>
              <a:rPr lang="sk-SK" sz="800" dirty="0" err="1">
                <a:hlinkClick r:id="rId3"/>
              </a:rPr>
              <a:t>UiO</a:t>
            </a:r>
            <a:r>
              <a:rPr lang="sk-SK" sz="800" dirty="0">
                <a:hlinkClick r:id="rId3"/>
              </a:rPr>
              <a:t>: </a:t>
            </a:r>
            <a:r>
              <a:rPr lang="sk-SK" sz="800" dirty="0" err="1">
                <a:hlinkClick r:id="rId3"/>
              </a:rPr>
              <a:t>University</a:t>
            </a:r>
            <a:r>
              <a:rPr lang="sk-SK" sz="800" dirty="0">
                <a:hlinkClick r:id="rId3"/>
              </a:rPr>
              <a:t> of Oslo </a:t>
            </a:r>
            <a:r>
              <a:rPr lang="sk-SK" sz="800" dirty="0" err="1">
                <a:hlinkClick r:id="rId3"/>
              </a:rPr>
              <a:t>Library</a:t>
            </a:r>
            <a:endParaRPr lang="sk-SK" sz="800" dirty="0"/>
          </a:p>
        </p:txBody>
      </p:sp>
      <p:sp>
        <p:nvSpPr>
          <p:cNvPr id="11" name="Obdĺžnik 6"/>
          <p:cNvSpPr>
            <a:spLocks noChangeArrowheads="1"/>
          </p:cNvSpPr>
          <p:nvPr/>
        </p:nvSpPr>
        <p:spPr bwMode="auto">
          <a:xfrm>
            <a:off x="116417" y="43170"/>
            <a:ext cx="12075583" cy="8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>
            <a:spAutoFit/>
          </a:bodyPr>
          <a:lstStyle/>
          <a:p>
            <a:pPr algn="ctr"/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213" r="4951" b="4369"/>
          <a:stretch/>
        </p:blipFill>
        <p:spPr>
          <a:xfrm>
            <a:off x="0" y="1390385"/>
            <a:ext cx="6174308" cy="4509082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6449969"/>
            <a:ext cx="3803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00" dirty="0" smtClean="0"/>
              <a:t>Image</a:t>
            </a:r>
            <a:r>
              <a:rPr lang="en-US" sz="800" dirty="0" smtClean="0"/>
              <a:t> </a:t>
            </a:r>
            <a:r>
              <a:rPr lang="en-US" sz="800" dirty="0"/>
              <a:t>„The Research Data Management (RDM) lifecycle at the University of Cape Town (UCT)“ by </a:t>
            </a:r>
            <a:r>
              <a:rPr lang="en-US" sz="800" dirty="0" err="1"/>
              <a:t>Gaelen</a:t>
            </a:r>
            <a:r>
              <a:rPr lang="en-US" sz="800" dirty="0"/>
              <a:t> Pinnock, </a:t>
            </a:r>
            <a:r>
              <a:rPr lang="en-US" sz="800" dirty="0">
                <a:hlinkClick r:id="rId5"/>
              </a:rPr>
              <a:t>CC BY-SA 4.0</a:t>
            </a:r>
            <a:r>
              <a:rPr lang="en-US" sz="800" dirty="0"/>
              <a:t> via </a:t>
            </a:r>
            <a:r>
              <a:rPr lang="en-US" sz="800" dirty="0">
                <a:hlinkClick r:id="rId6"/>
              </a:rPr>
              <a:t>Wikimedia Commons</a:t>
            </a:r>
            <a:endParaRPr lang="sk-SK" sz="8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7423" r="1967" b="3403"/>
          <a:stretch/>
        </p:blipFill>
        <p:spPr>
          <a:xfrm>
            <a:off x="6766446" y="1244663"/>
            <a:ext cx="5312842" cy="50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6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2"/>
            <a:ext cx="12160250" cy="7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 rIns="72000">
            <a:noAutofit/>
          </a:bodyPr>
          <a:lstStyle/>
          <a:p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95681" y="2694885"/>
            <a:ext cx="6800064" cy="329735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61" y="1731413"/>
            <a:ext cx="4365090" cy="4552655"/>
          </a:xfrm>
          <a:prstGeom prst="rect">
            <a:avLst/>
          </a:prstGeom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495682" y="979472"/>
            <a:ext cx="6517960" cy="1715412"/>
          </a:xfrm>
          <a:prstGeom prst="rect">
            <a:avLst/>
          </a:prstGeom>
          <a:ln w="12700">
            <a:noFill/>
          </a:ln>
        </p:spPr>
        <p:txBody>
          <a:bodyPr wrap="square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/Project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-87313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ID of a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co-investigators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555413" y="150451"/>
            <a:ext cx="1362944" cy="1307671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bg1"/>
                </a:solidFill>
              </a:rPr>
              <a:t>Project </a:t>
            </a:r>
            <a:r>
              <a:rPr lang="sk-SK" sz="1200" b="1" dirty="0" err="1" smtClean="0">
                <a:solidFill>
                  <a:schemeClr val="bg1"/>
                </a:solidFill>
              </a:rPr>
              <a:t>description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924925" y="130989"/>
            <a:ext cx="1373827" cy="132713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Existing</a:t>
            </a:r>
            <a:r>
              <a:rPr lang="sk-SK" sz="1400" b="1" dirty="0" smtClean="0">
                <a:solidFill>
                  <a:schemeClr val="bg1"/>
                </a:solidFill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</a:rPr>
              <a:t>data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0298752" y="130989"/>
            <a:ext cx="1369512" cy="134126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err="1" smtClean="0">
                <a:solidFill>
                  <a:schemeClr val="bg1"/>
                </a:solidFill>
              </a:rPr>
              <a:t>Data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that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will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occure</a:t>
            </a:r>
            <a:r>
              <a:rPr lang="sk-SK" sz="1200" b="1" dirty="0" smtClean="0">
                <a:solidFill>
                  <a:schemeClr val="bg1"/>
                </a:solidFill>
              </a:rPr>
              <a:t> or </a:t>
            </a:r>
            <a:r>
              <a:rPr lang="sk-SK" sz="1200" b="1" dirty="0" err="1" smtClean="0">
                <a:solidFill>
                  <a:schemeClr val="bg1"/>
                </a:solidFill>
              </a:rPr>
              <a:t>be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generated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druring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along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the</a:t>
            </a:r>
            <a:r>
              <a:rPr lang="sk-SK" sz="1200" b="1" dirty="0" smtClean="0">
                <a:solidFill>
                  <a:schemeClr val="bg1"/>
                </a:solidFill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</a:rPr>
              <a:t>way</a:t>
            </a:r>
            <a:endParaRPr lang="sk-SK" sz="1200" b="1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55181" y="6634264"/>
            <a:ext cx="45368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Types</a:t>
            </a:r>
            <a:r>
              <a:rPr lang="sk-SK" sz="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k-SK" sz="800" dirty="0" err="1"/>
              <a:t>This</a:t>
            </a:r>
            <a:r>
              <a:rPr lang="sk-SK" sz="800" dirty="0"/>
              <a:t> </a:t>
            </a:r>
            <a:r>
              <a:rPr lang="sk-SK" sz="800" dirty="0" err="1"/>
              <a:t>file</a:t>
            </a:r>
            <a:r>
              <a:rPr lang="sk-SK" sz="800" dirty="0"/>
              <a:t> </a:t>
            </a:r>
            <a:r>
              <a:rPr lang="sk-SK" sz="800" dirty="0" err="1"/>
              <a:t>is</a:t>
            </a:r>
            <a:r>
              <a:rPr lang="sk-SK" sz="800" dirty="0"/>
              <a:t> </a:t>
            </a:r>
            <a:r>
              <a:rPr lang="sk-SK" sz="800" dirty="0" err="1"/>
              <a:t>licensed</a:t>
            </a:r>
            <a:r>
              <a:rPr lang="sk-SK" sz="800" dirty="0"/>
              <a:t> </a:t>
            </a:r>
            <a:r>
              <a:rPr lang="sk-SK" sz="800" dirty="0" err="1"/>
              <a:t>under</a:t>
            </a:r>
            <a:r>
              <a:rPr lang="sk-SK" sz="800" dirty="0"/>
              <a:t> the </a:t>
            </a:r>
            <a:r>
              <a:rPr lang="sk-SK" sz="800" u="sng" dirty="0" err="1">
                <a:hlinkClick r:id="rId4" tooltip="w:en:Creative Commons"/>
              </a:rPr>
              <a:t>Creative</a:t>
            </a:r>
            <a:r>
              <a:rPr lang="sk-SK" sz="800" u="sng" dirty="0">
                <a:hlinkClick r:id="rId4" tooltip="w:en:Creative Commons"/>
              </a:rPr>
              <a:t> Commons</a:t>
            </a:r>
            <a:r>
              <a:rPr lang="sk-SK" sz="800" dirty="0"/>
              <a:t> </a:t>
            </a:r>
            <a:r>
              <a:rPr lang="sk-SK" sz="800" u="sng" dirty="0" err="1">
                <a:hlinkClick r:id="rId5"/>
              </a:rPr>
              <a:t>Attribution</a:t>
            </a:r>
            <a:r>
              <a:rPr lang="sk-SK" sz="800" u="sng" dirty="0">
                <a:hlinkClick r:id="rId5"/>
              </a:rPr>
              <a:t> 3.0 </a:t>
            </a:r>
            <a:r>
              <a:rPr lang="sk-SK" sz="800" u="sng" dirty="0" err="1">
                <a:hlinkClick r:id="rId5"/>
              </a:rPr>
              <a:t>Unported</a:t>
            </a:r>
            <a:r>
              <a:rPr lang="sk-SK" sz="800" dirty="0"/>
              <a:t> </a:t>
            </a:r>
            <a:r>
              <a:rPr lang="sk-SK" sz="800" dirty="0" err="1"/>
              <a:t>license</a:t>
            </a:r>
            <a:r>
              <a:rPr lang="sk-SK" sz="800" dirty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0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2774" name="Obdĺžnik 6"/>
          <p:cNvSpPr>
            <a:spLocks noChangeArrowheads="1"/>
          </p:cNvSpPr>
          <p:nvPr/>
        </p:nvSpPr>
        <p:spPr bwMode="auto">
          <a:xfrm>
            <a:off x="0" y="30163"/>
            <a:ext cx="12192000" cy="8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44000">
            <a:noAutofit/>
          </a:bodyPr>
          <a:lstStyle/>
          <a:p>
            <a:pPr algn="ctr"/>
            <a:r>
              <a:rPr lang="sk-SK" sz="40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122577" y="1123961"/>
            <a:ext cx="8568680" cy="1093245"/>
          </a:xfrm>
          <a:prstGeom prst="rect">
            <a:avLst/>
          </a:prstGeom>
        </p:spPr>
        <p:txBody>
          <a:bodyPr/>
          <a:lstStyle/>
          <a:p>
            <a:pPr marL="269875" indent="-2698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9263" indent="-449263">
              <a:spcBef>
                <a:spcPts val="60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dentification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roles and responsibilities within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DMP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730780" y="939556"/>
            <a:ext cx="1464020" cy="1461146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err="1" smtClean="0">
                <a:solidFill>
                  <a:schemeClr val="bg1"/>
                </a:solidFill>
              </a:rPr>
              <a:t>Responsibilities</a:t>
            </a:r>
            <a:r>
              <a:rPr lang="sk-SK" sz="1400" b="1" dirty="0" smtClean="0">
                <a:solidFill>
                  <a:schemeClr val="bg1"/>
                </a:solidFill>
              </a:rPr>
              <a:t> and </a:t>
            </a:r>
            <a:r>
              <a:rPr lang="sk-SK" sz="1400" b="1" dirty="0" err="1" smtClean="0">
                <a:solidFill>
                  <a:schemeClr val="bg1"/>
                </a:solidFill>
              </a:rPr>
              <a:t>duties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30780" y="3920072"/>
            <a:ext cx="1464020" cy="1430407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sk-SK" sz="1400" b="1" kern="1200" dirty="0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sz="1400" b="1" kern="1200" dirty="0" err="1" smtClean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sk-S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95" y="2217206"/>
            <a:ext cx="1697904" cy="124513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7" y="5059650"/>
            <a:ext cx="1216266" cy="121626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800" dirty="0" err="1" smtClean="0"/>
              <a:t>Images</a:t>
            </a:r>
            <a:r>
              <a:rPr lang="sk-SK" sz="800" dirty="0" smtClean="0"/>
              <a:t>: </a:t>
            </a:r>
            <a:r>
              <a:rPr lang="sk-SK" sz="800" dirty="0"/>
              <a:t>Font </a:t>
            </a:r>
            <a:r>
              <a:rPr lang="sk-SK" sz="800" dirty="0" err="1"/>
              <a:t>Awesome</a:t>
            </a:r>
            <a:r>
              <a:rPr lang="sk-SK" sz="800" dirty="0"/>
              <a:t> </a:t>
            </a:r>
            <a:r>
              <a:rPr lang="sk-SK" sz="800" dirty="0" err="1"/>
              <a:t>Free</a:t>
            </a:r>
            <a:r>
              <a:rPr lang="sk-SK" sz="800" dirty="0"/>
              <a:t> 5.2.0 by @</a:t>
            </a:r>
            <a:r>
              <a:rPr lang="sk-SK" sz="800" dirty="0" err="1"/>
              <a:t>fontawesome</a:t>
            </a:r>
            <a:r>
              <a:rPr lang="sk-SK" sz="800" dirty="0"/>
              <a:t> - </a:t>
            </a:r>
            <a:r>
              <a:rPr lang="sk-SK" sz="800" u="sng" dirty="0">
                <a:hlinkClick r:id="rId5"/>
              </a:rPr>
              <a:t>https://fontawesome.com</a:t>
            </a:r>
            <a:r>
              <a:rPr lang="sk-SK" sz="800" u="sng" dirty="0"/>
              <a:t>; Euro: </a:t>
            </a:r>
            <a:r>
              <a:rPr lang="sk-SK" sz="800" u="sng" dirty="0">
                <a:hlinkClick r:id="rId6"/>
              </a:rPr>
              <a:t>https://pixabay.com/vectors/euro-money-icon-currency-object-3717536</a:t>
            </a:r>
            <a:r>
              <a:rPr lang="sk-SK" sz="800" u="sng" dirty="0" smtClean="0">
                <a:hlinkClick r:id="rId6"/>
              </a:rPr>
              <a:t>/</a:t>
            </a:r>
            <a:endParaRPr lang="sk-SK" sz="800" dirty="0"/>
          </a:p>
        </p:txBody>
      </p:sp>
      <p:sp>
        <p:nvSpPr>
          <p:cNvPr id="7" name="Obdĺžnik 6"/>
          <p:cNvSpPr/>
          <p:nvPr/>
        </p:nvSpPr>
        <p:spPr>
          <a:xfrm>
            <a:off x="3122578" y="2717210"/>
            <a:ext cx="84338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8890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cost of the resources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to ensure good practice in research data management, e.g.: </a:t>
            </a:r>
            <a:endParaRPr lang="sk-SK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8890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time, </a:t>
            </a:r>
            <a:endParaRPr lang="sk-SK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8890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equipment, </a:t>
            </a:r>
            <a:endParaRPr lang="sk-SK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indent="-88900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repositories) and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software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processing, storing and accessing data (during research, after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completion)...</a:t>
            </a:r>
            <a:endParaRPr lang="sk-SK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-1"/>
            <a:ext cx="12192000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1750" name="Obdĺžnik 6"/>
          <p:cNvSpPr>
            <a:spLocks noChangeArrowheads="1"/>
          </p:cNvSpPr>
          <p:nvPr/>
        </p:nvSpPr>
        <p:spPr bwMode="auto">
          <a:xfrm>
            <a:off x="31750" y="30162"/>
            <a:ext cx="12160250" cy="7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08000" rIns="72000">
            <a:noAutofit/>
          </a:bodyPr>
          <a:lstStyle/>
          <a:p>
            <a:pPr algn="ctr"/>
            <a:r>
              <a:rPr lang="sk-SK" sz="3200" b="1" dirty="0" smtClean="0">
                <a:solidFill>
                  <a:srgbClr val="12018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k-SK" sz="4000" b="1" dirty="0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Management </a:t>
            </a:r>
            <a:r>
              <a:rPr lang="sk-SK" sz="4000" b="1" dirty="0" err="1">
                <a:solidFill>
                  <a:srgbClr val="12018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sk-SK" sz="4000" b="1" dirty="0">
              <a:solidFill>
                <a:srgbClr val="12018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/>
          <a:stretch/>
        </p:blipFill>
        <p:spPr>
          <a:xfrm>
            <a:off x="8999598" y="2924541"/>
            <a:ext cx="3086302" cy="2561682"/>
          </a:xfrm>
          <a:prstGeom prst="rect">
            <a:avLst/>
          </a:prstGeom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544318" y="858500"/>
            <a:ext cx="8619138" cy="203587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Veterinary and Food Administration of the Slovak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sk-S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sk-SK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9737387" y="267663"/>
            <a:ext cx="1803764" cy="169732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bg1"/>
                </a:solidFill>
              </a:rPr>
              <a:t>Law</a:t>
            </a:r>
            <a:r>
              <a:rPr lang="sk-SK" b="1" dirty="0" smtClean="0">
                <a:solidFill>
                  <a:schemeClr val="bg1"/>
                </a:solidFill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</a:rPr>
              <a:t>ethics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44318" y="2924539"/>
            <a:ext cx="8455280" cy="36983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GDPR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Act of the National Council of the Slovak Republic on Free Access to Information, No.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211/2000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sk-S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sk-SK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</a:t>
            </a:r>
            <a:r>
              <a:rPr lang="sk-SK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k-SK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prohib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underlying data after the end of the project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amount of data that can be extracted by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721931" y="6622871"/>
            <a:ext cx="53639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700" dirty="0" smtClean="0">
                <a:solidFill>
                  <a:prstClr val="black"/>
                </a:solidFill>
              </a:rPr>
              <a:t>Image: </a:t>
            </a:r>
            <a:r>
              <a:rPr lang="sk-SK" sz="700" dirty="0" err="1" smtClean="0">
                <a:solidFill>
                  <a:prstClr val="black"/>
                </a:solidFill>
              </a:rPr>
              <a:t>Approved</a:t>
            </a:r>
            <a:r>
              <a:rPr lang="sk-SK" sz="700" dirty="0">
                <a:solidFill>
                  <a:prstClr val="black"/>
                </a:solidFill>
              </a:rPr>
              <a:t>: 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Jørgen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Stamp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copyright of digitalbevaring.dk and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sk-SK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CC BY 2.5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8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5734</TotalTime>
  <Words>6133</Words>
  <Application>Microsoft Office PowerPoint</Application>
  <PresentationFormat>Širokouhlá</PresentationFormat>
  <Paragraphs>614</Paragraphs>
  <Slides>31</Slides>
  <Notes>30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Motív balíka Office</vt:lpstr>
      <vt:lpstr>Research Data Management  &amp; Archiving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Data Management  Plan–file organization and naming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Data Management Plan–Argos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Stozicka Zuzana</dc:creator>
  <cp:lastModifiedBy>Fisova Gabriela</cp:lastModifiedBy>
  <cp:revision>392</cp:revision>
  <dcterms:created xsi:type="dcterms:W3CDTF">2020-02-07T08:31:57Z</dcterms:created>
  <dcterms:modified xsi:type="dcterms:W3CDTF">2025-02-26T11:42:40Z</dcterms:modified>
</cp:coreProperties>
</file>