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57" r:id="rId3"/>
    <p:sldId id="308" r:id="rId4"/>
    <p:sldId id="288" r:id="rId5"/>
    <p:sldId id="348" r:id="rId6"/>
    <p:sldId id="289" r:id="rId7"/>
    <p:sldId id="324" r:id="rId8"/>
    <p:sldId id="309" r:id="rId9"/>
    <p:sldId id="312" r:id="rId10"/>
    <p:sldId id="327" r:id="rId11"/>
    <p:sldId id="313" r:id="rId12"/>
    <p:sldId id="344" r:id="rId13"/>
    <p:sldId id="326" r:id="rId14"/>
    <p:sldId id="329" r:id="rId15"/>
    <p:sldId id="347" r:id="rId16"/>
    <p:sldId id="330" r:id="rId17"/>
    <p:sldId id="343" r:id="rId18"/>
    <p:sldId id="314" r:id="rId19"/>
    <p:sldId id="334" r:id="rId20"/>
    <p:sldId id="333" r:id="rId21"/>
    <p:sldId id="346" r:id="rId22"/>
    <p:sldId id="345" r:id="rId23"/>
    <p:sldId id="328" r:id="rId24"/>
    <p:sldId id="321" r:id="rId25"/>
    <p:sldId id="306" r:id="rId26"/>
    <p:sldId id="322" r:id="rId27"/>
    <p:sldId id="290" r:id="rId28"/>
    <p:sldId id="307" r:id="rId29"/>
    <p:sldId id="300" r:id="rId30"/>
    <p:sldId id="301" r:id="rId31"/>
    <p:sldId id="338" r:id="rId32"/>
    <p:sldId id="339" r:id="rId33"/>
    <p:sldId id="340" r:id="rId34"/>
    <p:sldId id="342" r:id="rId35"/>
    <p:sldId id="304" r:id="rId36"/>
    <p:sldId id="282" r:id="rId37"/>
  </p:sldIdLst>
  <p:sldSz cx="12192000" cy="6858000"/>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ova Gabriela" initials="FG" lastIdx="0" clrIdx="0">
    <p:extLst>
      <p:ext uri="{19B8F6BF-5375-455C-9EA6-DF929625EA0E}">
        <p15:presenceInfo xmlns:p15="http://schemas.microsoft.com/office/powerpoint/2012/main" userId="S-1-5-21-15392172-2590833965-2981980546-33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8D"/>
    <a:srgbClr val="A35141"/>
    <a:srgbClr val="C61E3A"/>
    <a:srgbClr val="D9FFD9"/>
    <a:srgbClr val="9ED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5" autoAdjust="0"/>
    <p:restoredTop sz="96552" autoAdjust="0"/>
  </p:normalViewPr>
  <p:slideViewPr>
    <p:cSldViewPr snapToGrid="0">
      <p:cViewPr varScale="1">
        <p:scale>
          <a:sx n="117" d="100"/>
          <a:sy n="117" d="100"/>
        </p:scale>
        <p:origin x="70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F856DE-71A7-47B8-A8C2-FF93BB67B329}" type="datetimeFigureOut">
              <a:rPr lang="sk-SK" smtClean="0"/>
              <a:t>26. 2. 2025</a:t>
            </a:fld>
            <a:endParaRPr lang="sk-SK"/>
          </a:p>
        </p:txBody>
      </p:sp>
      <p:sp>
        <p:nvSpPr>
          <p:cNvPr id="4" name="Zástupný objekt pre pät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082B34-B81E-4A14-B722-8D8F97855816}" type="slidenum">
              <a:rPr lang="sk-SK" smtClean="0"/>
              <a:t>‹#›</a:t>
            </a:fld>
            <a:endParaRPr lang="sk-SK"/>
          </a:p>
        </p:txBody>
      </p:sp>
    </p:spTree>
    <p:extLst>
      <p:ext uri="{BB962C8B-B14F-4D97-AF65-F5344CB8AC3E}">
        <p14:creationId xmlns:p14="http://schemas.microsoft.com/office/powerpoint/2010/main" val="4420673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4508287-AC48-4B0F-92F2-0CD47E008897}" type="datetimeFigureOut">
              <a:rPr lang="sk-SK"/>
              <a:pPr>
                <a:defRPr/>
              </a:pPr>
              <a:t>26. 2. 2025</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noProof="0" smtClean="0"/>
              <a:t>Upraviť štýly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endParaRPr lang="sk-SK" noProof="0"/>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89D01DE-3EE4-4446-82CB-F0FE1DAE050E}" type="slidenum">
              <a:rPr lang="sk-SK"/>
              <a:pPr>
                <a:defRPr/>
              </a:pPr>
              <a:t>‹#›</a:t>
            </a:fld>
            <a:endParaRPr lang="sk-SK"/>
          </a:p>
        </p:txBody>
      </p:sp>
    </p:spTree>
    <p:extLst>
      <p:ext uri="{BB962C8B-B14F-4D97-AF65-F5344CB8AC3E}">
        <p14:creationId xmlns:p14="http://schemas.microsoft.com/office/powerpoint/2010/main" val="8933802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uraspace.org/dspac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duraspace.org/duracloud/" TargetMode="External"/><Relationship Id="rId4" Type="http://schemas.openxmlformats.org/officeDocument/2006/relationships/hyperlink" Target="https://duraspace.or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nformatika.sk/blox/standardy/sk/prehlad/standardy_do_14_7_2010/file/kompresia/ta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sk.wikipedia.org/wiki/Fyzika" TargetMode="External"/><Relationship Id="rId13" Type="http://schemas.openxmlformats.org/officeDocument/2006/relationships/hyperlink" Target="http://openknowledge.worldbank.org/" TargetMode="External"/><Relationship Id="rId18" Type="http://schemas.openxmlformats.org/officeDocument/2006/relationships/hyperlink" Target="https://en.wikipedia.org/wiki/Invenio" TargetMode="External"/><Relationship Id="rId3" Type="http://schemas.openxmlformats.org/officeDocument/2006/relationships/hyperlink" Target="https://sk.wikipedia.org/wiki/Gr%C3%A9cke_jazyky" TargetMode="External"/><Relationship Id="rId21" Type="http://schemas.openxmlformats.org/officeDocument/2006/relationships/hyperlink" Target="https://hcommons.org/" TargetMode="External"/><Relationship Id="rId7" Type="http://schemas.openxmlformats.org/officeDocument/2006/relationships/hyperlink" Target="https://sk.wikipedia.org/wiki/Matematika" TargetMode="External"/><Relationship Id="rId12" Type="http://schemas.openxmlformats.org/officeDocument/2006/relationships/hyperlink" Target="http://cogprints.org/" TargetMode="External"/><Relationship Id="rId17" Type="http://schemas.openxmlformats.org/officeDocument/2006/relationships/hyperlink" Target="https://en.wikipedia.org/wiki/Digital_object_identifier" TargetMode="External"/><Relationship Id="rId2" Type="http://schemas.openxmlformats.org/officeDocument/2006/relationships/slide" Target="../slides/slide14.xml"/><Relationship Id="rId16" Type="http://schemas.openxmlformats.org/officeDocument/2006/relationships/hyperlink" Target="https://en.wikipedia.org/wiki/CERN" TargetMode="External"/><Relationship Id="rId20" Type="http://schemas.openxmlformats.org/officeDocument/2006/relationships/hyperlink" Target="http://gigadb.org/site/index" TargetMode="External"/><Relationship Id="rId1" Type="http://schemas.openxmlformats.org/officeDocument/2006/relationships/notesMaster" Target="../notesMasters/notesMaster1.xml"/><Relationship Id="rId6" Type="http://schemas.openxmlformats.org/officeDocument/2006/relationships/hyperlink" Target="https://sk.wikipedia.org/wiki/Preprint" TargetMode="External"/><Relationship Id="rId11" Type="http://schemas.openxmlformats.org/officeDocument/2006/relationships/hyperlink" Target="https://sk.wikipedia.org/wiki/Internet" TargetMode="External"/><Relationship Id="rId5" Type="http://schemas.openxmlformats.org/officeDocument/2006/relationships/hyperlink" Target="https://sk.wikipedia.org/wiki/Arch%C3%ADv" TargetMode="External"/><Relationship Id="rId15" Type="http://schemas.openxmlformats.org/officeDocument/2006/relationships/hyperlink" Target="https://en.wikipedia.org/wiki/OpenAIRE" TargetMode="External"/><Relationship Id="rId10" Type="http://schemas.openxmlformats.org/officeDocument/2006/relationships/hyperlink" Target="https://sk.wikipedia.org/wiki/Biol%C3%B3gia" TargetMode="External"/><Relationship Id="rId19" Type="http://schemas.openxmlformats.org/officeDocument/2006/relationships/hyperlink" Target="https://en.wikipedia.org/wiki/Free_software" TargetMode="External"/><Relationship Id="rId4" Type="http://schemas.openxmlformats.org/officeDocument/2006/relationships/hyperlink" Target="https://sk.wikipedia.org/wiki/Ch%C3%AD" TargetMode="External"/><Relationship Id="rId9" Type="http://schemas.openxmlformats.org/officeDocument/2006/relationships/hyperlink" Target="https://sk.wikipedia.org/wiki/Informatika" TargetMode="External"/><Relationship Id="rId14" Type="http://schemas.openxmlformats.org/officeDocument/2006/relationships/hyperlink" Target="https://en.wikipedia.org/wiki/Open_repository" TargetMode="External"/><Relationship Id="rId22" Type="http://schemas.openxmlformats.org/officeDocument/2006/relationships/hyperlink" Target="https://www.clarin.eu/faq-page/275"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ealthcatalyst.com/database-vs-data-warehouse-a-comparative-review"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en.wikipedia.org/wiki/Metadata" TargetMode="External"/><Relationship Id="rId4" Type="http://schemas.openxmlformats.org/officeDocument/2006/relationships/hyperlink" Target="https://www.zdnet.com/article/from-data-lakes-to-data-swamp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dx.doi.org/10.7207/twr14-02" TargetMode="External"/><Relationship Id="rId7" Type="http://schemas.openxmlformats.org/officeDocument/2006/relationships/hyperlink" Target="https://en.wikipedia.org/wiki/Center_for_Research_Libraries"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fphil.uniba.sk/fileadmin/fif/katedry_pracoviska/kkiv/Publikacie/KaIV/KIV27_100.pdf" TargetMode="External"/><Relationship Id="rId5" Type="http://schemas.openxmlformats.org/officeDocument/2006/relationships/hyperlink" Target="https://www.cessda.eu/Training/Training-Resources/Library/Tutorial-Access-and-Dissemination" TargetMode="External"/><Relationship Id="rId4" Type="http://schemas.openxmlformats.org/officeDocument/2006/relationships/hyperlink" Target="https://www.cessda.eu/Training/Training-Resources/Library/Tutorial-Ingest"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eb.archive.org/web/20170613043656/http:/public.ccsds.org/default.aspx"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eb.archive.org/web/20170613043656/http:/www.nabd.din.de/cmd?bcrumblevel=1&amp;contextid=nabd&amp;subcommitteeid=112656173&amp;projid=117956308&amp;level=tpl-proj-detailansicht&amp;committeeid=54738855&amp;languageid=de" TargetMode="External"/><Relationship Id="rId5" Type="http://schemas.openxmlformats.org/officeDocument/2006/relationships/hyperlink" Target="https://web.archive.org/web/20170613043656/http:/www.datasealofapproval.org/" TargetMode="External"/><Relationship Id="rId4" Type="http://schemas.openxmlformats.org/officeDocument/2006/relationships/hyperlink" Target="https://web.archive.org/web/20170613043656/http:/wiki.digitalrepositoryauditandcertification.org/bin/view"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deepblue.lib.umich.edu/handle/2027.42/144319" TargetMode="External"/><Relationship Id="rId13" Type="http://schemas.openxmlformats.org/officeDocument/2006/relationships/hyperlink" Target="https://web.archive.org/web/20170720091751/http:/www.dnb.de/Subsites/nestor/SharedDocs/Kontaktdaten/nestorSiegel.html" TargetMode="External"/><Relationship Id="rId18" Type="http://schemas.openxmlformats.org/officeDocument/2006/relationships/hyperlink" Target="https://fairsharing.org/" TargetMode="External"/><Relationship Id="rId3" Type="http://schemas.openxmlformats.org/officeDocument/2006/relationships/hyperlink" Target="https://www.iso.org/standard/56510.html" TargetMode="External"/><Relationship Id="rId7" Type="http://schemas.openxmlformats.org/officeDocument/2006/relationships/hyperlink" Target="https://deepblue.lib.umich.edu/handle/2027.42/144318" TargetMode="External"/><Relationship Id="rId12" Type="http://schemas.openxmlformats.org/officeDocument/2006/relationships/hyperlink" Target="https://web.archive.org/web/20170720091751/https:/www.datasealofapproval.org/en-gb/" TargetMode="External"/><Relationship Id="rId17" Type="http://schemas.openxmlformats.org/officeDocument/2006/relationships/hyperlink" Target="http://www.iso16363.org/" TargetMode="External"/><Relationship Id="rId2" Type="http://schemas.openxmlformats.org/officeDocument/2006/relationships/slide" Target="../slides/slide20.xml"/><Relationship Id="rId16" Type="http://schemas.openxmlformats.org/officeDocument/2006/relationships/hyperlink" Target="http://www.langzeitarchivierung.de/Subsites/nestor/EN/Home/home_node.html" TargetMode="External"/><Relationship Id="rId1" Type="http://schemas.openxmlformats.org/officeDocument/2006/relationships/notesMaster" Target="../notesMasters/notesMaster1.xml"/><Relationship Id="rId6" Type="http://schemas.openxmlformats.org/officeDocument/2006/relationships/hyperlink" Target="https://www.coretrustseal.org/why-certification/requirements/" TargetMode="External"/><Relationship Id="rId11" Type="http://schemas.openxmlformats.org/officeDocument/2006/relationships/hyperlink" Target="https://web.archive.org/web/20170720091751/http:/www.trusteddigitalrepository.eu/Welcome.html" TargetMode="External"/><Relationship Id="rId5" Type="http://schemas.openxmlformats.org/officeDocument/2006/relationships/hyperlink" Target="https://www.coretrustseal.org/" TargetMode="External"/><Relationship Id="rId15" Type="http://schemas.openxmlformats.org/officeDocument/2006/relationships/hyperlink" Target="https://www.coretrustseal.org/why-certification/certified-repositories/" TargetMode="External"/><Relationship Id="rId10" Type="http://schemas.openxmlformats.org/officeDocument/2006/relationships/hyperlink" Target="https://web.archive.org/web/20170720091751/http:/www.nabd.din.de/cmd?level=tpl-art-detailansicht&amp;committeeid=54738855&amp;artid=147058907&amp;languageid=de&amp;bcrumblevel=3" TargetMode="External"/><Relationship Id="rId19" Type="http://schemas.openxmlformats.org/officeDocument/2006/relationships/hyperlink" Target="https://about.zenodo.org/principles/" TargetMode="External"/><Relationship Id="rId4" Type="http://schemas.openxmlformats.org/officeDocument/2006/relationships/hyperlink" Target="https://sclib.svkk.sk/sck01/Record/000449369" TargetMode="External"/><Relationship Id="rId9" Type="http://schemas.openxmlformats.org/officeDocument/2006/relationships/hyperlink" Target="https://web.archive.org/web/20170720091751/http:/www.din.de/de/mitwirken/normenausschuesse/nid/" TargetMode="External"/><Relationship Id="rId14" Type="http://schemas.openxmlformats.org/officeDocument/2006/relationships/hyperlink" Target="http://www.trusteddigitalrepository.e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lovnik.juls.savba.sk/?w=zbierka&amp;c=z62f&amp;d=locutio&amp;d=psken&amp;d=bernolak&amp;d=hssjV&amp;d=noundb&amp;d=sssj&amp;d=obce&amp;d=priezviska&amp;d=orter&amp;d=sss&amp;d=un&amp;d=scs&amp;d=peciar&amp;d=pskcs&amp;d=psp&amp;d=orient&amp;d=kssj4"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slovnik.juls.savba.sk/?w=mestsk%C3%BD&amp;c=z62f&amp;d=locutio&amp;d=psken&amp;d=bernolak&amp;d=hssjV&amp;d=noundb&amp;d=sssj&amp;d=obce&amp;d=priezviska&amp;d=orter&amp;d=sss&amp;d=un&amp;d=scs&amp;d=peciar&amp;d=pskcs&amp;d=psp&amp;d=orient&amp;d=kssj4" TargetMode="External"/><Relationship Id="rId5" Type="http://schemas.openxmlformats.org/officeDocument/2006/relationships/hyperlink" Target="https://slovnik.juls.savba.sk/?w=ich&amp;c=z62f&amp;d=locutio&amp;d=psken&amp;d=bernolak&amp;d=hssjV&amp;d=noundb&amp;d=sssj&amp;d=obce&amp;d=priezviska&amp;d=orter&amp;d=sss&amp;d=un&amp;d=scs&amp;d=peciar&amp;d=pskcs&amp;d=psp&amp;d=orient&amp;d=kssj4" TargetMode="External"/><Relationship Id="rId4" Type="http://schemas.openxmlformats.org/officeDocument/2006/relationships/hyperlink" Target="https://slovnik.juls.savba.sk/?w=in%C5%A1tit%C3%BAcia&amp;c=z62f&amp;d=locutio&amp;d=psken&amp;d=bernolak&amp;d=hssjV&amp;d=noundb&amp;d=sssj&amp;d=obce&amp;d=priezviska&amp;d=orter&amp;d=sss&amp;d=un&amp;d=scs&amp;d=peciar&amp;d=pskcs&amp;d=psp&amp;d=orient&amp;d=kssj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about.jstor.org/whats-in-jstor/open-community-collections/" TargetMode="External"/><Relationship Id="rId13" Type="http://schemas.openxmlformats.org/officeDocument/2006/relationships/hyperlink" Target="http://www.jstor.org/open/" TargetMode="External"/><Relationship Id="rId3" Type="http://schemas.openxmlformats.org/officeDocument/2006/relationships/hyperlink" Target="https://www.portico.org/" TargetMode="External"/><Relationship Id="rId7" Type="http://schemas.openxmlformats.org/officeDocument/2006/relationships/hyperlink" Target="https://about.jstor.org/librarians/artstor/" TargetMode="External"/><Relationship Id="rId12" Type="http://schemas.openxmlformats.org/officeDocument/2006/relationships/hyperlink" Target="https://sr.ithaka.or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about.jstor.org/librarians/books/" TargetMode="External"/><Relationship Id="rId11" Type="http://schemas.openxmlformats.org/officeDocument/2006/relationships/hyperlink" Target="https://www.artstor.org/" TargetMode="External"/><Relationship Id="rId5" Type="http://schemas.openxmlformats.org/officeDocument/2006/relationships/hyperlink" Target="https://about.jstor.org/librarians/journals/" TargetMode="External"/><Relationship Id="rId15" Type="http://schemas.openxmlformats.org/officeDocument/2006/relationships/hyperlink" Target="https://support.jstor.org/hc/en-us/articles/115004760028-MyJSTOR-How-to-Register-Get-Free-Access-to-Content" TargetMode="External"/><Relationship Id="rId10" Type="http://schemas.openxmlformats.org/officeDocument/2006/relationships/hyperlink" Target="https://www.ithaka.org/" TargetMode="External"/><Relationship Id="rId4" Type="http://schemas.openxmlformats.org/officeDocument/2006/relationships/hyperlink" Target="http://www.ithaka.org/" TargetMode="External"/><Relationship Id="rId9" Type="http://schemas.openxmlformats.org/officeDocument/2006/relationships/hyperlink" Target="https://about.jstor.org/platform-features/" TargetMode="External"/><Relationship Id="rId14" Type="http://schemas.openxmlformats.org/officeDocument/2006/relationships/hyperlink" Target="https://www.jstor.org/ope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dfg.d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about.jstor.org/whats-in-jstor/open-community-collections/" TargetMode="External"/><Relationship Id="rId13" Type="http://schemas.openxmlformats.org/officeDocument/2006/relationships/hyperlink" Target="http://www.jstor.org/open/" TargetMode="External"/><Relationship Id="rId3" Type="http://schemas.openxmlformats.org/officeDocument/2006/relationships/hyperlink" Target="https://www.portico.org/" TargetMode="External"/><Relationship Id="rId7" Type="http://schemas.openxmlformats.org/officeDocument/2006/relationships/hyperlink" Target="https://about.jstor.org/librarians/artstor/" TargetMode="External"/><Relationship Id="rId12" Type="http://schemas.openxmlformats.org/officeDocument/2006/relationships/hyperlink" Target="https://sr.ithaka.org/"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about.jstor.org/librarians/books/" TargetMode="External"/><Relationship Id="rId11" Type="http://schemas.openxmlformats.org/officeDocument/2006/relationships/hyperlink" Target="https://www.artstor.org/" TargetMode="External"/><Relationship Id="rId5" Type="http://schemas.openxmlformats.org/officeDocument/2006/relationships/hyperlink" Target="https://about.jstor.org/librarians/journals/" TargetMode="External"/><Relationship Id="rId15" Type="http://schemas.openxmlformats.org/officeDocument/2006/relationships/hyperlink" Target="https://support.jstor.org/hc/en-us/articles/115004760028-MyJSTOR-How-to-Register-Get-Free-Access-to-Content" TargetMode="External"/><Relationship Id="rId10" Type="http://schemas.openxmlformats.org/officeDocument/2006/relationships/hyperlink" Target="https://www.ithaka.org/" TargetMode="External"/><Relationship Id="rId4" Type="http://schemas.openxmlformats.org/officeDocument/2006/relationships/hyperlink" Target="http://www.ithaka.org/" TargetMode="External"/><Relationship Id="rId9" Type="http://schemas.openxmlformats.org/officeDocument/2006/relationships/hyperlink" Target="https://about.jstor.org/platform-features/" TargetMode="External"/><Relationship Id="rId14" Type="http://schemas.openxmlformats.org/officeDocument/2006/relationships/hyperlink" Target="https://www.jstor.org/open/"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ockss.org/about/"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lockss.org/whats-in-clockss/" TargetMode="External"/><Relationship Id="rId5" Type="http://schemas.openxmlformats.org/officeDocument/2006/relationships/hyperlink" Target="https://clockss.org/archive-nodes/" TargetMode="External"/><Relationship Id="rId4" Type="http://schemas.openxmlformats.org/officeDocument/2006/relationships/hyperlink" Target="https://clockss.org/how-clockss-works"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kb.nl/index-en.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hathitrust.org/" TargetMode="External"/><Relationship Id="rId5" Type="http://schemas.openxmlformats.org/officeDocument/2006/relationships/hyperlink" Target="https://en.wikipedia.org/wiki/Shared_governance" TargetMode="External"/><Relationship Id="rId4" Type="http://schemas.openxmlformats.org/officeDocument/2006/relationships/hyperlink" Target="http://www.hathitrust.org/htrc"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dikda.snk.sk/primo_library/libweb/action/search.do" TargetMode="External"/><Relationship Id="rId7" Type="http://schemas.openxmlformats.org/officeDocument/2006/relationships/hyperlink" Target="https://www.slovakiana.sk/vyhladavanie?uid=af38a715-b4cd-4715-be23-75227f8fa1ce&amp;qid=98&amp;DOOnly=enable&amp;freeDOOnly=enable"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slovakiana.sk/vyhladavanie?uid=af38a715-b4cd-4715-be23-75227f8fa1ce&amp;qid=108&amp;DOOnly=enable&amp;freeDOOnly=disable" TargetMode="External"/><Relationship Id="rId5" Type="http://schemas.openxmlformats.org/officeDocument/2006/relationships/hyperlink" Target="https://www.slovakiana.sk/vyhladavanie?uid=af38a715-b4cd-4715-be23-75227f8fa1ce&amp;qid=107&amp;DOOnly=enable&amp;freeDOOnly=disable" TargetMode="External"/><Relationship Id="rId4" Type="http://schemas.openxmlformats.org/officeDocument/2006/relationships/hyperlink" Target="http://dikda.e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macmillandictionary.com/dictionary/british/store_2" TargetMode="External"/><Relationship Id="rId13" Type="http://schemas.openxmlformats.org/officeDocument/2006/relationships/hyperlink" Target="https://www.macmillandictionary.com/dictionary/british/person" TargetMode="External"/><Relationship Id="rId18" Type="http://schemas.openxmlformats.org/officeDocument/2006/relationships/hyperlink" Target="https://www.macmillandictionary.com/dictionary/british/information" TargetMode="External"/><Relationship Id="rId3" Type="http://schemas.openxmlformats.org/officeDocument/2006/relationships/hyperlink" Target="https://www.etymonline.com/word/repose?ref=etymonline_crossreference#etymonline_v_12844" TargetMode="External"/><Relationship Id="rId7" Type="http://schemas.openxmlformats.org/officeDocument/2006/relationships/hyperlink" Target="https://www.macmillandictionary.com/dictionary/british/thing" TargetMode="External"/><Relationship Id="rId12" Type="http://schemas.openxmlformats.org/officeDocument/2006/relationships/hyperlink" Target="https://www.macmillandictionary.com/dictionary/british/waste_1" TargetMode="External"/><Relationship Id="rId17" Type="http://schemas.openxmlformats.org/officeDocument/2006/relationships/hyperlink" Target="https://www.macmillandictionary.com/dictionary/british/store_1" TargetMode="External"/><Relationship Id="rId2" Type="http://schemas.openxmlformats.org/officeDocument/2006/relationships/slide" Target="../slides/slide8.xml"/><Relationship Id="rId16" Type="http://schemas.openxmlformats.org/officeDocument/2006/relationships/hyperlink" Target="https://www.macmillandictionary.com/dictionary/british/considered" TargetMode="External"/><Relationship Id="rId20" Type="http://schemas.openxmlformats.org/officeDocument/2006/relationships/hyperlink" Target="https://www.grammarphobia.com/blog/2017/12/depository-repository.html" TargetMode="External"/><Relationship Id="rId1" Type="http://schemas.openxmlformats.org/officeDocument/2006/relationships/notesMaster" Target="../notesMasters/notesMaster1.xml"/><Relationship Id="rId6" Type="http://schemas.openxmlformats.org/officeDocument/2006/relationships/hyperlink" Target="https://www.macmillandictionary.com/dictionary/british/quantity" TargetMode="External"/><Relationship Id="rId11" Type="http://schemas.openxmlformats.org/officeDocument/2006/relationships/hyperlink" Target="https://www.macmillandictionary.com/dictionary/british/nuclear" TargetMode="External"/><Relationship Id="rId5" Type="http://schemas.openxmlformats.org/officeDocument/2006/relationships/hyperlink" Target="https://www.macmillandictionary.com/dictionary/british/large_1" TargetMode="External"/><Relationship Id="rId15" Type="http://schemas.openxmlformats.org/officeDocument/2006/relationships/hyperlink" Target="https://www.macmillandictionary.com/dictionary/british/library" TargetMode="External"/><Relationship Id="rId10" Type="http://schemas.openxmlformats.org/officeDocument/2006/relationships/hyperlink" Target="https://www.macmillandictionary.com/dictionary/british/safe_1" TargetMode="External"/><Relationship Id="rId19" Type="http://schemas.openxmlformats.org/officeDocument/2006/relationships/hyperlink" Target="https://www.macmillandictionary.com/dictionary/british/knowledge" TargetMode="External"/><Relationship Id="rId4" Type="http://schemas.openxmlformats.org/officeDocument/2006/relationships/hyperlink" Target="https://www.macmillandictionary.com/dictionary/british/place_1" TargetMode="External"/><Relationship Id="rId9" Type="http://schemas.openxmlformats.org/officeDocument/2006/relationships/hyperlink" Target="https://www.macmillandictionary.com/dictionary/british/kept" TargetMode="External"/><Relationship Id="rId14" Type="http://schemas.openxmlformats.org/officeDocument/2006/relationships/hyperlink" Target="https://www.macmillandictionary.com/dictionary/british/book_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tlib.cvtisr.sk/autor/milena-tetrevova-matasovsk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uraspace.org/"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uraspace.org/dspace/" TargetMode="External"/><Relationship Id="rId4" Type="http://schemas.openxmlformats.org/officeDocument/2006/relationships/hyperlink" Target="https://duraspace.org/duraclou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k-SK"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a:t>
            </a:fld>
            <a:endParaRPr lang="sk-SK">
              <a:cs typeface="Arial" charset="0"/>
            </a:endParaRPr>
          </a:p>
        </p:txBody>
      </p:sp>
    </p:spTree>
    <p:extLst>
      <p:ext uri="{BB962C8B-B14F-4D97-AF65-F5344CB8AC3E}">
        <p14:creationId xmlns:p14="http://schemas.microsoft.com/office/powerpoint/2010/main" val="231624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sk-SK" i="1" baseline="0" dirty="0" smtClean="0"/>
              <a:t>Bc. Tomáš </a:t>
            </a:r>
            <a:r>
              <a:rPr lang="sk-SK" i="1" baseline="0" dirty="0" err="1" smtClean="0"/>
              <a:t>Mertl</a:t>
            </a:r>
            <a:r>
              <a:rPr lang="sk-SK" i="1" baseline="0" dirty="0" smtClean="0"/>
              <a:t>. </a:t>
            </a:r>
            <a:r>
              <a:rPr lang="sk-SK" i="1" baseline="0" dirty="0" err="1" smtClean="0"/>
              <a:t>Dlouhodobé</a:t>
            </a:r>
            <a:r>
              <a:rPr lang="sk-SK" i="1" baseline="0" dirty="0" smtClean="0"/>
              <a:t> </a:t>
            </a:r>
            <a:r>
              <a:rPr lang="sk-SK" i="1" baseline="0" dirty="0" err="1" smtClean="0"/>
              <a:t>uchovávání</a:t>
            </a:r>
            <a:r>
              <a:rPr lang="sk-SK" i="1" baseline="0" dirty="0" smtClean="0"/>
              <a:t> elektronických </a:t>
            </a:r>
            <a:r>
              <a:rPr lang="sk-SK" i="1" baseline="0" dirty="0" err="1" smtClean="0"/>
              <a:t>dokumentů</a:t>
            </a:r>
            <a:r>
              <a:rPr lang="sk-SK" i="1" baseline="0" dirty="0" smtClean="0"/>
              <a:t>. 2015. https://is.ambis.cz/th/x6xcx/DP_dlouhodobe_uchovavani_elektronickych_dokumentu.pdf</a:t>
            </a:r>
          </a:p>
          <a:p>
            <a:pPr>
              <a:spcBef>
                <a:spcPct val="0"/>
              </a:spcBef>
            </a:pPr>
            <a:r>
              <a:rPr lang="sk-SK" b="1" baseline="0" dirty="0" smtClean="0"/>
              <a:t>Základná typológia digitálnych dokumentov</a:t>
            </a:r>
          </a:p>
          <a:p>
            <a:pPr>
              <a:spcBef>
                <a:spcPct val="0"/>
              </a:spcBef>
            </a:pPr>
            <a:r>
              <a:rPr lang="sk-SK" baseline="0" dirty="0" smtClean="0"/>
              <a:t>Digitálne dokumenty, podobne ako analógové dokumenty, možno klasifikovať podľa mnohých rôznych kritérií. Niektoré kritériá sú však jedinečné a v analógovom svete nemajú obdobu. </a:t>
            </a:r>
          </a:p>
          <a:p>
            <a:pPr>
              <a:spcBef>
                <a:spcPct val="0"/>
              </a:spcBef>
            </a:pPr>
            <a:r>
              <a:rPr lang="sk-SK" baseline="0" dirty="0" smtClean="0"/>
              <a:t>Medzi výrazne odlišné delenia patria delenia na základe pôvodu digitálneho dokumentu:</a:t>
            </a:r>
          </a:p>
          <a:p>
            <a:pPr marL="228600" indent="-228600">
              <a:spcBef>
                <a:spcPct val="0"/>
              </a:spcBef>
              <a:buAutoNum type="alphaLcParenBoth"/>
            </a:pPr>
            <a:r>
              <a:rPr lang="sk-SK" baseline="0" dirty="0" smtClean="0"/>
              <a:t>digitalizované dokumenty - vznikli digitalizáciou analógových dokumentov, takže existuje analógový originál,</a:t>
            </a:r>
          </a:p>
          <a:p>
            <a:pPr marL="228600" indent="-228600">
              <a:spcBef>
                <a:spcPct val="0"/>
              </a:spcBef>
              <a:buAutoNum type="alphaLcParenBoth"/>
            </a:pPr>
            <a:r>
              <a:rPr lang="sk-SK" baseline="0" dirty="0" smtClean="0"/>
              <a:t>výlučne digitálne dokumenty („</a:t>
            </a:r>
            <a:r>
              <a:rPr lang="sk-SK" baseline="0" dirty="0" err="1" smtClean="0"/>
              <a:t>digital</a:t>
            </a:r>
            <a:r>
              <a:rPr lang="sk-SK" baseline="0" dirty="0" smtClean="0"/>
              <a:t> </a:t>
            </a:r>
            <a:r>
              <a:rPr lang="sk-SK" baseline="0" dirty="0" err="1" smtClean="0"/>
              <a:t>born</a:t>
            </a:r>
            <a:r>
              <a:rPr lang="sk-SK" baseline="0" dirty="0" smtClean="0"/>
              <a:t>“) - vznikli v digitálnej podobe a nemajú analógový ekvivalent,</a:t>
            </a:r>
          </a:p>
          <a:p>
            <a:pPr marL="228600" indent="-228600">
              <a:spcBef>
                <a:spcPct val="0"/>
              </a:spcBef>
              <a:buAutoNum type="alphaLcParenBoth"/>
            </a:pPr>
            <a:r>
              <a:rPr lang="sk-SK" baseline="0" dirty="0" smtClean="0"/>
              <a:t>elektronické archívy - digitálne dokumenty vytvorené v každodennej prevádzke organizácií (e-maily, podnikové databázy atď.), majú formálny status vymedzený legislatívou.</a:t>
            </a:r>
          </a:p>
          <a:p>
            <a:pPr marL="0" indent="0">
              <a:spcBef>
                <a:spcPct val="0"/>
              </a:spcBef>
              <a:buNone/>
            </a:pPr>
            <a:endParaRPr lang="sk-SK" baseline="0" dirty="0" smtClean="0"/>
          </a:p>
          <a:p>
            <a:pPr marL="0" indent="0">
              <a:spcBef>
                <a:spcPct val="0"/>
              </a:spcBef>
              <a:buNone/>
            </a:pPr>
            <a:r>
              <a:rPr lang="sk-SK" b="1" baseline="0" dirty="0" smtClean="0"/>
              <a:t>Už z tohto základného rozdelenia je zrejmé, že výlučne digitálne dokumenty, ktoré nemajú tlačený ekvivalent, si vyžadujú špecifickú starostlivosť a metódy ochrany. V prípade digitalizovaných dokumentov je riziko poškodenia alebo zničenia predsa len rozložené medzi digitálny obraz a jeho analógový náprotivok.</a:t>
            </a:r>
          </a:p>
          <a:p>
            <a:pPr>
              <a:spcBef>
                <a:spcPct val="0"/>
              </a:spcBef>
            </a:pPr>
            <a:endParaRPr lang="sk-SK" dirty="0" smtClean="0"/>
          </a:p>
          <a:p>
            <a:r>
              <a:rPr lang="sk-SK" sz="1200" b="0" i="0" u="none" strike="noStrike" kern="1200" baseline="0" dirty="0" err="1" smtClean="0">
                <a:solidFill>
                  <a:schemeClr val="tx1"/>
                </a:solidFill>
                <a:latin typeface="+mn-lt"/>
                <a:ea typeface="+mn-ea"/>
                <a:cs typeface="+mn-cs"/>
              </a:rPr>
              <a:t>Dle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zdrojů</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dělíme</a:t>
            </a:r>
            <a:r>
              <a:rPr lang="sk-SK" sz="1200" b="0" i="0" u="none" strike="noStrike" kern="1200" baseline="0" dirty="0" smtClean="0">
                <a:solidFill>
                  <a:schemeClr val="tx1"/>
                </a:solidFill>
                <a:latin typeface="+mn-lt"/>
                <a:ea typeface="+mn-ea"/>
                <a:cs typeface="+mn-cs"/>
              </a:rPr>
              <a:t> dokumenty do </a:t>
            </a:r>
            <a:r>
              <a:rPr lang="sk-SK" sz="1200" b="0" i="0" u="none" strike="noStrike" kern="1200" baseline="0" dirty="0" err="1" smtClean="0">
                <a:solidFill>
                  <a:schemeClr val="tx1"/>
                </a:solidFill>
                <a:latin typeface="+mn-lt"/>
                <a:ea typeface="+mn-ea"/>
                <a:cs typeface="+mn-cs"/>
              </a:rPr>
              <a:t>následujících</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dvou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skupin</a:t>
            </a:r>
            <a:r>
              <a:rPr lang="sk-SK" sz="1200" b="0" i="0" u="none" strike="noStrike" kern="1200" baseline="0" dirty="0" smtClean="0">
                <a:solidFill>
                  <a:schemeClr val="tx1"/>
                </a:solidFill>
                <a:latin typeface="+mn-lt"/>
                <a:ea typeface="+mn-ea"/>
                <a:cs typeface="+mn-cs"/>
              </a:rPr>
              <a:t>: </a:t>
            </a:r>
          </a:p>
          <a:p>
            <a:r>
              <a:rPr lang="sk-SK" sz="1200" b="0" i="0" u="none" strike="noStrike" kern="1200" baseline="0" dirty="0" smtClean="0">
                <a:solidFill>
                  <a:schemeClr val="tx1"/>
                </a:solidFill>
                <a:latin typeface="+mn-lt"/>
                <a:ea typeface="+mn-ea"/>
                <a:cs typeface="+mn-cs"/>
              </a:rPr>
              <a:t>a) </a:t>
            </a:r>
            <a:r>
              <a:rPr lang="sk-SK" sz="1200" b="1" i="0" u="none" strike="noStrike" kern="1200" baseline="0" dirty="0" smtClean="0">
                <a:solidFill>
                  <a:schemeClr val="tx1"/>
                </a:solidFill>
                <a:latin typeface="+mn-lt"/>
                <a:ea typeface="+mn-ea"/>
                <a:cs typeface="+mn-cs"/>
              </a:rPr>
              <a:t>interní </a:t>
            </a:r>
            <a:r>
              <a:rPr lang="sk-SK" sz="1200" b="0" i="0" u="none" strike="noStrike" kern="1200" baseline="0" dirty="0" smtClean="0">
                <a:solidFill>
                  <a:schemeClr val="tx1"/>
                </a:solidFill>
                <a:latin typeface="+mn-lt"/>
                <a:ea typeface="+mn-ea"/>
                <a:cs typeface="+mn-cs"/>
              </a:rPr>
              <a:t>– dokumenty, </a:t>
            </a:r>
            <a:r>
              <a:rPr lang="sk-SK" sz="1200" b="0" i="0" u="none" strike="noStrike" kern="1200" baseline="0" dirty="0" err="1" smtClean="0">
                <a:solidFill>
                  <a:schemeClr val="tx1"/>
                </a:solidFill>
                <a:latin typeface="+mn-lt"/>
                <a:ea typeface="+mn-ea"/>
                <a:cs typeface="+mn-cs"/>
              </a:rPr>
              <a:t>které</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vznikly</a:t>
            </a:r>
            <a:r>
              <a:rPr lang="sk-SK" sz="1200" b="0" i="0" u="none" strike="noStrike" kern="1200" baseline="0" dirty="0" smtClean="0">
                <a:solidFill>
                  <a:schemeClr val="tx1"/>
                </a:solidFill>
                <a:latin typeface="+mn-lt"/>
                <a:ea typeface="+mn-ea"/>
                <a:cs typeface="+mn-cs"/>
              </a:rPr>
              <a:t> z </a:t>
            </a:r>
            <a:r>
              <a:rPr lang="sk-SK" sz="1200" b="0" i="0" u="none" strike="noStrike" kern="1200" baseline="0" dirty="0" err="1" smtClean="0">
                <a:solidFill>
                  <a:schemeClr val="tx1"/>
                </a:solidFill>
                <a:latin typeface="+mn-lt"/>
                <a:ea typeface="+mn-ea"/>
                <a:cs typeface="+mn-cs"/>
              </a:rPr>
              <a:t>interních</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zdrojů</a:t>
            </a:r>
            <a:r>
              <a:rPr lang="sk-SK" sz="1200" b="0" i="0" u="none" strike="noStrike" kern="1200" baseline="0" dirty="0" smtClean="0">
                <a:solidFill>
                  <a:schemeClr val="tx1"/>
                </a:solidFill>
                <a:latin typeface="+mn-lt"/>
                <a:ea typeface="+mn-ea"/>
                <a:cs typeface="+mn-cs"/>
              </a:rPr>
              <a:t>, neboli v rámci činnosti podniku, </a:t>
            </a:r>
          </a:p>
          <a:p>
            <a:r>
              <a:rPr lang="sk-SK" sz="1200" b="0" i="0" u="none" strike="noStrike" kern="1200" baseline="0" dirty="0" smtClean="0">
                <a:solidFill>
                  <a:schemeClr val="tx1"/>
                </a:solidFill>
                <a:latin typeface="+mn-lt"/>
                <a:ea typeface="+mn-ea"/>
                <a:cs typeface="+mn-cs"/>
              </a:rPr>
              <a:t>b) </a:t>
            </a:r>
            <a:r>
              <a:rPr lang="sk-SK" sz="1200" b="1" i="0" u="none" strike="noStrike" kern="1200" baseline="0" dirty="0" smtClean="0">
                <a:solidFill>
                  <a:schemeClr val="tx1"/>
                </a:solidFill>
                <a:latin typeface="+mn-lt"/>
                <a:ea typeface="+mn-ea"/>
                <a:cs typeface="+mn-cs"/>
              </a:rPr>
              <a:t>externí </a:t>
            </a:r>
            <a:r>
              <a:rPr lang="sk-SK" sz="1200" b="0" i="0" u="none" strike="noStrike" kern="1200" baseline="0" dirty="0" smtClean="0">
                <a:solidFill>
                  <a:schemeClr val="tx1"/>
                </a:solidFill>
                <a:latin typeface="+mn-lt"/>
                <a:ea typeface="+mn-ea"/>
                <a:cs typeface="+mn-cs"/>
              </a:rPr>
              <a:t>– dokumenty, </a:t>
            </a:r>
            <a:r>
              <a:rPr lang="sk-SK" sz="1200" b="0" i="0" u="none" strike="noStrike" kern="1200" baseline="0" dirty="0" err="1" smtClean="0">
                <a:solidFill>
                  <a:schemeClr val="tx1"/>
                </a:solidFill>
                <a:latin typeface="+mn-lt"/>
                <a:ea typeface="+mn-ea"/>
                <a:cs typeface="+mn-cs"/>
              </a:rPr>
              <a:t>které</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byly</a:t>
            </a:r>
            <a:r>
              <a:rPr lang="sk-SK" sz="1200" b="0" i="0" u="none" strike="noStrike" kern="1200" baseline="0" dirty="0" smtClean="0">
                <a:solidFill>
                  <a:schemeClr val="tx1"/>
                </a:solidFill>
                <a:latin typeface="+mn-lt"/>
                <a:ea typeface="+mn-ea"/>
                <a:cs typeface="+mn-cs"/>
              </a:rPr>
              <a:t> do podniku </a:t>
            </a:r>
            <a:r>
              <a:rPr lang="sk-SK" sz="1200" b="0" i="0" u="none" strike="noStrike" kern="1200" baseline="0" dirty="0" err="1" smtClean="0">
                <a:solidFill>
                  <a:schemeClr val="tx1"/>
                </a:solidFill>
                <a:latin typeface="+mn-lt"/>
                <a:ea typeface="+mn-ea"/>
                <a:cs typeface="+mn-cs"/>
              </a:rPr>
              <a:t>doručeny</a:t>
            </a:r>
            <a:r>
              <a:rPr lang="sk-SK" sz="1200" b="0" i="0" u="none" strike="noStrike" kern="1200" baseline="0" dirty="0" smtClean="0">
                <a:solidFill>
                  <a:schemeClr val="tx1"/>
                </a:solidFill>
                <a:latin typeface="+mn-lt"/>
                <a:ea typeface="+mn-ea"/>
                <a:cs typeface="+mn-cs"/>
              </a:rPr>
              <a:t> z </a:t>
            </a:r>
            <a:r>
              <a:rPr lang="sk-SK" sz="1200" b="0" i="0" u="none" strike="noStrike" kern="1200" baseline="0" dirty="0" err="1" smtClean="0">
                <a:solidFill>
                  <a:schemeClr val="tx1"/>
                </a:solidFill>
                <a:latin typeface="+mn-lt"/>
                <a:ea typeface="+mn-ea"/>
                <a:cs typeface="+mn-cs"/>
              </a:rPr>
              <a:t>vnějšku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například</a:t>
            </a:r>
            <a:r>
              <a:rPr lang="sk-SK" sz="1200" b="0" i="0" u="none" strike="noStrike" kern="1200" baseline="0" dirty="0" smtClean="0">
                <a:solidFill>
                  <a:schemeClr val="tx1"/>
                </a:solidFill>
                <a:latin typeface="+mn-lt"/>
                <a:ea typeface="+mn-ea"/>
                <a:cs typeface="+mn-cs"/>
              </a:rPr>
              <a:t> pomocí pošty, elektronickou poštou, </a:t>
            </a:r>
            <a:r>
              <a:rPr lang="sk-SK" sz="1200" b="0" i="0" u="none" strike="noStrike" kern="1200" baseline="0" dirty="0" err="1" smtClean="0">
                <a:solidFill>
                  <a:schemeClr val="tx1"/>
                </a:solidFill>
                <a:latin typeface="+mn-lt"/>
                <a:ea typeface="+mn-ea"/>
                <a:cs typeface="+mn-cs"/>
              </a:rPr>
              <a:t>faxem</a:t>
            </a:r>
            <a:r>
              <a:rPr lang="sk-SK" sz="1200" b="0" i="0" u="none" strike="noStrike" kern="1200" baseline="0" dirty="0" smtClean="0">
                <a:solidFill>
                  <a:schemeClr val="tx1"/>
                </a:solidFill>
                <a:latin typeface="+mn-lt"/>
                <a:ea typeface="+mn-ea"/>
                <a:cs typeface="+mn-cs"/>
              </a:rPr>
              <a:t> apod.6 </a:t>
            </a:r>
          </a:p>
          <a:p>
            <a:pPr>
              <a:spcBef>
                <a:spcPct val="0"/>
              </a:spcBef>
            </a:pPr>
            <a:endParaRPr lang="sk-SK" dirty="0" smtClean="0"/>
          </a:p>
        </p:txBody>
      </p:sp>
    </p:spTree>
    <p:extLst>
      <p:ext uri="{BB962C8B-B14F-4D97-AF65-F5344CB8AC3E}">
        <p14:creationId xmlns:p14="http://schemas.microsoft.com/office/powerpoint/2010/main" val="3515756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b="1" dirty="0" smtClean="0"/>
              <a:t>Jedinečný </a:t>
            </a:r>
            <a:r>
              <a:rPr lang="sk-SK" b="1" dirty="0" err="1" smtClean="0"/>
              <a:t>perzistentný</a:t>
            </a:r>
            <a:r>
              <a:rPr lang="sk-SK" b="1" dirty="0" smtClean="0"/>
              <a:t> identifikátor</a:t>
            </a:r>
            <a:r>
              <a:rPr lang="sk-SK" b="1" baseline="0" dirty="0" smtClean="0"/>
              <a:t> – </a:t>
            </a:r>
            <a:r>
              <a:rPr lang="sk-SK" b="1" baseline="0" dirty="0" err="1" smtClean="0"/>
              <a:t>Handel</a:t>
            </a:r>
            <a:r>
              <a:rPr lang="sk-SK" b="1" baseline="0" dirty="0" smtClean="0"/>
              <a:t>:</a:t>
            </a:r>
          </a:p>
          <a:p>
            <a:r>
              <a:rPr lang="sk-SK" sz="1200" b="1" i="0" u="none" strike="noStrike" kern="1200" baseline="0" dirty="0" smtClean="0">
                <a:solidFill>
                  <a:schemeClr val="tx1"/>
                </a:solidFill>
                <a:latin typeface="+mn-lt"/>
                <a:ea typeface="+mn-ea"/>
                <a:cs typeface="+mn-cs"/>
              </a:rPr>
              <a:t>Systému </a:t>
            </a:r>
            <a:r>
              <a:rPr lang="sk-SK" sz="1200" b="1" i="0" u="none" strike="noStrike" kern="1200" baseline="0" dirty="0" err="1" smtClean="0">
                <a:solidFill>
                  <a:schemeClr val="tx1"/>
                </a:solidFill>
                <a:latin typeface="+mn-lt"/>
                <a:ea typeface="+mn-ea"/>
                <a:cs typeface="+mn-cs"/>
              </a:rPr>
              <a:t>Handle</a:t>
            </a:r>
            <a:r>
              <a:rPr lang="sk-SK" sz="1200" b="0" i="0" u="none" strike="noStrike" kern="1200" baseline="0" dirty="0" smtClean="0">
                <a:solidFill>
                  <a:schemeClr val="tx1"/>
                </a:solidFill>
                <a:latin typeface="+mn-lt"/>
                <a:ea typeface="+mn-ea"/>
                <a:cs typeface="+mn-cs"/>
              </a:rPr>
              <a:t> zabezpečuje komplexnú trvalú a jedinečnú identifikáciu pomocou URL adresy.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The Handle System</a:t>
            </a:r>
            <a:r>
              <a:rPr lang="en-US" sz="1200" kern="1200" dirty="0" smtClean="0">
                <a:solidFill>
                  <a:schemeClr val="tx1"/>
                </a:solidFill>
                <a:effectLst/>
                <a:latin typeface="+mn-lt"/>
                <a:ea typeface="+mn-ea"/>
                <a:cs typeface="+mn-cs"/>
              </a:rPr>
              <a:t> was designed as a resolution system for digital objects and it serves as a level of indirection to any sort of current state data that you care to associate with the object through the identifier resolution mechanism. The Handle System provides a way to use DNS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Domain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Name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System</a:t>
            </a:r>
            <a:r>
              <a:rPr lang="sk-SK"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and URLs</a:t>
            </a:r>
            <a:r>
              <a:rPr lang="sk-SK" sz="1200" kern="1200" dirty="0" smtClean="0">
                <a:solidFill>
                  <a:schemeClr val="tx1"/>
                </a:solidFill>
                <a:effectLst/>
                <a:latin typeface="+mn-lt"/>
                <a:ea typeface="+mn-ea"/>
                <a:cs typeface="+mn-cs"/>
              </a:rPr>
              <a:t> (</a:t>
            </a:r>
            <a:r>
              <a:rPr lang="en-US" dirty="0" smtClean="0"/>
              <a:t>A URL</a:t>
            </a:r>
            <a:r>
              <a:rPr lang="sk-SK" dirty="0" smtClean="0"/>
              <a:t>, </a:t>
            </a:r>
            <a:r>
              <a:rPr lang="en-US" dirty="0" smtClean="0"/>
              <a:t>Uniform Resource Locator</a:t>
            </a:r>
            <a:r>
              <a:rPr lang="sk-SK" dirty="0" smtClean="0"/>
              <a:t>,</a:t>
            </a:r>
            <a:r>
              <a:rPr lang="en-US" dirty="0" smtClean="0"/>
              <a:t> is </a:t>
            </a:r>
            <a:r>
              <a:rPr lang="en-US" b="0" dirty="0" smtClean="0"/>
              <a:t>the address of a unique resource on the internet</a:t>
            </a:r>
            <a:r>
              <a:rPr lang="sk-SK" sz="1200" b="0" kern="1200" dirty="0" smtClean="0">
                <a:solidFill>
                  <a:schemeClr val="tx1"/>
                </a:solidFill>
                <a:effectLst/>
                <a:latin typeface="+mn-lt"/>
                <a:ea typeface="+mn-ea"/>
                <a:cs typeface="+mn-cs"/>
              </a:rPr>
              <a:t>)</a:t>
            </a:r>
            <a:r>
              <a:rPr lang="en-US" sz="1200" b="0" kern="1200" dirty="0" smtClean="0">
                <a:solidFill>
                  <a:schemeClr val="tx1"/>
                </a:solidFill>
                <a:effectLst/>
                <a:latin typeface="+mn-lt"/>
                <a:ea typeface="+mn-ea"/>
                <a:cs typeface="+mn-cs"/>
              </a:rPr>
              <a:t> for identifiers, which simultaneously provides an identifier that can be resolved without using DNS and URLs, if you choose to use it like that. </a:t>
            </a:r>
            <a:r>
              <a:rPr lang="sk-SK" sz="1200" b="0" kern="1200" dirty="0" smtClean="0">
                <a:solidFill>
                  <a:schemeClr val="tx1"/>
                </a:solidFill>
                <a:effectLst/>
                <a:latin typeface="+mn-lt"/>
                <a:ea typeface="+mn-ea"/>
                <a:cs typeface="+mn-cs"/>
              </a:rPr>
              <a:t>(</a:t>
            </a:r>
            <a:r>
              <a:rPr lang="en-US" b="0" dirty="0" smtClean="0"/>
              <a:t>the DNS routes you to the main page of the website. URLs, however, can take you to more specific pages within a website</a:t>
            </a:r>
            <a:r>
              <a:rPr lang="sk-SK" sz="1200" b="0" kern="1200" dirty="0" smtClean="0">
                <a:solidFill>
                  <a:schemeClr val="tx1"/>
                </a:solidFill>
                <a:effectLst/>
                <a:latin typeface="+mn-lt"/>
                <a:ea typeface="+mn-ea"/>
                <a:cs typeface="+mn-cs"/>
              </a:rPr>
              <a:t>)</a:t>
            </a:r>
          </a:p>
          <a:p>
            <a:endParaRPr lang="sk-SK" sz="1200" b="0" i="0" u="none" strike="noStrike" kern="1200" baseline="0" dirty="0" smtClean="0">
              <a:solidFill>
                <a:schemeClr val="tx1"/>
              </a:solidFill>
              <a:latin typeface="+mn-lt"/>
              <a:ea typeface="+mn-ea"/>
              <a:cs typeface="+mn-cs"/>
            </a:endParaRPr>
          </a:p>
          <a:p>
            <a:r>
              <a:rPr lang="sk-SK" b="1" dirty="0" smtClean="0"/>
              <a:t>Metadáta -</a:t>
            </a:r>
            <a:r>
              <a:rPr lang="sk-SK" sz="1200" b="0" i="0" u="none" strike="noStrike" kern="1200" baseline="0" dirty="0" smtClean="0">
                <a:solidFill>
                  <a:schemeClr val="tx1"/>
                </a:solidFill>
                <a:latin typeface="+mn-lt"/>
                <a:ea typeface="+mn-ea"/>
                <a:cs typeface="+mn-cs"/>
              </a:rPr>
              <a:t>Je </a:t>
            </a:r>
            <a:r>
              <a:rPr lang="sk-SK" sz="1200" b="0" i="0" u="none" strike="noStrike" kern="1200" baseline="0" dirty="0" err="1" smtClean="0">
                <a:solidFill>
                  <a:schemeClr val="tx1"/>
                </a:solidFill>
                <a:latin typeface="+mn-lt"/>
                <a:ea typeface="+mn-ea"/>
                <a:cs typeface="+mn-cs"/>
              </a:rPr>
              <a:t>důležité</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pochopit</a:t>
            </a:r>
            <a:r>
              <a:rPr lang="sk-SK" sz="1200" b="0" i="0" u="none" strike="noStrike" kern="1200" baseline="0" dirty="0" smtClean="0">
                <a:solidFill>
                  <a:schemeClr val="tx1"/>
                </a:solidFill>
                <a:latin typeface="+mn-lt"/>
                <a:ea typeface="+mn-ea"/>
                <a:cs typeface="+mn-cs"/>
              </a:rPr>
              <a:t>, že </a:t>
            </a:r>
            <a:r>
              <a:rPr lang="sk-SK" sz="1200" b="0" i="0" u="none" strike="noStrike" kern="1200" baseline="0" dirty="0" err="1" smtClean="0">
                <a:solidFill>
                  <a:schemeClr val="tx1"/>
                </a:solidFill>
                <a:latin typeface="+mn-lt"/>
                <a:ea typeface="+mn-ea"/>
                <a:cs typeface="+mn-cs"/>
              </a:rPr>
              <a:t>metadata</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nejsou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digitálním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přepisem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katalogizačního</a:t>
            </a:r>
            <a:r>
              <a:rPr lang="sk-SK" sz="1200" b="0" i="0" u="none" strike="noStrike" kern="1200" baseline="0" dirty="0" smtClean="0">
                <a:solidFill>
                  <a:schemeClr val="tx1"/>
                </a:solidFill>
                <a:latin typeface="+mn-lt"/>
                <a:ea typeface="+mn-ea"/>
                <a:cs typeface="+mn-cs"/>
              </a:rPr>
              <a:t> štítku, ale </a:t>
            </a:r>
            <a:r>
              <a:rPr lang="sk-SK" sz="1200" b="0" i="0" u="none" strike="noStrike" kern="1200" baseline="0" dirty="0" err="1" smtClean="0">
                <a:solidFill>
                  <a:schemeClr val="tx1"/>
                </a:solidFill>
                <a:latin typeface="+mn-lt"/>
                <a:ea typeface="+mn-ea"/>
                <a:cs typeface="+mn-cs"/>
              </a:rPr>
              <a:t>mají</a:t>
            </a:r>
            <a:r>
              <a:rPr lang="sk-SK" sz="1200" b="0" i="0" u="none" strike="noStrike" kern="1200" baseline="0" dirty="0" smtClean="0">
                <a:solidFill>
                  <a:schemeClr val="tx1"/>
                </a:solidFill>
                <a:latin typeface="+mn-lt"/>
                <a:ea typeface="+mn-ea"/>
                <a:cs typeface="+mn-cs"/>
              </a:rPr>
              <a:t> v </a:t>
            </a:r>
            <a:r>
              <a:rPr lang="sk-SK" sz="1200" b="0" i="0" u="none" strike="noStrike" kern="1200" baseline="0" dirty="0" err="1" smtClean="0">
                <a:solidFill>
                  <a:schemeClr val="tx1"/>
                </a:solidFill>
                <a:latin typeface="+mn-lt"/>
                <a:ea typeface="+mn-ea"/>
                <a:cs typeface="+mn-cs"/>
              </a:rPr>
              <a:t>případě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digitálních</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objektů</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daleko</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hlubší</a:t>
            </a:r>
            <a:r>
              <a:rPr lang="sk-SK" sz="1200" b="0" i="0" u="none" strike="noStrike" kern="1200" baseline="0" dirty="0" smtClean="0">
                <a:solidFill>
                  <a:schemeClr val="tx1"/>
                </a:solidFill>
                <a:latin typeface="+mn-lt"/>
                <a:ea typeface="+mn-ea"/>
                <a:cs typeface="+mn-cs"/>
              </a:rPr>
              <a:t> význam. </a:t>
            </a:r>
            <a:r>
              <a:rPr lang="sk-SK" sz="1200" b="0" i="0" u="none" strike="noStrike" kern="1200" baseline="0" dirty="0" err="1" smtClean="0">
                <a:solidFill>
                  <a:schemeClr val="tx1"/>
                </a:solidFill>
                <a:latin typeface="+mn-lt"/>
                <a:ea typeface="+mn-ea"/>
                <a:cs typeface="+mn-cs"/>
              </a:rPr>
              <a:t>Jelikož</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jsou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správně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vytvořená</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metadata</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stěžejní</a:t>
            </a:r>
            <a:r>
              <a:rPr lang="sk-SK" sz="1200" b="0" i="0" u="none" strike="noStrike" kern="1200" baseline="0" dirty="0" smtClean="0">
                <a:solidFill>
                  <a:schemeClr val="tx1"/>
                </a:solidFill>
                <a:latin typeface="+mn-lt"/>
                <a:ea typeface="+mn-ea"/>
                <a:cs typeface="+mn-cs"/>
              </a:rPr>
              <a:t> pro </a:t>
            </a:r>
            <a:r>
              <a:rPr lang="sk-SK" sz="1200" b="0" i="0" u="none" strike="noStrike" kern="1200" baseline="0" dirty="0" err="1" smtClean="0">
                <a:solidFill>
                  <a:schemeClr val="tx1"/>
                </a:solidFill>
                <a:latin typeface="+mn-lt"/>
                <a:ea typeface="+mn-ea"/>
                <a:cs typeface="+mn-cs"/>
              </a:rPr>
              <a:t>zajištění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cílů</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dlouhodobé</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archivace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bylo</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vytvořeno</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několik</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norem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které</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se</a:t>
            </a:r>
            <a:r>
              <a:rPr lang="sk-SK" sz="1200" b="0" i="0" u="none" strike="noStrike" kern="1200" baseline="0" dirty="0" smtClean="0">
                <a:solidFill>
                  <a:schemeClr val="tx1"/>
                </a:solidFill>
                <a:latin typeface="+mn-lt"/>
                <a:ea typeface="+mn-ea"/>
                <a:cs typeface="+mn-cs"/>
              </a:rPr>
              <a:t> tomuto </a:t>
            </a:r>
            <a:r>
              <a:rPr lang="sk-SK" sz="1200" b="0" i="0" u="none" strike="noStrike" kern="1200" baseline="0" dirty="0" err="1" smtClean="0">
                <a:solidFill>
                  <a:schemeClr val="tx1"/>
                </a:solidFill>
                <a:latin typeface="+mn-lt"/>
                <a:ea typeface="+mn-ea"/>
                <a:cs typeface="+mn-cs"/>
              </a:rPr>
              <a:t>tématu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věnují</a:t>
            </a:r>
            <a:r>
              <a:rPr lang="sk-SK" sz="1200" b="0" i="0" u="none" strike="noStrike" kern="1200" baseline="0" dirty="0" smtClean="0">
                <a:solidFill>
                  <a:schemeClr val="tx1"/>
                </a:solidFill>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sk-SK" i="1" baseline="0" dirty="0" smtClean="0"/>
              <a:t>Bc. Tomáš </a:t>
            </a:r>
            <a:r>
              <a:rPr lang="sk-SK" i="1" baseline="0" dirty="0" err="1" smtClean="0"/>
              <a:t>Mertl</a:t>
            </a:r>
            <a:r>
              <a:rPr lang="sk-SK" i="1" baseline="0" dirty="0" smtClean="0"/>
              <a:t>. </a:t>
            </a:r>
            <a:r>
              <a:rPr lang="sk-SK" i="1" baseline="0" dirty="0" err="1" smtClean="0"/>
              <a:t>Dlouhodobé</a:t>
            </a:r>
            <a:r>
              <a:rPr lang="sk-SK" i="1" baseline="0" dirty="0" smtClean="0"/>
              <a:t> </a:t>
            </a:r>
            <a:r>
              <a:rPr lang="sk-SK" i="1" baseline="0" dirty="0" err="1" smtClean="0"/>
              <a:t>uchovávání</a:t>
            </a:r>
            <a:r>
              <a:rPr lang="sk-SK" i="1" baseline="0" dirty="0" smtClean="0"/>
              <a:t> elektronických </a:t>
            </a:r>
            <a:r>
              <a:rPr lang="sk-SK" i="1" baseline="0" dirty="0" err="1" smtClean="0"/>
              <a:t>dokumentů</a:t>
            </a:r>
            <a:r>
              <a:rPr lang="sk-SK" i="1" baseline="0" dirty="0" smtClean="0"/>
              <a:t>. 2015. https://is.ambis.cz/th/x6xcx/DP_dlouhodobe_uchovavani_elektronickych_dokumentu.pdf</a:t>
            </a:r>
          </a:p>
          <a:p>
            <a:pPr>
              <a:spcBef>
                <a:spcPct val="0"/>
              </a:spcBef>
            </a:pPr>
            <a:endParaRPr lang="sk-SK" b="1" dirty="0" smtClean="0"/>
          </a:p>
          <a:p>
            <a:pPr>
              <a:spcBef>
                <a:spcPct val="0"/>
              </a:spcBef>
            </a:pPr>
            <a:r>
              <a:rPr lang="en-US" b="1" dirty="0" err="1" smtClean="0"/>
              <a:t>SimpleDL</a:t>
            </a:r>
            <a:r>
              <a:rPr lang="en-US" dirty="0" smtClean="0"/>
              <a:t> is digital collection management software that allows for the upload, description, management and access of digital collections </a:t>
            </a:r>
            <a:endParaRPr lang="sk-SK" dirty="0" smtClean="0"/>
          </a:p>
          <a:p>
            <a:pPr>
              <a:spcBef>
                <a:spcPct val="0"/>
              </a:spcBef>
            </a:pPr>
            <a:r>
              <a:rPr lang="sk-SK" dirty="0" smtClean="0"/>
              <a:t>https://en.wikipedia.org/wiki/SimpleDL</a:t>
            </a:r>
          </a:p>
          <a:p>
            <a:pPr>
              <a:spcBef>
                <a:spcPct val="0"/>
              </a:spcBef>
            </a:pPr>
            <a:r>
              <a:rPr lang="sk-SK" b="1" dirty="0" err="1" smtClean="0"/>
              <a:t>DSpaceDirect</a:t>
            </a:r>
            <a:r>
              <a:rPr lang="sk-SK" b="1" dirty="0" smtClean="0"/>
              <a:t> (</a:t>
            </a:r>
            <a:r>
              <a:rPr lang="sk-SK" b="1" dirty="0" err="1" smtClean="0"/>
              <a:t>DuraSpace</a:t>
            </a:r>
            <a:r>
              <a:rPr lang="sk-SK" b="1"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The hosted repository solution for low cost discovery, access, archiving &amp; preservation</a:t>
            </a:r>
            <a:endParaRPr lang="sk-SK" b="1" dirty="0" smtClean="0"/>
          </a:p>
          <a:p>
            <a:r>
              <a:rPr lang="en-US" b="1" dirty="0" smtClean="0"/>
              <a:t>About </a:t>
            </a:r>
            <a:r>
              <a:rPr lang="en-US" b="1" dirty="0" err="1" smtClean="0"/>
              <a:t>DSpaceDirect</a:t>
            </a:r>
            <a:endParaRPr lang="en-US" b="1" dirty="0" smtClean="0"/>
          </a:p>
          <a:p>
            <a:r>
              <a:rPr lang="en-US" dirty="0" err="1" smtClean="0"/>
              <a:t>DSpaceDirect</a:t>
            </a:r>
            <a:r>
              <a:rPr lang="en-US" dirty="0" smtClean="0"/>
              <a:t> is a quick and cost effective hosted </a:t>
            </a:r>
            <a:r>
              <a:rPr lang="en-US" dirty="0" err="1" smtClean="0">
                <a:hlinkClick r:id="rId3"/>
              </a:rPr>
              <a:t>DSpace</a:t>
            </a:r>
            <a:r>
              <a:rPr lang="en-US" dirty="0" smtClean="0"/>
              <a:t> repository service from </a:t>
            </a:r>
            <a:r>
              <a:rPr lang="en-US" dirty="0" err="1" smtClean="0"/>
              <a:t>DuraSpace</a:t>
            </a:r>
            <a:r>
              <a:rPr lang="en-US" dirty="0" smtClean="0"/>
              <a:t>. </a:t>
            </a:r>
            <a:r>
              <a:rPr lang="en-US" dirty="0" err="1" smtClean="0"/>
              <a:t>DSpaceDirect</a:t>
            </a:r>
            <a:r>
              <a:rPr lang="en-US" dirty="0" smtClean="0"/>
              <a:t> allows institutions of all sizes to store, organize, and manage their repository content in the cloud. With a </a:t>
            </a:r>
            <a:r>
              <a:rPr lang="en-US" dirty="0" err="1" smtClean="0"/>
              <a:t>DSpaceDirect</a:t>
            </a:r>
            <a:r>
              <a:rPr lang="en-US" dirty="0" smtClean="0"/>
              <a:t> subscription your organization has a streamlined and out-of-the-box </a:t>
            </a:r>
            <a:r>
              <a:rPr lang="en-US" dirty="0" err="1" smtClean="0"/>
              <a:t>DSpace</a:t>
            </a:r>
            <a:r>
              <a:rPr lang="en-US" dirty="0" smtClean="0"/>
              <a:t> repository ready preserve and provide access to your content. </a:t>
            </a:r>
            <a:r>
              <a:rPr lang="en-US" dirty="0" err="1" smtClean="0"/>
              <a:t>DSpaceDirect</a:t>
            </a:r>
            <a:r>
              <a:rPr lang="en-US" dirty="0" smtClean="0"/>
              <a:t> is easily searchable by end users and easily managed by content curators.</a:t>
            </a:r>
          </a:p>
          <a:p>
            <a:r>
              <a:rPr lang="en-US" b="1" dirty="0" smtClean="0"/>
              <a:t>About </a:t>
            </a:r>
            <a:r>
              <a:rPr lang="en-US" b="1" dirty="0" err="1" smtClean="0"/>
              <a:t>DuraSpace</a:t>
            </a:r>
            <a:endParaRPr lang="en-US" b="1" dirty="0" smtClean="0"/>
          </a:p>
          <a:p>
            <a:r>
              <a:rPr lang="en-US" dirty="0" err="1" smtClean="0">
                <a:hlinkClick r:id="rId4"/>
              </a:rPr>
              <a:t>DuraSpace</a:t>
            </a:r>
            <a:r>
              <a:rPr lang="en-US" dirty="0" smtClean="0"/>
              <a:t> is the independent 501(c)(3) not-for-profit born from a vision to help save our shared scholarly, scientific, and cultural record. We provide digital preservation services in the cloud to build expertise in the digital preservation and access communities.</a:t>
            </a:r>
          </a:p>
          <a:p>
            <a:r>
              <a:rPr lang="en-US" dirty="0" smtClean="0"/>
              <a:t>Our services also include </a:t>
            </a:r>
            <a:r>
              <a:rPr lang="en-US" dirty="0" err="1" smtClean="0">
                <a:hlinkClick r:id="rId5"/>
              </a:rPr>
              <a:t>DuraCloud</a:t>
            </a:r>
            <a:r>
              <a:rPr lang="en-US" dirty="0" smtClean="0"/>
              <a:t>, an easy and cost effective way to archive, share, and manage any content in the cloud. With one click multiple copies are created in the cloud in different locations with several providers all while ensuring the health of the content through </a:t>
            </a:r>
            <a:r>
              <a:rPr lang="en-US" dirty="0" err="1" smtClean="0"/>
              <a:t>DuraCloud’s</a:t>
            </a:r>
            <a:r>
              <a:rPr lang="en-US" dirty="0" smtClean="0"/>
              <a:t> automated content health checking services.</a:t>
            </a:r>
          </a:p>
          <a:p>
            <a:pPr>
              <a:spcBef>
                <a:spcPct val="0"/>
              </a:spcBef>
            </a:pPr>
            <a:r>
              <a:rPr lang="sk-SK" dirty="0" smtClean="0"/>
              <a:t>https://duraspace.org/dspacedirect/</a:t>
            </a:r>
          </a:p>
        </p:txBody>
      </p:sp>
    </p:spTree>
    <p:extLst>
      <p:ext uri="{BB962C8B-B14F-4D97-AF65-F5344CB8AC3E}">
        <p14:creationId xmlns:p14="http://schemas.microsoft.com/office/powerpoint/2010/main" val="207367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marL="0" marR="0" lvl="0" indent="0" algn="just" defTabSz="914400" rtl="0" eaLnBrk="1" fontAlgn="base" latinLnBrk="0" hangingPunct="1">
              <a:lnSpc>
                <a:spcPct val="120000"/>
              </a:lnSpc>
              <a:spcBef>
                <a:spcPct val="30000"/>
              </a:spcBef>
              <a:spcAft>
                <a:spcPct val="0"/>
              </a:spcAft>
              <a:buClrTx/>
              <a:buSzTx/>
              <a:buFontTx/>
              <a:buNone/>
              <a:tabLst/>
              <a:defRPr/>
            </a:pPr>
            <a:r>
              <a:rPr lang="sk-SK" sz="1200" b="1" cap="all" dirty="0" smtClean="0">
                <a:solidFill>
                  <a:srgbClr val="C00000"/>
                </a:solidFill>
              </a:rPr>
              <a:t>Formáty digitálnych dokumentov</a:t>
            </a:r>
          </a:p>
          <a:p>
            <a:pPr marL="174625" indent="-174625">
              <a:lnSpc>
                <a:spcPct val="150000"/>
              </a:lnSpc>
              <a:buFont typeface="Arial" panose="020B0604020202020204" pitchFamily="34" charset="0"/>
              <a:buChar char="•"/>
            </a:pPr>
            <a:r>
              <a:rPr lang="sk-SK" dirty="0" smtClean="0"/>
              <a:t>zastarávanie</a:t>
            </a:r>
          </a:p>
          <a:p>
            <a:pPr marL="174625" indent="-174625">
              <a:lnSpc>
                <a:spcPct val="150000"/>
              </a:lnSpc>
              <a:buFont typeface="Arial" panose="020B0604020202020204" pitchFamily="34" charset="0"/>
              <a:buChar char="•"/>
            </a:pPr>
            <a:r>
              <a:rPr lang="sk-SK" dirty="0" smtClean="0"/>
              <a:t>dostupnosť otvorenej dokumentácie</a:t>
            </a:r>
          </a:p>
          <a:p>
            <a:pPr marL="174625" indent="-174625">
              <a:lnSpc>
                <a:spcPct val="150000"/>
              </a:lnSpc>
              <a:buFont typeface="Arial" panose="020B0604020202020204" pitchFamily="34" charset="0"/>
              <a:buChar char="•"/>
            </a:pPr>
            <a:r>
              <a:rPr lang="sk-SK" dirty="0" err="1" smtClean="0"/>
              <a:t>proprietárnosť</a:t>
            </a:r>
            <a:r>
              <a:rPr lang="sk-SK" dirty="0" smtClean="0"/>
              <a:t> </a:t>
            </a:r>
          </a:p>
          <a:p>
            <a:pPr marL="174625" indent="-174625">
              <a:lnSpc>
                <a:spcPct val="150000"/>
              </a:lnSpc>
              <a:buFont typeface="Arial" panose="020B0604020202020204" pitchFamily="34" charset="0"/>
              <a:buChar char="•"/>
            </a:pPr>
            <a:r>
              <a:rPr lang="sk-SK" dirty="0" smtClean="0"/>
              <a:t>nezašifrované, nekomprimované</a:t>
            </a:r>
          </a:p>
          <a:p>
            <a:pPr marL="174625" indent="-174625">
              <a:lnSpc>
                <a:spcPct val="150000"/>
              </a:lnSpc>
              <a:buFont typeface="Arial" panose="020B0604020202020204" pitchFamily="34" charset="0"/>
              <a:buChar char="•"/>
            </a:pPr>
            <a:r>
              <a:rPr lang="sk-SK" dirty="0" smtClean="0"/>
              <a:t>kompatibilita</a:t>
            </a:r>
          </a:p>
          <a:p>
            <a:pPr marL="174625" indent="-174625">
              <a:lnSpc>
                <a:spcPct val="150000"/>
              </a:lnSpc>
              <a:buFont typeface="Arial" panose="020B0604020202020204" pitchFamily="34" charset="0"/>
              <a:buChar char="•"/>
            </a:pPr>
            <a:r>
              <a:rPr lang="sk-SK" dirty="0" smtClean="0"/>
              <a:t>export</a:t>
            </a:r>
          </a:p>
          <a:p>
            <a:pPr marL="174625" indent="-174625">
              <a:lnSpc>
                <a:spcPct val="150000"/>
              </a:lnSpc>
              <a:buFont typeface="Arial" panose="020B0604020202020204" pitchFamily="34" charset="0"/>
              <a:buChar char="•"/>
            </a:pPr>
            <a:r>
              <a:rPr lang="sk-SK" dirty="0" smtClean="0"/>
              <a:t>štandardizované formáty (napr. podľa ISO...)</a:t>
            </a:r>
          </a:p>
          <a:p>
            <a:pPr marL="0" indent="0">
              <a:spcBef>
                <a:spcPct val="0"/>
              </a:spcBef>
              <a:buNone/>
            </a:pPr>
            <a:endParaRPr lang="sk-SK" baseline="0" dirty="0" smtClean="0"/>
          </a:p>
          <a:p>
            <a:r>
              <a:rPr lang="sk-SK" i="1" baseline="0" dirty="0" smtClean="0"/>
              <a:t>Bc. Tomáš </a:t>
            </a:r>
            <a:r>
              <a:rPr lang="sk-SK" i="1" baseline="0" dirty="0" err="1" smtClean="0"/>
              <a:t>Mertl</a:t>
            </a:r>
            <a:r>
              <a:rPr lang="sk-SK" i="1" baseline="0" dirty="0" smtClean="0"/>
              <a:t>. </a:t>
            </a:r>
            <a:r>
              <a:rPr lang="sk-SK" i="1" baseline="0" dirty="0" err="1" smtClean="0"/>
              <a:t>Dlouhodobé</a:t>
            </a:r>
            <a:r>
              <a:rPr lang="sk-SK" i="1" baseline="0" dirty="0" smtClean="0"/>
              <a:t> </a:t>
            </a:r>
            <a:r>
              <a:rPr lang="sk-SK" i="1" baseline="0" dirty="0" err="1" smtClean="0"/>
              <a:t>uchovávání</a:t>
            </a:r>
            <a:r>
              <a:rPr lang="sk-SK" i="1" baseline="0" dirty="0" smtClean="0"/>
              <a:t> elektronických </a:t>
            </a:r>
            <a:r>
              <a:rPr lang="sk-SK" i="1" baseline="0" dirty="0" err="1" smtClean="0"/>
              <a:t>dokumentů</a:t>
            </a:r>
            <a:r>
              <a:rPr lang="sk-SK" i="1" baseline="0" dirty="0" smtClean="0"/>
              <a:t>. 2015. https://is.ambis.cz/th/x6xcx/DP_dlouhodobe_uchovavani_elektronickych_dokumentu.pdf</a:t>
            </a:r>
            <a:endParaRPr lang="sk-SK" sz="1200" b="1" i="0" u="none" strike="noStrike" kern="1200" baseline="0" dirty="0" smtClean="0">
              <a:solidFill>
                <a:schemeClr val="tx1"/>
              </a:solidFill>
              <a:latin typeface="+mn-lt"/>
              <a:ea typeface="+mn-ea"/>
              <a:cs typeface="+mn-cs"/>
            </a:endParaRPr>
          </a:p>
          <a:p>
            <a:r>
              <a:rPr lang="sk-SK" sz="1200" b="1" i="0" u="none" strike="noStrike" kern="1200" baseline="0" dirty="0" smtClean="0">
                <a:solidFill>
                  <a:schemeClr val="tx1"/>
                </a:solidFill>
                <a:latin typeface="+mn-lt"/>
                <a:ea typeface="+mn-ea"/>
                <a:cs typeface="+mn-cs"/>
              </a:rPr>
              <a:t>Formáty </a:t>
            </a:r>
            <a:r>
              <a:rPr lang="sk-SK" sz="1200" b="1" i="0" u="none" strike="noStrike" kern="1200" baseline="0" dirty="0" err="1" smtClean="0">
                <a:solidFill>
                  <a:schemeClr val="tx1"/>
                </a:solidFill>
                <a:latin typeface="+mn-lt"/>
                <a:ea typeface="+mn-ea"/>
                <a:cs typeface="+mn-cs"/>
              </a:rPr>
              <a:t>digitálních</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dokumentů</a:t>
            </a:r>
            <a:r>
              <a:rPr lang="sk-SK" sz="1200" b="1" i="0" u="none" strike="noStrike" kern="1200" baseline="0" dirty="0" smtClean="0">
                <a:solidFill>
                  <a:schemeClr val="tx1"/>
                </a:solidFill>
                <a:latin typeface="+mn-lt"/>
                <a:ea typeface="+mn-ea"/>
                <a:cs typeface="+mn-cs"/>
              </a:rPr>
              <a:t> určené pro </a:t>
            </a:r>
            <a:r>
              <a:rPr lang="sk-SK" sz="1200" b="1" i="0" u="none" strike="noStrike" kern="1200" baseline="0" dirty="0" err="1" smtClean="0">
                <a:solidFill>
                  <a:schemeClr val="tx1"/>
                </a:solidFill>
                <a:latin typeface="+mn-lt"/>
                <a:ea typeface="+mn-ea"/>
                <a:cs typeface="+mn-cs"/>
              </a:rPr>
              <a:t>archivaci</a:t>
            </a:r>
            <a:r>
              <a:rPr lang="sk-SK" sz="1200" b="1" i="0" u="none" strike="noStrike" kern="1200" baseline="0" dirty="0" smtClean="0">
                <a:solidFill>
                  <a:schemeClr val="tx1"/>
                </a:solidFill>
                <a:latin typeface="+mn-lt"/>
                <a:ea typeface="+mn-ea"/>
                <a:cs typeface="+mn-cs"/>
              </a:rPr>
              <a:t> </a:t>
            </a:r>
            <a:endParaRPr lang="sk-SK" sz="1200" b="0" i="0" u="none" strike="noStrike" kern="1200" baseline="0" dirty="0" smtClean="0">
              <a:solidFill>
                <a:schemeClr val="tx1"/>
              </a:solidFill>
              <a:latin typeface="+mn-lt"/>
              <a:ea typeface="+mn-ea"/>
              <a:cs typeface="+mn-cs"/>
            </a:endParaRPr>
          </a:p>
          <a:p>
            <a:r>
              <a:rPr lang="sk-SK" sz="1200" b="0" i="0" u="none" strike="noStrike" kern="1200" baseline="0" dirty="0" err="1" smtClean="0">
                <a:solidFill>
                  <a:schemeClr val="tx1"/>
                </a:solidFill>
                <a:latin typeface="+mn-lt"/>
                <a:ea typeface="+mn-ea"/>
                <a:cs typeface="+mn-cs"/>
              </a:rPr>
              <a:t>Jedním</a:t>
            </a:r>
            <a:r>
              <a:rPr lang="sk-SK" sz="1200" b="0" i="0" u="none" strike="noStrike" kern="1200" baseline="0" dirty="0" smtClean="0">
                <a:solidFill>
                  <a:schemeClr val="tx1"/>
                </a:solidFill>
                <a:latin typeface="+mn-lt"/>
                <a:ea typeface="+mn-ea"/>
                <a:cs typeface="+mn-cs"/>
              </a:rPr>
              <a:t> z </a:t>
            </a:r>
            <a:r>
              <a:rPr lang="sk-SK" sz="1200" b="0" i="0" u="none" strike="noStrike" kern="1200" baseline="0" dirty="0" err="1" smtClean="0">
                <a:solidFill>
                  <a:schemeClr val="tx1"/>
                </a:solidFill>
                <a:latin typeface="+mn-lt"/>
                <a:ea typeface="+mn-ea"/>
                <a:cs typeface="+mn-cs"/>
              </a:rPr>
              <a:t>nejpalčivějších</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problémů</a:t>
            </a:r>
            <a:r>
              <a:rPr lang="sk-SK" sz="1200" b="0" i="0" u="none" strike="noStrike" kern="1200" baseline="0" dirty="0" smtClean="0">
                <a:solidFill>
                  <a:schemeClr val="tx1"/>
                </a:solidFill>
                <a:latin typeface="+mn-lt"/>
                <a:ea typeface="+mn-ea"/>
                <a:cs typeface="+mn-cs"/>
              </a:rPr>
              <a:t> oblasti </a:t>
            </a:r>
            <a:r>
              <a:rPr lang="sk-SK" sz="1200" b="0" i="0" u="none" strike="noStrike" kern="1200" baseline="0" dirty="0" err="1" smtClean="0">
                <a:solidFill>
                  <a:schemeClr val="tx1"/>
                </a:solidFill>
                <a:latin typeface="+mn-lt"/>
                <a:ea typeface="+mn-ea"/>
                <a:cs typeface="+mn-cs"/>
              </a:rPr>
              <a:t>dlouhodobé</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archivace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digitálních</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dat</a:t>
            </a:r>
            <a:r>
              <a:rPr lang="sk-SK" sz="1200" b="0" i="0" u="none" strike="noStrike" kern="1200" baseline="0" dirty="0" smtClean="0">
                <a:solidFill>
                  <a:schemeClr val="tx1"/>
                </a:solidFill>
                <a:latin typeface="+mn-lt"/>
                <a:ea typeface="+mn-ea"/>
                <a:cs typeface="+mn-cs"/>
              </a:rPr>
              <a:t> je bezpochyby </a:t>
            </a:r>
            <a:r>
              <a:rPr lang="sk-SK" sz="1200" b="1" i="0" u="none" strike="noStrike" kern="1200" baseline="0" dirty="0" err="1" smtClean="0">
                <a:solidFill>
                  <a:schemeClr val="tx1"/>
                </a:solidFill>
                <a:latin typeface="+mn-lt"/>
                <a:ea typeface="+mn-ea"/>
                <a:cs typeface="+mn-cs"/>
              </a:rPr>
              <a:t>zastarávání</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formátů</a:t>
            </a:r>
            <a:r>
              <a:rPr lang="sk-SK" sz="1200" b="0" i="0" u="none" strike="noStrike" kern="1200" baseline="0" dirty="0" smtClean="0">
                <a:solidFill>
                  <a:schemeClr val="tx1"/>
                </a:solidFill>
                <a:latin typeface="+mn-lt"/>
                <a:ea typeface="+mn-ea"/>
                <a:cs typeface="+mn-cs"/>
              </a:rPr>
              <a:t>. S </a:t>
            </a:r>
            <a:r>
              <a:rPr lang="sk-SK" sz="1200" b="0" i="0" u="none" strike="noStrike" kern="1200" baseline="0" dirty="0" err="1" smtClean="0">
                <a:solidFill>
                  <a:schemeClr val="tx1"/>
                </a:solidFill>
                <a:latin typeface="+mn-lt"/>
                <a:ea typeface="+mn-ea"/>
                <a:cs typeface="+mn-cs"/>
              </a:rPr>
              <a:t>tímto</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problémem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setkal</a:t>
            </a:r>
            <a:r>
              <a:rPr lang="sk-SK" sz="1200" b="0" i="0" u="none" strike="noStrike" kern="1200" baseline="0" dirty="0" smtClean="0">
                <a:solidFill>
                  <a:schemeClr val="tx1"/>
                </a:solidFill>
                <a:latin typeface="+mn-lt"/>
                <a:ea typeface="+mn-ea"/>
                <a:cs typeface="+mn-cs"/>
              </a:rPr>
              <a:t> každý, </a:t>
            </a:r>
            <a:r>
              <a:rPr lang="sk-SK" sz="1200" b="0" i="0" u="none" strike="noStrike" kern="1200" baseline="0" dirty="0" err="1" smtClean="0">
                <a:solidFill>
                  <a:schemeClr val="tx1"/>
                </a:solidFill>
                <a:latin typeface="+mn-lt"/>
                <a:ea typeface="+mn-ea"/>
                <a:cs typeface="+mn-cs"/>
              </a:rPr>
              <a:t>kdo</a:t>
            </a:r>
            <a:r>
              <a:rPr lang="sk-SK" sz="1200" b="0" i="0" u="none" strike="noStrike" kern="1200" baseline="0" dirty="0" smtClean="0">
                <a:solidFill>
                  <a:schemeClr val="tx1"/>
                </a:solidFill>
                <a:latin typeface="+mn-lt"/>
                <a:ea typeface="+mn-ea"/>
                <a:cs typeface="+mn-cs"/>
              </a:rPr>
              <a:t> v minulosti využil </a:t>
            </a:r>
            <a:r>
              <a:rPr lang="sk-SK" sz="1200" b="0" i="0" u="none" strike="noStrike" kern="1200" baseline="0" dirty="0" err="1" smtClean="0">
                <a:solidFill>
                  <a:schemeClr val="tx1"/>
                </a:solidFill>
                <a:latin typeface="+mn-lt"/>
                <a:ea typeface="+mn-ea"/>
                <a:cs typeface="+mn-cs"/>
              </a:rPr>
              <a:t>některý</a:t>
            </a:r>
            <a:r>
              <a:rPr lang="sk-SK" sz="1200" b="0" i="0" u="none" strike="noStrike" kern="1200" baseline="0" dirty="0" smtClean="0">
                <a:solidFill>
                  <a:schemeClr val="tx1"/>
                </a:solidFill>
                <a:latin typeface="+mn-lt"/>
                <a:ea typeface="+mn-ea"/>
                <a:cs typeface="+mn-cs"/>
              </a:rPr>
              <a:t> z </a:t>
            </a:r>
            <a:r>
              <a:rPr lang="sk-SK" sz="1200" b="0" i="0" u="none" strike="noStrike" kern="1200" baseline="0" dirty="0" err="1" smtClean="0">
                <a:solidFill>
                  <a:schemeClr val="tx1"/>
                </a:solidFill>
                <a:latin typeface="+mn-lt"/>
                <a:ea typeface="+mn-ea"/>
                <a:cs typeface="+mn-cs"/>
              </a:rPr>
              <a:t>proprietárních</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systémů</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které</a:t>
            </a:r>
            <a:r>
              <a:rPr lang="sk-SK" sz="1200" b="0" i="0" u="none" strike="noStrike" kern="1200" baseline="0" dirty="0" smtClean="0">
                <a:solidFill>
                  <a:schemeClr val="tx1"/>
                </a:solidFill>
                <a:latin typeface="+mn-lt"/>
                <a:ea typeface="+mn-ea"/>
                <a:cs typeface="+mn-cs"/>
              </a:rPr>
              <a:t> v </a:t>
            </a:r>
            <a:r>
              <a:rPr lang="sk-SK" sz="1200" b="0" i="0" u="none" strike="noStrike" kern="1200" baseline="0" dirty="0" err="1" smtClean="0">
                <a:solidFill>
                  <a:schemeClr val="tx1"/>
                </a:solidFill>
                <a:latin typeface="+mn-lt"/>
                <a:ea typeface="+mn-ea"/>
                <a:cs typeface="+mn-cs"/>
              </a:rPr>
              <a:t>průběhu</a:t>
            </a:r>
            <a:r>
              <a:rPr lang="sk-SK" sz="1200" b="0" i="0" u="none" strike="noStrike" kern="1200" baseline="0" dirty="0" smtClean="0">
                <a:solidFill>
                  <a:schemeClr val="tx1"/>
                </a:solidFill>
                <a:latin typeface="+mn-lt"/>
                <a:ea typeface="+mn-ea"/>
                <a:cs typeface="+mn-cs"/>
              </a:rPr>
              <a:t> uplynulých let </a:t>
            </a:r>
            <a:r>
              <a:rPr lang="sk-SK" sz="1200" b="0" i="0" u="none" strike="noStrike" kern="1200" baseline="0" dirty="0" err="1" smtClean="0">
                <a:solidFill>
                  <a:schemeClr val="tx1"/>
                </a:solidFill>
                <a:latin typeface="+mn-lt"/>
                <a:ea typeface="+mn-ea"/>
                <a:cs typeface="+mn-cs"/>
              </a:rPr>
              <a:t>zanikly</a:t>
            </a:r>
            <a:r>
              <a:rPr lang="sk-SK" sz="1200" b="0" i="0" u="none" strike="noStrike" kern="1200" baseline="0" dirty="0" smtClean="0">
                <a:solidFill>
                  <a:schemeClr val="tx1"/>
                </a:solidFill>
                <a:latin typeface="+mn-lt"/>
                <a:ea typeface="+mn-ea"/>
                <a:cs typeface="+mn-cs"/>
              </a:rPr>
              <a:t>, a </a:t>
            </a:r>
            <a:r>
              <a:rPr lang="sk-SK" sz="1200" b="0" i="0" u="none" strike="noStrike" kern="1200" baseline="0" dirty="0" err="1" smtClean="0">
                <a:solidFill>
                  <a:schemeClr val="tx1"/>
                </a:solidFill>
                <a:latin typeface="+mn-lt"/>
                <a:ea typeface="+mn-ea"/>
                <a:cs typeface="+mn-cs"/>
              </a:rPr>
              <a:t>nyní</a:t>
            </a:r>
            <a:r>
              <a:rPr lang="sk-SK" sz="1200" b="0" i="0" u="none" strike="noStrike" kern="1200" baseline="0" dirty="0" smtClean="0">
                <a:solidFill>
                  <a:schemeClr val="tx1"/>
                </a:solidFill>
                <a:latin typeface="+mn-lt"/>
                <a:ea typeface="+mn-ea"/>
                <a:cs typeface="+mn-cs"/>
              </a:rPr>
              <a:t> pro </a:t>
            </a:r>
            <a:r>
              <a:rPr lang="sk-SK" sz="1200" b="0" i="0" u="none" strike="noStrike" kern="1200" baseline="0" dirty="0" err="1" smtClean="0">
                <a:solidFill>
                  <a:schemeClr val="tx1"/>
                </a:solidFill>
                <a:latin typeface="+mn-lt"/>
                <a:ea typeface="+mn-ea"/>
                <a:cs typeface="+mn-cs"/>
              </a:rPr>
              <a:t>ně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není</a:t>
            </a:r>
            <a:r>
              <a:rPr lang="sk-SK" sz="1200" b="0" i="0" u="none" strike="noStrike" kern="1200" baseline="0" dirty="0" smtClean="0">
                <a:solidFill>
                  <a:schemeClr val="tx1"/>
                </a:solidFill>
                <a:latin typeface="+mn-lt"/>
                <a:ea typeface="+mn-ea"/>
                <a:cs typeface="+mn-cs"/>
              </a:rPr>
              <a:t> možné </a:t>
            </a:r>
            <a:r>
              <a:rPr lang="sk-SK" sz="1200" b="0" i="0" u="none" strike="noStrike" kern="1200" baseline="0" dirty="0" err="1" smtClean="0">
                <a:solidFill>
                  <a:schemeClr val="tx1"/>
                </a:solidFill>
                <a:latin typeface="+mn-lt"/>
                <a:ea typeface="+mn-ea"/>
                <a:cs typeface="+mn-cs"/>
              </a:rPr>
              <a:t>legálně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pořídit</a:t>
            </a:r>
            <a:r>
              <a:rPr lang="sk-SK" sz="1200" b="0" i="0" u="none" strike="noStrike" kern="1200" baseline="0" dirty="0" smtClean="0">
                <a:solidFill>
                  <a:schemeClr val="tx1"/>
                </a:solidFill>
                <a:latin typeface="+mn-lt"/>
                <a:ea typeface="+mn-ea"/>
                <a:cs typeface="+mn-cs"/>
              </a:rPr>
              <a:t> softwarové nástroje, </a:t>
            </a:r>
            <a:r>
              <a:rPr lang="sk-SK" sz="1200" b="0" i="0" u="none" strike="noStrike" kern="1200" baseline="0" dirty="0" err="1" smtClean="0">
                <a:solidFill>
                  <a:schemeClr val="tx1"/>
                </a:solidFill>
                <a:latin typeface="+mn-lt"/>
                <a:ea typeface="+mn-ea"/>
                <a:cs typeface="+mn-cs"/>
              </a:rPr>
              <a:t>které</a:t>
            </a:r>
            <a:r>
              <a:rPr lang="sk-SK" sz="1200" b="0" i="0" u="none" strike="noStrike" kern="1200" baseline="0" dirty="0" smtClean="0">
                <a:solidFill>
                  <a:schemeClr val="tx1"/>
                </a:solidFill>
                <a:latin typeface="+mn-lt"/>
                <a:ea typeface="+mn-ea"/>
                <a:cs typeface="+mn-cs"/>
              </a:rPr>
              <a:t> by </a:t>
            </a:r>
            <a:r>
              <a:rPr lang="sk-SK" sz="1200" b="0" i="0" u="none" strike="noStrike" kern="1200" baseline="0" dirty="0" err="1" smtClean="0">
                <a:solidFill>
                  <a:schemeClr val="tx1"/>
                </a:solidFill>
                <a:latin typeface="+mn-lt"/>
                <a:ea typeface="+mn-ea"/>
                <a:cs typeface="+mn-cs"/>
              </a:rPr>
              <a:t>umožnily</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data</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přečíst</a:t>
            </a:r>
            <a:r>
              <a:rPr lang="sk-SK" sz="1200" b="0" i="0" u="none" strike="noStrike" kern="1200" baseline="0" dirty="0" smtClean="0">
                <a:solidFill>
                  <a:schemeClr val="tx1"/>
                </a:solidFill>
                <a:latin typeface="+mn-lt"/>
                <a:ea typeface="+mn-ea"/>
                <a:cs typeface="+mn-cs"/>
              </a:rPr>
              <a:t> nebo </a:t>
            </a:r>
            <a:r>
              <a:rPr lang="sk-SK" sz="1200" b="0" i="0" u="none" strike="noStrike" kern="1200" baseline="0" dirty="0" err="1" smtClean="0">
                <a:solidFill>
                  <a:schemeClr val="tx1"/>
                </a:solidFill>
                <a:latin typeface="+mn-lt"/>
                <a:ea typeface="+mn-ea"/>
                <a:cs typeface="+mn-cs"/>
              </a:rPr>
              <a:t>převést</a:t>
            </a:r>
            <a:r>
              <a:rPr lang="sk-SK" sz="1200" b="0" i="0" u="none" strike="noStrike" kern="1200" baseline="0" dirty="0" smtClean="0">
                <a:solidFill>
                  <a:schemeClr val="tx1"/>
                </a:solidFill>
                <a:latin typeface="+mn-lt"/>
                <a:ea typeface="+mn-ea"/>
                <a:cs typeface="+mn-cs"/>
              </a:rPr>
              <a:t> do </a:t>
            </a:r>
            <a:r>
              <a:rPr lang="sk-SK" sz="1200" b="0" i="0" u="none" strike="noStrike" kern="1200" baseline="0" dirty="0" err="1" smtClean="0">
                <a:solidFill>
                  <a:schemeClr val="tx1"/>
                </a:solidFill>
                <a:latin typeface="+mn-lt"/>
                <a:ea typeface="+mn-ea"/>
                <a:cs typeface="+mn-cs"/>
              </a:rPr>
              <a:t>srozumitelného</a:t>
            </a:r>
            <a:r>
              <a:rPr lang="sk-SK" sz="1200" b="0" i="0" u="none" strike="noStrike" kern="1200" baseline="0" dirty="0" smtClean="0">
                <a:solidFill>
                  <a:schemeClr val="tx1"/>
                </a:solidFill>
                <a:latin typeface="+mn-lt"/>
                <a:ea typeface="+mn-ea"/>
                <a:cs typeface="+mn-cs"/>
              </a:rPr>
              <a:t> formátu. Je </a:t>
            </a:r>
            <a:r>
              <a:rPr lang="sk-SK" sz="1200" b="0" i="0" u="none" strike="noStrike" kern="1200" baseline="0" dirty="0" err="1" smtClean="0">
                <a:solidFill>
                  <a:schemeClr val="tx1"/>
                </a:solidFill>
                <a:latin typeface="+mn-lt"/>
                <a:ea typeface="+mn-ea"/>
                <a:cs typeface="+mn-cs"/>
              </a:rPr>
              <a:t>velice</a:t>
            </a:r>
            <a:r>
              <a:rPr lang="sk-SK" sz="1200" b="0" i="0" u="none" strike="noStrike" kern="1200" baseline="0" dirty="0" smtClean="0">
                <a:solidFill>
                  <a:schemeClr val="tx1"/>
                </a:solidFill>
                <a:latin typeface="+mn-lt"/>
                <a:ea typeface="+mn-ea"/>
                <a:cs typeface="+mn-cs"/>
              </a:rPr>
              <a:t> náročné </a:t>
            </a:r>
            <a:r>
              <a:rPr lang="sk-SK" sz="1200" b="0" i="0" u="none" strike="noStrike" kern="1200" baseline="0" dirty="0" err="1" smtClean="0">
                <a:solidFill>
                  <a:schemeClr val="tx1"/>
                </a:solidFill>
                <a:latin typeface="+mn-lt"/>
                <a:ea typeface="+mn-ea"/>
                <a:cs typeface="+mn-cs"/>
              </a:rPr>
              <a:t>odhadnout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který</a:t>
            </a:r>
            <a:r>
              <a:rPr lang="sk-SK" sz="1200" b="0" i="0" u="none" strike="noStrike" kern="1200" baseline="0" dirty="0" smtClean="0">
                <a:solidFill>
                  <a:schemeClr val="tx1"/>
                </a:solidFill>
                <a:latin typeface="+mn-lt"/>
                <a:ea typeface="+mn-ea"/>
                <a:cs typeface="+mn-cs"/>
              </a:rPr>
              <a:t> formát bude </a:t>
            </a:r>
            <a:r>
              <a:rPr lang="sk-SK" sz="1200" b="0" i="0" u="none" strike="noStrike" kern="1200" baseline="0" dirty="0" err="1" smtClean="0">
                <a:solidFill>
                  <a:schemeClr val="tx1"/>
                </a:solidFill>
                <a:latin typeface="+mn-lt"/>
                <a:ea typeface="+mn-ea"/>
                <a:cs typeface="+mn-cs"/>
              </a:rPr>
              <a:t>využitelný</a:t>
            </a:r>
            <a:r>
              <a:rPr lang="sk-SK" sz="1200" b="0" i="0" u="none" strike="noStrike" kern="1200" baseline="0" dirty="0" smtClean="0">
                <a:solidFill>
                  <a:schemeClr val="tx1"/>
                </a:solidFill>
                <a:latin typeface="+mn-lt"/>
                <a:ea typeface="+mn-ea"/>
                <a:cs typeface="+mn-cs"/>
              </a:rPr>
              <a:t> za 20 let, </a:t>
            </a:r>
            <a:r>
              <a:rPr lang="sk-SK" sz="1200" b="0" i="0" u="none" strike="noStrike" kern="1200" baseline="0" dirty="0" err="1" smtClean="0">
                <a:solidFill>
                  <a:schemeClr val="tx1"/>
                </a:solidFill>
                <a:latin typeface="+mn-lt"/>
                <a:ea typeface="+mn-ea"/>
                <a:cs typeface="+mn-cs"/>
              </a:rPr>
              <a:t>natož</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predikovat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jaký</a:t>
            </a:r>
            <a:r>
              <a:rPr lang="sk-SK" sz="1200" b="0" i="0" u="none" strike="noStrike" kern="1200" baseline="0" dirty="0" smtClean="0">
                <a:solidFill>
                  <a:schemeClr val="tx1"/>
                </a:solidFill>
                <a:latin typeface="+mn-lt"/>
                <a:ea typeface="+mn-ea"/>
                <a:cs typeface="+mn-cs"/>
              </a:rPr>
              <a:t> formát </a:t>
            </a:r>
            <a:r>
              <a:rPr lang="sk-SK" sz="1200" b="0" i="0" u="none" strike="noStrike" kern="1200" baseline="0" dirty="0" err="1" smtClean="0">
                <a:solidFill>
                  <a:schemeClr val="tx1"/>
                </a:solidFill>
                <a:latin typeface="+mn-lt"/>
                <a:ea typeface="+mn-ea"/>
                <a:cs typeface="+mn-cs"/>
              </a:rPr>
              <a:t>se</a:t>
            </a:r>
            <a:r>
              <a:rPr lang="sk-SK" sz="1200" b="0" i="0" u="none" strike="noStrike" kern="1200" baseline="0" dirty="0" smtClean="0">
                <a:solidFill>
                  <a:schemeClr val="tx1"/>
                </a:solidFill>
                <a:latin typeface="+mn-lt"/>
                <a:ea typeface="+mn-ea"/>
                <a:cs typeface="+mn-cs"/>
              </a:rPr>
              <a:t> bude </a:t>
            </a:r>
            <a:r>
              <a:rPr lang="sk-SK" sz="1200" b="0" i="0" u="none" strike="noStrike" kern="1200" baseline="0" dirty="0" err="1" smtClean="0">
                <a:solidFill>
                  <a:schemeClr val="tx1"/>
                </a:solidFill>
                <a:latin typeface="+mn-lt"/>
                <a:ea typeface="+mn-ea"/>
                <a:cs typeface="+mn-cs"/>
              </a:rPr>
              <a:t>používat</a:t>
            </a:r>
            <a:r>
              <a:rPr lang="sk-SK" sz="1200" b="0" i="0" u="none" strike="noStrike" kern="1200" baseline="0" dirty="0" smtClean="0">
                <a:solidFill>
                  <a:schemeClr val="tx1"/>
                </a:solidFill>
                <a:latin typeface="+mn-lt"/>
                <a:ea typeface="+mn-ea"/>
                <a:cs typeface="+mn-cs"/>
              </a:rPr>
              <a:t> za 100 let. </a:t>
            </a:r>
          </a:p>
          <a:p>
            <a:r>
              <a:rPr lang="sk-SK" sz="1200" b="0" i="0" u="none" strike="noStrike" kern="1200" baseline="0" dirty="0" err="1" smtClean="0">
                <a:solidFill>
                  <a:schemeClr val="tx1"/>
                </a:solidFill>
                <a:latin typeface="+mn-lt"/>
                <a:ea typeface="+mn-ea"/>
                <a:cs typeface="+mn-cs"/>
              </a:rPr>
              <a:t>Obecně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lze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definovat</a:t>
            </a:r>
            <a:r>
              <a:rPr lang="sk-SK" sz="1200" b="0" i="0" u="none" strike="noStrike" kern="1200" baseline="0" dirty="0" smtClean="0">
                <a:solidFill>
                  <a:schemeClr val="tx1"/>
                </a:solidFill>
                <a:latin typeface="+mn-lt"/>
                <a:ea typeface="+mn-ea"/>
                <a:cs typeface="+mn-cs"/>
              </a:rPr>
              <a:t> kritéria, </a:t>
            </a:r>
            <a:r>
              <a:rPr lang="sk-SK" sz="1200" b="0" i="0" u="none" strike="noStrike" kern="1200" baseline="0" dirty="0" err="1" smtClean="0">
                <a:solidFill>
                  <a:schemeClr val="tx1"/>
                </a:solidFill>
                <a:latin typeface="+mn-lt"/>
                <a:ea typeface="+mn-ea"/>
                <a:cs typeface="+mn-cs"/>
              </a:rPr>
              <a:t>která</a:t>
            </a:r>
            <a:r>
              <a:rPr lang="sk-SK" sz="1200" b="0" i="0" u="none" strike="noStrike" kern="1200" baseline="0" dirty="0" smtClean="0">
                <a:solidFill>
                  <a:schemeClr val="tx1"/>
                </a:solidFill>
                <a:latin typeface="+mn-lt"/>
                <a:ea typeface="+mn-ea"/>
                <a:cs typeface="+mn-cs"/>
              </a:rPr>
              <a:t> by </a:t>
            </a:r>
            <a:r>
              <a:rPr lang="sk-SK" sz="1200" b="0" i="0" u="none" strike="noStrike" kern="1200" baseline="0" dirty="0" err="1" smtClean="0">
                <a:solidFill>
                  <a:schemeClr val="tx1"/>
                </a:solidFill>
                <a:latin typeface="+mn-lt"/>
                <a:ea typeface="+mn-ea"/>
                <a:cs typeface="+mn-cs"/>
              </a:rPr>
              <a:t>měl</a:t>
            </a:r>
            <a:r>
              <a:rPr lang="sk-SK" sz="1200" b="0" i="0" u="none" strike="noStrike" kern="1200" baseline="0" dirty="0" smtClean="0">
                <a:solidFill>
                  <a:schemeClr val="tx1"/>
                </a:solidFill>
                <a:latin typeface="+mn-lt"/>
                <a:ea typeface="+mn-ea"/>
                <a:cs typeface="+mn-cs"/>
              </a:rPr>
              <a:t> vhodný formát </a:t>
            </a:r>
            <a:r>
              <a:rPr lang="sk-SK" sz="1200" b="0" i="0" u="none" strike="noStrike" kern="1200" baseline="0" dirty="0" err="1" smtClean="0">
                <a:solidFill>
                  <a:schemeClr val="tx1"/>
                </a:solidFill>
                <a:latin typeface="+mn-lt"/>
                <a:ea typeface="+mn-ea"/>
                <a:cs typeface="+mn-cs"/>
              </a:rPr>
              <a:t>splňovat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Prvním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kritériem</a:t>
            </a:r>
            <a:r>
              <a:rPr lang="sk-SK" sz="1200" b="0" i="0" u="none" strike="noStrike" kern="1200" baseline="0" dirty="0" smtClean="0">
                <a:solidFill>
                  <a:schemeClr val="tx1"/>
                </a:solidFill>
                <a:latin typeface="+mn-lt"/>
                <a:ea typeface="+mn-ea"/>
                <a:cs typeface="+mn-cs"/>
              </a:rPr>
              <a:t> pro </a:t>
            </a:r>
            <a:r>
              <a:rPr lang="sk-SK" sz="1200" b="0" i="0" u="none" strike="noStrike" kern="1200" baseline="0" dirty="0" err="1" smtClean="0">
                <a:solidFill>
                  <a:schemeClr val="tx1"/>
                </a:solidFill>
                <a:latin typeface="+mn-lt"/>
                <a:ea typeface="+mn-ea"/>
                <a:cs typeface="+mn-cs"/>
              </a:rPr>
              <a:t>výběr</a:t>
            </a:r>
            <a:r>
              <a:rPr lang="sk-SK" sz="1200" b="0" i="0" u="none" strike="noStrike" kern="1200" baseline="0" dirty="0" smtClean="0">
                <a:solidFill>
                  <a:schemeClr val="tx1"/>
                </a:solidFill>
                <a:latin typeface="+mn-lt"/>
                <a:ea typeface="+mn-ea"/>
                <a:cs typeface="+mn-cs"/>
              </a:rPr>
              <a:t> vhodného formátu je </a:t>
            </a:r>
            <a:r>
              <a:rPr lang="sk-SK" sz="1200" b="1" i="0" u="none" strike="noStrike" kern="1200" baseline="0" dirty="0" err="1" smtClean="0">
                <a:solidFill>
                  <a:schemeClr val="tx1"/>
                </a:solidFill>
                <a:latin typeface="+mn-lt"/>
                <a:ea typeface="+mn-ea"/>
                <a:cs typeface="+mn-cs"/>
              </a:rPr>
              <a:t>dostupnost</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otevřené</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dokumentace</a:t>
            </a:r>
            <a:r>
              <a:rPr lang="sk-SK" sz="1200" b="1" i="0" u="none" strike="noStrike" kern="1200" baseline="0" dirty="0" smtClean="0">
                <a:solidFill>
                  <a:schemeClr val="tx1"/>
                </a:solidFill>
                <a:latin typeface="+mn-lt"/>
                <a:ea typeface="+mn-ea"/>
                <a:cs typeface="+mn-cs"/>
              </a:rPr>
              <a:t> </a:t>
            </a:r>
            <a:r>
              <a:rPr lang="sk-SK" sz="1200" b="0" i="0" u="none" strike="noStrike" kern="1200" baseline="0" dirty="0" smtClean="0">
                <a:solidFill>
                  <a:schemeClr val="tx1"/>
                </a:solidFill>
                <a:latin typeface="+mn-lt"/>
                <a:ea typeface="+mn-ea"/>
                <a:cs typeface="+mn-cs"/>
              </a:rPr>
              <a:t>formátu. Formáty bez dostupné </a:t>
            </a:r>
            <a:r>
              <a:rPr lang="sk-SK" sz="1200" b="0" i="0" u="none" strike="noStrike" kern="1200" baseline="0" dirty="0" err="1" smtClean="0">
                <a:solidFill>
                  <a:schemeClr val="tx1"/>
                </a:solidFill>
                <a:latin typeface="+mn-lt"/>
                <a:ea typeface="+mn-ea"/>
                <a:cs typeface="+mn-cs"/>
              </a:rPr>
              <a:t>otevřené</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dokumentace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nelze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využít</a:t>
            </a:r>
            <a:r>
              <a:rPr lang="sk-SK" sz="1200" b="0" i="0" u="none" strike="noStrike" kern="1200" baseline="0" dirty="0" smtClean="0">
                <a:solidFill>
                  <a:schemeClr val="tx1"/>
                </a:solidFill>
                <a:latin typeface="+mn-lt"/>
                <a:ea typeface="+mn-ea"/>
                <a:cs typeface="+mn-cs"/>
              </a:rPr>
              <a:t> pro </a:t>
            </a:r>
            <a:r>
              <a:rPr lang="sk-SK" sz="1200" b="0" i="0" u="none" strike="noStrike" kern="1200" baseline="0" dirty="0" err="1" smtClean="0">
                <a:solidFill>
                  <a:schemeClr val="tx1"/>
                </a:solidFill>
                <a:latin typeface="+mn-lt"/>
                <a:ea typeface="+mn-ea"/>
                <a:cs typeface="+mn-cs"/>
              </a:rPr>
              <a:t>dlouhodobou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archivaci</a:t>
            </a:r>
            <a:r>
              <a:rPr lang="sk-SK" sz="1200" b="0" i="0" u="none" strike="noStrike" kern="1200" baseline="0" dirty="0" smtClean="0">
                <a:solidFill>
                  <a:schemeClr val="tx1"/>
                </a:solidFill>
                <a:latin typeface="+mn-lt"/>
                <a:ea typeface="+mn-ea"/>
                <a:cs typeface="+mn-cs"/>
              </a:rPr>
              <a:t>. Jedinou možností jak </a:t>
            </a:r>
            <a:r>
              <a:rPr lang="sk-SK" sz="1200" b="0" i="0" u="none" strike="noStrike" kern="1200" baseline="0" dirty="0" err="1" smtClean="0">
                <a:solidFill>
                  <a:schemeClr val="tx1"/>
                </a:solidFill>
                <a:latin typeface="+mn-lt"/>
                <a:ea typeface="+mn-ea"/>
                <a:cs typeface="+mn-cs"/>
              </a:rPr>
              <a:t>tyto</a:t>
            </a:r>
            <a:r>
              <a:rPr lang="sk-SK" sz="1200" b="0" i="0" u="none" strike="noStrike" kern="1200" baseline="0" dirty="0" smtClean="0">
                <a:solidFill>
                  <a:schemeClr val="tx1"/>
                </a:solidFill>
                <a:latin typeface="+mn-lt"/>
                <a:ea typeface="+mn-ea"/>
                <a:cs typeface="+mn-cs"/>
              </a:rPr>
              <a:t> dokumenty </a:t>
            </a:r>
            <a:r>
              <a:rPr lang="sk-SK" sz="1200" b="0" i="0" u="none" strike="noStrike" kern="1200" baseline="0" dirty="0" err="1" smtClean="0">
                <a:solidFill>
                  <a:schemeClr val="tx1"/>
                </a:solidFill>
                <a:latin typeface="+mn-lt"/>
                <a:ea typeface="+mn-ea"/>
                <a:cs typeface="+mn-cs"/>
              </a:rPr>
              <a:t>archivovat</a:t>
            </a:r>
            <a:r>
              <a:rPr lang="sk-SK" sz="1200" b="0" i="0" u="none" strike="noStrike" kern="1200" baseline="0" dirty="0" smtClean="0">
                <a:solidFill>
                  <a:schemeClr val="tx1"/>
                </a:solidFill>
                <a:latin typeface="+mn-lt"/>
                <a:ea typeface="+mn-ea"/>
                <a:cs typeface="+mn-cs"/>
              </a:rPr>
              <a:t> je </a:t>
            </a:r>
            <a:r>
              <a:rPr lang="sk-SK" sz="1200" b="0" i="0" u="none" strike="noStrike" kern="1200" baseline="0" dirty="0" err="1" smtClean="0">
                <a:solidFill>
                  <a:schemeClr val="tx1"/>
                </a:solidFill>
                <a:latin typeface="+mn-lt"/>
                <a:ea typeface="+mn-ea"/>
                <a:cs typeface="+mn-cs"/>
              </a:rPr>
              <a:t>převod</a:t>
            </a:r>
            <a:r>
              <a:rPr lang="sk-SK" sz="1200" b="0" i="0" u="none" strike="noStrike" kern="1200" baseline="0" dirty="0" smtClean="0">
                <a:solidFill>
                  <a:schemeClr val="tx1"/>
                </a:solidFill>
                <a:latin typeface="+mn-lt"/>
                <a:ea typeface="+mn-ea"/>
                <a:cs typeface="+mn-cs"/>
              </a:rPr>
              <a:t> do </a:t>
            </a:r>
            <a:r>
              <a:rPr lang="sk-SK" sz="1200" b="0" i="0" u="none" strike="noStrike" kern="1200" baseline="0" dirty="0" err="1" smtClean="0">
                <a:solidFill>
                  <a:schemeClr val="tx1"/>
                </a:solidFill>
                <a:latin typeface="+mn-lt"/>
                <a:ea typeface="+mn-ea"/>
                <a:cs typeface="+mn-cs"/>
              </a:rPr>
              <a:t>jiného</a:t>
            </a:r>
            <a:r>
              <a:rPr lang="sk-SK" sz="1200" b="0" i="0" u="none" strike="noStrike" kern="1200" baseline="0" dirty="0" smtClean="0">
                <a:solidFill>
                  <a:schemeClr val="tx1"/>
                </a:solidFill>
                <a:latin typeface="+mn-lt"/>
                <a:ea typeface="+mn-ea"/>
                <a:cs typeface="+mn-cs"/>
              </a:rPr>
              <a:t> formátu, </a:t>
            </a:r>
            <a:r>
              <a:rPr lang="sk-SK" sz="1200" b="0" i="0" u="none" strike="noStrike" kern="1200" baseline="0" dirty="0" err="1" smtClean="0">
                <a:solidFill>
                  <a:schemeClr val="tx1"/>
                </a:solidFill>
                <a:latin typeface="+mn-lt"/>
                <a:ea typeface="+mn-ea"/>
                <a:cs typeface="+mn-cs"/>
              </a:rPr>
              <a:t>který</a:t>
            </a:r>
            <a:r>
              <a:rPr lang="sk-SK" sz="1200" b="0" i="0" u="none" strike="noStrike" kern="1200" baseline="0" dirty="0" smtClean="0">
                <a:solidFill>
                  <a:schemeClr val="tx1"/>
                </a:solidFill>
                <a:latin typeface="+mn-lt"/>
                <a:ea typeface="+mn-ea"/>
                <a:cs typeface="+mn-cs"/>
              </a:rPr>
              <a:t> má dostupnou </a:t>
            </a:r>
            <a:r>
              <a:rPr lang="sk-SK" sz="1200" b="0" i="0" u="none" strike="noStrike" kern="1200" baseline="0" dirty="0" err="1" smtClean="0">
                <a:solidFill>
                  <a:schemeClr val="tx1"/>
                </a:solidFill>
                <a:latin typeface="+mn-lt"/>
                <a:ea typeface="+mn-ea"/>
                <a:cs typeface="+mn-cs"/>
              </a:rPr>
              <a:t>otevřenou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dokumentaci</a:t>
            </a:r>
            <a:r>
              <a:rPr lang="sk-SK" sz="1200" b="0" i="0" u="none" strike="noStrike" kern="1200" baseline="0" dirty="0" smtClean="0">
                <a:solidFill>
                  <a:schemeClr val="tx1"/>
                </a:solidFill>
                <a:latin typeface="+mn-lt"/>
                <a:ea typeface="+mn-ea"/>
                <a:cs typeface="+mn-cs"/>
              </a:rPr>
              <a:t>. </a:t>
            </a:r>
          </a:p>
          <a:p>
            <a:r>
              <a:rPr lang="sk-SK" sz="1200" b="0" i="0" u="none" strike="noStrike" kern="1200" baseline="0" dirty="0" err="1" smtClean="0">
                <a:solidFill>
                  <a:schemeClr val="tx1"/>
                </a:solidFill>
                <a:latin typeface="+mn-lt"/>
                <a:ea typeface="+mn-ea"/>
                <a:cs typeface="+mn-cs"/>
              </a:rPr>
              <a:t>Dalším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kritériem</a:t>
            </a:r>
            <a:r>
              <a:rPr lang="sk-SK" sz="1200" b="0" i="0" u="none" strike="noStrike" kern="1200" baseline="0" dirty="0" smtClean="0">
                <a:solidFill>
                  <a:schemeClr val="tx1"/>
                </a:solidFill>
                <a:latin typeface="+mn-lt"/>
                <a:ea typeface="+mn-ea"/>
                <a:cs typeface="+mn-cs"/>
              </a:rPr>
              <a:t> je </a:t>
            </a:r>
            <a:r>
              <a:rPr lang="sk-SK" sz="1200" b="1" i="0" u="none" strike="noStrike" kern="1200" baseline="0" dirty="0" err="1" smtClean="0">
                <a:solidFill>
                  <a:schemeClr val="tx1"/>
                </a:solidFill>
                <a:latin typeface="+mn-lt"/>
                <a:ea typeface="+mn-ea"/>
                <a:cs typeface="+mn-cs"/>
              </a:rPr>
              <a:t>proprietárnost</a:t>
            </a:r>
            <a:r>
              <a:rPr lang="sk-SK" sz="1200" b="1" i="0" u="none" strike="noStrike" kern="1200" baseline="0" dirty="0" smtClean="0">
                <a:solidFill>
                  <a:schemeClr val="tx1"/>
                </a:solidFill>
                <a:latin typeface="+mn-lt"/>
                <a:ea typeface="+mn-ea"/>
                <a:cs typeface="+mn-cs"/>
              </a:rPr>
              <a:t> </a:t>
            </a:r>
            <a:r>
              <a:rPr lang="sk-SK" sz="1200" b="0" i="0" u="none" strike="noStrike" kern="1200" baseline="0" dirty="0" smtClean="0">
                <a:solidFill>
                  <a:schemeClr val="tx1"/>
                </a:solidFill>
                <a:latin typeface="+mn-lt"/>
                <a:ea typeface="+mn-ea"/>
                <a:cs typeface="+mn-cs"/>
              </a:rPr>
              <a:t>formátu. </a:t>
            </a:r>
            <a:r>
              <a:rPr lang="sk-SK" sz="1200" b="0" i="0" u="none" strike="noStrike" kern="1200" baseline="0" dirty="0" err="1" smtClean="0">
                <a:solidFill>
                  <a:schemeClr val="tx1"/>
                </a:solidFill>
                <a:latin typeface="+mn-lt"/>
                <a:ea typeface="+mn-ea"/>
                <a:cs typeface="+mn-cs"/>
              </a:rPr>
              <a:t>Otevřený</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neproprietární</a:t>
            </a:r>
            <a:r>
              <a:rPr lang="sk-SK" sz="1200" b="0" i="0" u="none" strike="noStrike" kern="1200" baseline="0" dirty="0" smtClean="0">
                <a:solidFill>
                  <a:schemeClr val="tx1"/>
                </a:solidFill>
                <a:latin typeface="+mn-lt"/>
                <a:ea typeface="+mn-ea"/>
                <a:cs typeface="+mn-cs"/>
              </a:rPr>
              <a:t> formát </a:t>
            </a:r>
            <a:r>
              <a:rPr lang="sk-SK" sz="1200" b="0" i="0" u="none" strike="noStrike" kern="1200" baseline="0" dirty="0" err="1" smtClean="0">
                <a:solidFill>
                  <a:schemeClr val="tx1"/>
                </a:solidFill>
                <a:latin typeface="+mn-lt"/>
                <a:ea typeface="+mn-ea"/>
                <a:cs typeface="+mn-cs"/>
              </a:rPr>
              <a:t>může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být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vhodnějším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řešením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Problémem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ovšem</a:t>
            </a:r>
            <a:r>
              <a:rPr lang="sk-SK" sz="1200" b="0" i="0" u="none" strike="noStrike" kern="1200" baseline="0" dirty="0" smtClean="0">
                <a:solidFill>
                  <a:schemeClr val="tx1"/>
                </a:solidFill>
                <a:latin typeface="+mn-lt"/>
                <a:ea typeface="+mn-ea"/>
                <a:cs typeface="+mn-cs"/>
              </a:rPr>
              <a:t> je, že pro </a:t>
            </a:r>
            <a:r>
              <a:rPr lang="sk-SK" sz="1200" b="0" i="0" u="none" strike="noStrike" kern="1200" baseline="0" dirty="0" err="1" smtClean="0">
                <a:solidFill>
                  <a:schemeClr val="tx1"/>
                </a:solidFill>
                <a:latin typeface="+mn-lt"/>
                <a:ea typeface="+mn-ea"/>
                <a:cs typeface="+mn-cs"/>
              </a:rPr>
              <a:t>některé</a:t>
            </a:r>
            <a:r>
              <a:rPr lang="sk-SK" sz="1200" b="0" i="0" u="none" strike="noStrike" kern="1200" baseline="0" dirty="0" smtClean="0">
                <a:solidFill>
                  <a:schemeClr val="tx1"/>
                </a:solidFill>
                <a:latin typeface="+mn-lt"/>
                <a:ea typeface="+mn-ea"/>
                <a:cs typeface="+mn-cs"/>
              </a:rPr>
              <a:t> typy </a:t>
            </a:r>
            <a:r>
              <a:rPr lang="sk-SK" sz="1200" b="0" i="0" u="none" strike="noStrike" kern="1200" baseline="0" dirty="0" err="1" smtClean="0">
                <a:solidFill>
                  <a:schemeClr val="tx1"/>
                </a:solidFill>
                <a:latin typeface="+mn-lt"/>
                <a:ea typeface="+mn-ea"/>
                <a:cs typeface="+mn-cs"/>
              </a:rPr>
              <a:t>dat</a:t>
            </a:r>
            <a:r>
              <a:rPr lang="sk-SK" sz="1200" b="0" i="0" u="none" strike="noStrike" kern="1200" baseline="0" dirty="0" smtClean="0">
                <a:solidFill>
                  <a:schemeClr val="tx1"/>
                </a:solidFill>
                <a:latin typeface="+mn-lt"/>
                <a:ea typeface="+mn-ea"/>
                <a:cs typeface="+mn-cs"/>
              </a:rPr>
              <a:t> neexistuje dostupný </a:t>
            </a:r>
            <a:r>
              <a:rPr lang="sk-SK" sz="1200" b="0" i="0" u="none" strike="noStrike" kern="1200" baseline="0" dirty="0" err="1" smtClean="0">
                <a:solidFill>
                  <a:schemeClr val="tx1"/>
                </a:solidFill>
                <a:latin typeface="+mn-lt"/>
                <a:ea typeface="+mn-ea"/>
                <a:cs typeface="+mn-cs"/>
              </a:rPr>
              <a:t>neproprietární</a:t>
            </a:r>
            <a:r>
              <a:rPr lang="sk-SK" sz="1200" b="0" i="0" u="none" strike="noStrike" kern="1200" baseline="0" dirty="0" smtClean="0">
                <a:solidFill>
                  <a:schemeClr val="tx1"/>
                </a:solidFill>
                <a:latin typeface="+mn-lt"/>
                <a:ea typeface="+mn-ea"/>
                <a:cs typeface="+mn-cs"/>
              </a:rPr>
              <a:t> formát a naopak </a:t>
            </a:r>
            <a:r>
              <a:rPr lang="sk-SK" sz="1200" b="1" i="0" u="none" strike="noStrike" kern="1200" baseline="0" dirty="0" err="1" smtClean="0">
                <a:solidFill>
                  <a:schemeClr val="tx1"/>
                </a:solidFill>
                <a:latin typeface="+mn-lt"/>
                <a:ea typeface="+mn-ea"/>
                <a:cs typeface="+mn-cs"/>
              </a:rPr>
              <a:t>některé</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neproprietární</a:t>
            </a:r>
            <a:r>
              <a:rPr lang="sk-SK" sz="1200" b="1" i="0" u="none" strike="noStrike" kern="1200" baseline="0" dirty="0" smtClean="0">
                <a:solidFill>
                  <a:schemeClr val="tx1"/>
                </a:solidFill>
                <a:latin typeface="+mn-lt"/>
                <a:ea typeface="+mn-ea"/>
                <a:cs typeface="+mn-cs"/>
              </a:rPr>
              <a:t> systémy </a:t>
            </a:r>
            <a:r>
              <a:rPr lang="sk-SK" sz="1200" b="1" i="0" u="none" strike="noStrike" kern="1200" baseline="0" dirty="0" err="1" smtClean="0">
                <a:solidFill>
                  <a:schemeClr val="tx1"/>
                </a:solidFill>
                <a:latin typeface="+mn-lt"/>
                <a:ea typeface="+mn-ea"/>
                <a:cs typeface="+mn-cs"/>
              </a:rPr>
              <a:t>nemají</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dostatečně</a:t>
            </a:r>
            <a:r>
              <a:rPr lang="sk-SK" sz="1200" b="1" i="0" u="none" strike="noStrike" kern="1200" baseline="0" dirty="0" smtClean="0">
                <a:solidFill>
                  <a:schemeClr val="tx1"/>
                </a:solidFill>
                <a:latin typeface="+mn-lt"/>
                <a:ea typeface="+mn-ea"/>
                <a:cs typeface="+mn-cs"/>
              </a:rPr>
              <a:t> širokou </a:t>
            </a:r>
            <a:r>
              <a:rPr lang="sk-SK" sz="1200" b="1" i="0" u="none" strike="noStrike" kern="1200" baseline="0" dirty="0" err="1" smtClean="0">
                <a:solidFill>
                  <a:schemeClr val="tx1"/>
                </a:solidFill>
                <a:latin typeface="+mn-lt"/>
                <a:ea typeface="+mn-ea"/>
                <a:cs typeface="+mn-cs"/>
              </a:rPr>
              <a:t>uživatelskou</a:t>
            </a:r>
            <a:r>
              <a:rPr lang="sk-SK" sz="1200" b="1" i="0" u="none" strike="noStrike" kern="1200" baseline="0" dirty="0" smtClean="0">
                <a:solidFill>
                  <a:schemeClr val="tx1"/>
                </a:solidFill>
                <a:latin typeface="+mn-lt"/>
                <a:ea typeface="+mn-ea"/>
                <a:cs typeface="+mn-cs"/>
              </a:rPr>
              <a:t> podporu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Proto</a:t>
            </a:r>
            <a:r>
              <a:rPr lang="sk-SK" sz="1200" b="0" i="0" u="none" strike="noStrike" kern="1200" baseline="0" dirty="0" smtClean="0">
                <a:solidFill>
                  <a:schemeClr val="tx1"/>
                </a:solidFill>
                <a:latin typeface="+mn-lt"/>
                <a:ea typeface="+mn-ea"/>
                <a:cs typeface="+mn-cs"/>
              </a:rPr>
              <a:t> je </a:t>
            </a:r>
            <a:r>
              <a:rPr lang="sk-SK" sz="1200" b="0" i="0" u="none" strike="noStrike" kern="1200" baseline="0" dirty="0" err="1" smtClean="0">
                <a:solidFill>
                  <a:schemeClr val="tx1"/>
                </a:solidFill>
                <a:latin typeface="+mn-lt"/>
                <a:ea typeface="+mn-ea"/>
                <a:cs typeface="+mn-cs"/>
              </a:rPr>
              <a:t>někdy</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žádoucí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učinit</a:t>
            </a:r>
            <a:r>
              <a:rPr lang="sk-SK" sz="1200" b="0" i="0" u="none" strike="noStrike" kern="1200" baseline="0" dirty="0" smtClean="0">
                <a:solidFill>
                  <a:schemeClr val="tx1"/>
                </a:solidFill>
                <a:latin typeface="+mn-lt"/>
                <a:ea typeface="+mn-ea"/>
                <a:cs typeface="+mn-cs"/>
              </a:rPr>
              <a:t> kompromis a </a:t>
            </a:r>
            <a:r>
              <a:rPr lang="sk-SK" sz="1200" b="0" i="0" u="none" strike="noStrike" kern="1200" baseline="0" dirty="0" err="1" smtClean="0">
                <a:solidFill>
                  <a:schemeClr val="tx1"/>
                </a:solidFill>
                <a:latin typeface="+mn-lt"/>
                <a:ea typeface="+mn-ea"/>
                <a:cs typeface="+mn-cs"/>
              </a:rPr>
              <a:t>užívat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proprietární</a:t>
            </a:r>
            <a:r>
              <a:rPr lang="sk-SK" sz="1200" b="0" i="0" u="none" strike="noStrike" kern="1200" baseline="0" dirty="0" smtClean="0">
                <a:solidFill>
                  <a:schemeClr val="tx1"/>
                </a:solidFill>
                <a:latin typeface="+mn-lt"/>
                <a:ea typeface="+mn-ea"/>
                <a:cs typeface="+mn-cs"/>
              </a:rPr>
              <a:t> formát s </a:t>
            </a:r>
            <a:r>
              <a:rPr lang="sk-SK" sz="1200" b="0" i="0" u="none" strike="noStrike" kern="1200" baseline="0" dirty="0" err="1" smtClean="0">
                <a:solidFill>
                  <a:schemeClr val="tx1"/>
                </a:solidFill>
                <a:latin typeface="+mn-lt"/>
                <a:ea typeface="+mn-ea"/>
                <a:cs typeface="+mn-cs"/>
              </a:rPr>
              <a:t>otevřenou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dokumentací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Ideálním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příkladem</a:t>
            </a:r>
            <a:r>
              <a:rPr lang="sk-SK" sz="1200" b="0" i="0" u="none" strike="noStrike" kern="1200" baseline="0" dirty="0" smtClean="0">
                <a:solidFill>
                  <a:schemeClr val="tx1"/>
                </a:solidFill>
                <a:latin typeface="+mn-lt"/>
                <a:ea typeface="+mn-ea"/>
                <a:cs typeface="+mn-cs"/>
              </a:rPr>
              <a:t> tohoto formátu je PDF (</a:t>
            </a:r>
            <a:r>
              <a:rPr lang="sk-SK" sz="1200" b="0" i="0" u="none" strike="noStrike" kern="1200" baseline="0" dirty="0" err="1" smtClean="0">
                <a:solidFill>
                  <a:schemeClr val="tx1"/>
                </a:solidFill>
                <a:latin typeface="+mn-lt"/>
                <a:ea typeface="+mn-ea"/>
                <a:cs typeface="+mn-cs"/>
              </a:rPr>
              <a:t>zkr</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portable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data</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format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který</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se</a:t>
            </a:r>
            <a:r>
              <a:rPr lang="sk-SK" sz="1200" b="0" i="0" u="none" strike="noStrike" kern="1200" baseline="0" dirty="0" smtClean="0">
                <a:solidFill>
                  <a:schemeClr val="tx1"/>
                </a:solidFill>
                <a:latin typeface="+mn-lt"/>
                <a:ea typeface="+mn-ea"/>
                <a:cs typeface="+mn-cs"/>
              </a:rPr>
              <a:t> stal možná </a:t>
            </a:r>
            <a:r>
              <a:rPr lang="sk-SK" sz="1200" b="0" i="0" u="none" strike="noStrike" kern="1200" baseline="0" dirty="0" err="1" smtClean="0">
                <a:solidFill>
                  <a:schemeClr val="tx1"/>
                </a:solidFill>
                <a:latin typeface="+mn-lt"/>
                <a:ea typeface="+mn-ea"/>
                <a:cs typeface="+mn-cs"/>
              </a:rPr>
              <a:t>nejpopulárnějším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formátem</a:t>
            </a:r>
            <a:r>
              <a:rPr lang="sk-SK" sz="1200" b="0" i="0" u="none" strike="noStrike" kern="1200" baseline="0" dirty="0" smtClean="0">
                <a:solidFill>
                  <a:schemeClr val="tx1"/>
                </a:solidFill>
                <a:latin typeface="+mn-lt"/>
                <a:ea typeface="+mn-ea"/>
                <a:cs typeface="+mn-cs"/>
              </a:rPr>
              <a:t> pro </a:t>
            </a:r>
            <a:r>
              <a:rPr lang="sk-SK" sz="1200" b="0" i="0" u="none" strike="noStrike" kern="1200" baseline="0" dirty="0" err="1" smtClean="0">
                <a:solidFill>
                  <a:schemeClr val="tx1"/>
                </a:solidFill>
                <a:latin typeface="+mn-lt"/>
                <a:ea typeface="+mn-ea"/>
                <a:cs typeface="+mn-cs"/>
              </a:rPr>
              <a:t>dlouhodobou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archivaci</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digitálních</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dokumentů</a:t>
            </a:r>
            <a:r>
              <a:rPr lang="sk-SK" sz="1200" b="0" i="0" u="none" strike="noStrike" kern="1200" baseline="0" dirty="0" smtClean="0">
                <a:solidFill>
                  <a:schemeClr val="tx1"/>
                </a:solidFill>
                <a:latin typeface="+mn-lt"/>
                <a:ea typeface="+mn-ea"/>
                <a:cs typeface="+mn-cs"/>
              </a:rPr>
              <a:t>. (CUBR, 2010, s. 83-85) </a:t>
            </a:r>
          </a:p>
          <a:p>
            <a:r>
              <a:rPr lang="sk-SK" sz="1200" b="0" i="0" u="none" strike="noStrike" kern="1200" baseline="0" dirty="0" err="1" smtClean="0">
                <a:solidFill>
                  <a:schemeClr val="tx1"/>
                </a:solidFill>
                <a:latin typeface="+mn-lt"/>
                <a:ea typeface="+mn-ea"/>
                <a:cs typeface="+mn-cs"/>
              </a:rPr>
              <a:t>Důležitým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kritériem</a:t>
            </a:r>
            <a:r>
              <a:rPr lang="sk-SK" sz="1200" b="0" i="0" u="none" strike="noStrike" kern="1200" baseline="0" dirty="0" smtClean="0">
                <a:solidFill>
                  <a:schemeClr val="tx1"/>
                </a:solidFill>
                <a:latin typeface="+mn-lt"/>
                <a:ea typeface="+mn-ea"/>
                <a:cs typeface="+mn-cs"/>
              </a:rPr>
              <a:t> je, aby formát </a:t>
            </a:r>
            <a:r>
              <a:rPr lang="sk-SK" sz="1200" b="0" i="0" u="none" strike="noStrike" kern="1200" baseline="0" dirty="0" err="1" smtClean="0">
                <a:solidFill>
                  <a:schemeClr val="tx1"/>
                </a:solidFill>
                <a:latin typeface="+mn-lt"/>
                <a:ea typeface="+mn-ea"/>
                <a:cs typeface="+mn-cs"/>
              </a:rPr>
              <a:t>data</a:t>
            </a:r>
            <a:r>
              <a:rPr lang="sk-SK" sz="1200" b="0" i="0" u="none" strike="noStrike" kern="1200" baseline="0" dirty="0" smtClean="0">
                <a:solidFill>
                  <a:schemeClr val="tx1"/>
                </a:solidFill>
                <a:latin typeface="+mn-lt"/>
                <a:ea typeface="+mn-ea"/>
                <a:cs typeface="+mn-cs"/>
              </a:rPr>
              <a:t> uchovával v </a:t>
            </a:r>
            <a:r>
              <a:rPr lang="sk-SK" sz="1200" b="1" i="0" u="none" strike="noStrike" kern="1200" baseline="0" dirty="0" smtClean="0">
                <a:solidFill>
                  <a:schemeClr val="tx1"/>
                </a:solidFill>
                <a:latin typeface="+mn-lt"/>
                <a:ea typeface="+mn-ea"/>
                <a:cs typeface="+mn-cs"/>
              </a:rPr>
              <a:t>nezašifrované a nekomprimované </a:t>
            </a:r>
            <a:r>
              <a:rPr lang="sk-SK" sz="1200" b="1" i="0" u="none" strike="noStrike" kern="1200" baseline="0" dirty="0" err="1" smtClean="0">
                <a:solidFill>
                  <a:schemeClr val="tx1"/>
                </a:solidFill>
                <a:latin typeface="+mn-lt"/>
                <a:ea typeface="+mn-ea"/>
                <a:cs typeface="+mn-cs"/>
              </a:rPr>
              <a:t>podobě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Důvody</a:t>
            </a:r>
            <a:r>
              <a:rPr lang="sk-SK" sz="1200" b="0" i="0" u="none" strike="noStrike" kern="1200" baseline="0" dirty="0" smtClean="0">
                <a:solidFill>
                  <a:schemeClr val="tx1"/>
                </a:solidFill>
                <a:latin typeface="+mn-lt"/>
                <a:ea typeface="+mn-ea"/>
                <a:cs typeface="+mn-cs"/>
              </a:rPr>
              <a:t> pro toto </a:t>
            </a:r>
            <a:r>
              <a:rPr lang="sk-SK" sz="1200" b="0" i="0" u="none" strike="noStrike" kern="1200" baseline="0" dirty="0" err="1" smtClean="0">
                <a:solidFill>
                  <a:schemeClr val="tx1"/>
                </a:solidFill>
                <a:latin typeface="+mn-lt"/>
                <a:ea typeface="+mn-ea"/>
                <a:cs typeface="+mn-cs"/>
              </a:rPr>
              <a:t>jsou</a:t>
            </a:r>
            <a:r>
              <a:rPr lang="sk-SK" sz="1200" b="0" i="0" u="none" strike="noStrike" kern="1200" baseline="0" dirty="0" smtClean="0">
                <a:solidFill>
                  <a:schemeClr val="tx1"/>
                </a:solidFill>
                <a:latin typeface="+mn-lt"/>
                <a:ea typeface="+mn-ea"/>
                <a:cs typeface="+mn-cs"/>
              </a:rPr>
              <a:t> podobné – </a:t>
            </a:r>
            <a:r>
              <a:rPr lang="sk-SK" sz="1200" b="1" i="0" u="none" strike="noStrike" kern="1200" baseline="0" dirty="0" smtClean="0">
                <a:solidFill>
                  <a:schemeClr val="tx1"/>
                </a:solidFill>
                <a:latin typeface="+mn-lt"/>
                <a:ea typeface="+mn-ea"/>
                <a:cs typeface="+mn-cs"/>
              </a:rPr>
              <a:t>riziková </a:t>
            </a:r>
            <a:r>
              <a:rPr lang="sk-SK" sz="1200" b="1" i="0" u="none" strike="noStrike" kern="1200" baseline="0" dirty="0" err="1" smtClean="0">
                <a:solidFill>
                  <a:schemeClr val="tx1"/>
                </a:solidFill>
                <a:latin typeface="+mn-lt"/>
                <a:ea typeface="+mn-ea"/>
                <a:cs typeface="+mn-cs"/>
              </a:rPr>
              <a:t>závislost</a:t>
            </a:r>
            <a:r>
              <a:rPr lang="sk-SK" sz="1200" b="1" i="0" u="none" strike="noStrike" kern="1200" baseline="0" dirty="0" smtClean="0">
                <a:solidFill>
                  <a:schemeClr val="tx1"/>
                </a:solidFill>
                <a:latin typeface="+mn-lt"/>
                <a:ea typeface="+mn-ea"/>
                <a:cs typeface="+mn-cs"/>
              </a:rPr>
              <a:t> na kryptovacích a </a:t>
            </a:r>
            <a:r>
              <a:rPr lang="sk-SK" sz="1200" b="1" i="0" u="none" strike="noStrike" kern="1200" baseline="0" dirty="0" err="1" smtClean="0">
                <a:solidFill>
                  <a:schemeClr val="tx1"/>
                </a:solidFill>
                <a:latin typeface="+mn-lt"/>
                <a:ea typeface="+mn-ea"/>
                <a:cs typeface="+mn-cs"/>
              </a:rPr>
              <a:t>komprimačních</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algoritmech</a:t>
            </a:r>
            <a:r>
              <a:rPr lang="sk-SK" sz="1200" b="0" i="0" u="none" strike="noStrike" kern="1200" baseline="0" dirty="0" smtClean="0">
                <a:solidFill>
                  <a:schemeClr val="tx1"/>
                </a:solidFill>
                <a:latin typeface="+mn-lt"/>
                <a:ea typeface="+mn-ea"/>
                <a:cs typeface="+mn-cs"/>
              </a:rPr>
              <a:t>. </a:t>
            </a:r>
          </a:p>
          <a:p>
            <a:r>
              <a:rPr lang="sk-SK" sz="1200" b="0" i="0" u="none" strike="noStrike" kern="1200" baseline="0" dirty="0" err="1" smtClean="0">
                <a:solidFill>
                  <a:schemeClr val="tx1"/>
                </a:solidFill>
                <a:latin typeface="+mn-lt"/>
                <a:ea typeface="+mn-ea"/>
                <a:cs typeface="+mn-cs"/>
              </a:rPr>
              <a:t>Mezi</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další</a:t>
            </a:r>
            <a:r>
              <a:rPr lang="sk-SK" sz="1200" b="0" i="0" u="none" strike="noStrike" kern="1200" baseline="0" dirty="0" smtClean="0">
                <a:solidFill>
                  <a:schemeClr val="tx1"/>
                </a:solidFill>
                <a:latin typeface="+mn-lt"/>
                <a:ea typeface="+mn-ea"/>
                <a:cs typeface="+mn-cs"/>
              </a:rPr>
              <a:t> kritéria, </a:t>
            </a:r>
            <a:r>
              <a:rPr lang="sk-SK" sz="1200" b="0" i="0" u="none" strike="noStrike" kern="1200" baseline="0" dirty="0" err="1" smtClean="0">
                <a:solidFill>
                  <a:schemeClr val="tx1"/>
                </a:solidFill>
                <a:latin typeface="+mn-lt"/>
                <a:ea typeface="+mn-ea"/>
                <a:cs typeface="+mn-cs"/>
              </a:rPr>
              <a:t>která</a:t>
            </a:r>
            <a:r>
              <a:rPr lang="sk-SK" sz="1200" b="0" i="0" u="none" strike="noStrike" kern="1200" baseline="0" dirty="0" smtClean="0">
                <a:solidFill>
                  <a:schemeClr val="tx1"/>
                </a:solidFill>
                <a:latin typeface="+mn-lt"/>
                <a:ea typeface="+mn-ea"/>
                <a:cs typeface="+mn-cs"/>
              </a:rPr>
              <a:t> je </a:t>
            </a:r>
            <a:r>
              <a:rPr lang="sk-SK" sz="1200" b="0" i="0" u="none" strike="noStrike" kern="1200" baseline="0" dirty="0" err="1" smtClean="0">
                <a:solidFill>
                  <a:schemeClr val="tx1"/>
                </a:solidFill>
                <a:latin typeface="+mn-lt"/>
                <a:ea typeface="+mn-ea"/>
                <a:cs typeface="+mn-cs"/>
              </a:rPr>
              <a:t>třeba</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zvážit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patří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podle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Stanford</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University</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Libraries</a:t>
            </a:r>
            <a:r>
              <a:rPr lang="sk-SK" sz="1200" b="0" i="0" u="none" strike="noStrike" kern="1200" baseline="0" dirty="0" smtClean="0">
                <a:solidFill>
                  <a:schemeClr val="tx1"/>
                </a:solidFill>
                <a:latin typeface="+mn-lt"/>
                <a:ea typeface="+mn-ea"/>
                <a:cs typeface="+mn-cs"/>
              </a:rPr>
              <a:t>, n. d.) tato: </a:t>
            </a:r>
          </a:p>
          <a:p>
            <a:r>
              <a:rPr lang="sk-SK" sz="1200" b="0" i="0" u="none" strike="noStrike" kern="1200" baseline="0" dirty="0" smtClean="0">
                <a:solidFill>
                  <a:schemeClr val="tx1"/>
                </a:solidFill>
                <a:latin typeface="+mn-lt"/>
                <a:ea typeface="+mn-ea"/>
                <a:cs typeface="+mn-cs"/>
              </a:rPr>
              <a:t>a) </a:t>
            </a:r>
            <a:r>
              <a:rPr lang="sk-SK" sz="1200" b="0" i="0" u="none" strike="noStrike" kern="1200" baseline="0" dirty="0" err="1" smtClean="0">
                <a:solidFill>
                  <a:schemeClr val="tx1"/>
                </a:solidFill>
                <a:latin typeface="+mn-lt"/>
                <a:ea typeface="+mn-ea"/>
                <a:cs typeface="+mn-cs"/>
              </a:rPr>
              <a:t>standardizace</a:t>
            </a:r>
            <a:r>
              <a:rPr lang="sk-SK" sz="1200" b="0" i="0" u="none" strike="noStrike" kern="1200" baseline="0" dirty="0" smtClean="0">
                <a:solidFill>
                  <a:schemeClr val="tx1"/>
                </a:solidFill>
                <a:latin typeface="+mn-lt"/>
                <a:ea typeface="+mn-ea"/>
                <a:cs typeface="+mn-cs"/>
              </a:rPr>
              <a:t> formátu uznávanou normalizační </a:t>
            </a:r>
            <a:r>
              <a:rPr lang="sk-SK" sz="1200" b="0" i="0" u="none" strike="noStrike" kern="1200" baseline="0" dirty="0" err="1" smtClean="0">
                <a:solidFill>
                  <a:schemeClr val="tx1"/>
                </a:solidFill>
                <a:latin typeface="+mn-lt"/>
                <a:ea typeface="+mn-ea"/>
                <a:cs typeface="+mn-cs"/>
              </a:rPr>
              <a:t>organizací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např</a:t>
            </a:r>
            <a:r>
              <a:rPr lang="sk-SK" sz="1200" b="0" i="0" u="none" strike="noStrike" kern="1200" baseline="0" dirty="0" smtClean="0">
                <a:solidFill>
                  <a:schemeClr val="tx1"/>
                </a:solidFill>
                <a:latin typeface="+mn-lt"/>
                <a:ea typeface="+mn-ea"/>
                <a:cs typeface="+mn-cs"/>
              </a:rPr>
              <a:t>. ISO), </a:t>
            </a:r>
          </a:p>
          <a:p>
            <a:r>
              <a:rPr lang="sk-SK" sz="1200" b="0" i="0" u="none" strike="noStrike" kern="1200" baseline="0" dirty="0" smtClean="0">
                <a:solidFill>
                  <a:schemeClr val="tx1"/>
                </a:solidFill>
                <a:latin typeface="+mn-lt"/>
                <a:ea typeface="+mn-ea"/>
                <a:cs typeface="+mn-cs"/>
              </a:rPr>
              <a:t>b) </a:t>
            </a:r>
            <a:r>
              <a:rPr lang="sk-SK" sz="1200" b="0" i="0" u="none" strike="noStrike" kern="1200" baseline="0" dirty="0" err="1" smtClean="0">
                <a:solidFill>
                  <a:schemeClr val="tx1"/>
                </a:solidFill>
                <a:latin typeface="+mn-lt"/>
                <a:ea typeface="+mn-ea"/>
                <a:cs typeface="+mn-cs"/>
              </a:rPr>
              <a:t>možnost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zpětné</a:t>
            </a:r>
            <a:r>
              <a:rPr lang="sk-SK" sz="1200" b="0" i="0" u="none" strike="noStrike" kern="1200" baseline="0" dirty="0" smtClean="0">
                <a:solidFill>
                  <a:schemeClr val="tx1"/>
                </a:solidFill>
                <a:latin typeface="+mn-lt"/>
                <a:ea typeface="+mn-ea"/>
                <a:cs typeface="+mn-cs"/>
              </a:rPr>
              <a:t> kompatibility formátu, </a:t>
            </a:r>
          </a:p>
          <a:p>
            <a:r>
              <a:rPr lang="sk-SK" sz="1200" b="0" i="0" u="none" strike="noStrike" kern="1200" baseline="0" dirty="0" smtClean="0">
                <a:solidFill>
                  <a:schemeClr val="tx1"/>
                </a:solidFill>
                <a:latin typeface="+mn-lt"/>
                <a:ea typeface="+mn-ea"/>
                <a:cs typeface="+mn-cs"/>
              </a:rPr>
              <a:t>c) </a:t>
            </a:r>
            <a:r>
              <a:rPr lang="sk-SK" sz="1200" b="0" i="0" u="none" strike="noStrike" kern="1200" baseline="0" dirty="0" err="1" smtClean="0">
                <a:solidFill>
                  <a:schemeClr val="tx1"/>
                </a:solidFill>
                <a:latin typeface="+mn-lt"/>
                <a:ea typeface="+mn-ea"/>
                <a:cs typeface="+mn-cs"/>
              </a:rPr>
              <a:t>možnost</a:t>
            </a:r>
            <a:r>
              <a:rPr lang="sk-SK" sz="1200" b="0" i="0" u="none" strike="noStrike" kern="1200" baseline="0" dirty="0" smtClean="0">
                <a:solidFill>
                  <a:schemeClr val="tx1"/>
                </a:solidFill>
                <a:latin typeface="+mn-lt"/>
                <a:ea typeface="+mn-ea"/>
                <a:cs typeface="+mn-cs"/>
              </a:rPr>
              <a:t> exportu do </a:t>
            </a:r>
            <a:r>
              <a:rPr lang="sk-SK" sz="1200" b="0" i="0" u="none" strike="noStrike" kern="1200" baseline="0" dirty="0" err="1" smtClean="0">
                <a:solidFill>
                  <a:schemeClr val="tx1"/>
                </a:solidFill>
                <a:latin typeface="+mn-lt"/>
                <a:ea typeface="+mn-ea"/>
                <a:cs typeface="+mn-cs"/>
              </a:rPr>
              <a:t>jiných</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formátů</a:t>
            </a:r>
            <a:r>
              <a:rPr lang="sk-SK" sz="1200" b="0" i="0" u="none" strike="noStrike" kern="1200" baseline="0" dirty="0" smtClean="0">
                <a:solidFill>
                  <a:schemeClr val="tx1"/>
                </a:solidFill>
                <a:latin typeface="+mn-lt"/>
                <a:ea typeface="+mn-ea"/>
                <a:cs typeface="+mn-cs"/>
              </a:rPr>
              <a:t>, </a:t>
            </a:r>
          </a:p>
          <a:p>
            <a:r>
              <a:rPr lang="pt-BR" sz="1200" b="0" i="0" u="none" strike="noStrike" kern="1200" baseline="0" dirty="0" smtClean="0">
                <a:solidFill>
                  <a:schemeClr val="tx1"/>
                </a:solidFill>
                <a:latin typeface="+mn-lt"/>
                <a:ea typeface="+mn-ea"/>
                <a:cs typeface="+mn-cs"/>
              </a:rPr>
              <a:t>d) nezávislosti formátu na hardwarových a softwarových platformách. </a:t>
            </a:r>
            <a:endParaRPr lang="sk-SK" sz="1200" b="0" i="0" u="none" strike="noStrike" kern="1200" baseline="0" dirty="0" smtClean="0">
              <a:solidFill>
                <a:schemeClr val="tx1"/>
              </a:solidFill>
              <a:latin typeface="+mn-lt"/>
              <a:ea typeface="+mn-ea"/>
              <a:cs typeface="+mn-cs"/>
            </a:endParaRPr>
          </a:p>
          <a:p>
            <a:endParaRPr lang="sk-SK" sz="1200" b="0" i="0" u="none" strike="noStrike" kern="1200" baseline="0" dirty="0" smtClean="0">
              <a:solidFill>
                <a:schemeClr val="tx1"/>
              </a:solidFill>
              <a:latin typeface="+mn-lt"/>
              <a:ea typeface="+mn-ea"/>
              <a:cs typeface="+mn-cs"/>
            </a:endParaRPr>
          </a:p>
          <a:p>
            <a:pPr lvl="0" algn="just">
              <a:lnSpc>
                <a:spcPct val="120000"/>
              </a:lnSpc>
            </a:pPr>
            <a:r>
              <a:rPr lang="en-US" sz="1200" b="1" dirty="0" err="1" smtClean="0">
                <a:solidFill>
                  <a:prstClr val="black"/>
                </a:solidFill>
              </a:rPr>
              <a:t>Metasúbory</a:t>
            </a:r>
            <a:r>
              <a:rPr lang="en-US" sz="1200" b="1" dirty="0" smtClean="0">
                <a:solidFill>
                  <a:prstClr val="black"/>
                </a:solidFill>
              </a:rPr>
              <a:t> (containers</a:t>
            </a:r>
            <a:r>
              <a:rPr lang="en-US" sz="1200" dirty="0" smtClean="0">
                <a:solidFill>
                  <a:prstClr val="black"/>
                </a:solidFill>
              </a:rPr>
              <a:t>): TAR, GZIP, ZIP</a:t>
            </a:r>
            <a:endParaRPr lang="sk-SK" sz="1200" dirty="0" smtClean="0">
              <a:solidFill>
                <a:prstClr val="black"/>
              </a:solidFill>
            </a:endParaRPr>
          </a:p>
          <a:p>
            <a:pPr lvl="0" algn="just">
              <a:lnSpc>
                <a:spcPct val="120000"/>
              </a:lnSpc>
            </a:pPr>
            <a:r>
              <a:rPr lang="sk-SK" sz="1200" b="1" dirty="0" smtClean="0">
                <a:effectLst/>
              </a:rPr>
              <a:t>TAR</a:t>
            </a:r>
            <a:r>
              <a:rPr lang="sk-SK" sz="1200" dirty="0" smtClean="0">
                <a:effectLst/>
              </a:rPr>
              <a:t> je formát na archiváciu viacerých súborov do jedného súboru - archívu. V praxi sa často používa na zálohovanie dát alebo na sprístupňovanie väčšieho množstva súborov vrátane štruktúry priečinkov.</a:t>
            </a:r>
          </a:p>
          <a:p>
            <a:pPr lvl="0" algn="just">
              <a:lnSpc>
                <a:spcPct val="120000"/>
              </a:lnSpc>
            </a:pPr>
            <a:r>
              <a:rPr lang="en-US" sz="1050" dirty="0" smtClean="0">
                <a:solidFill>
                  <a:prstClr val="black"/>
                </a:solidFill>
                <a:hlinkClick r:id="rId3"/>
              </a:rPr>
              <a:t>https://www.informatika.sk/blox/standardy/sk/prehlad/standardy_do_14_7_2010/file/kompresia/tar</a:t>
            </a:r>
            <a:endParaRPr lang="sk-SK" sz="1050" dirty="0" smtClean="0">
              <a:solidFill>
                <a:prstClr val="black"/>
              </a:solidFill>
            </a:endParaRPr>
          </a:p>
          <a:p>
            <a:pPr lvl="0" algn="just">
              <a:lnSpc>
                <a:spcPct val="120000"/>
              </a:lnSpc>
            </a:pPr>
            <a:r>
              <a:rPr lang="sk-SK" sz="1200" b="1" dirty="0" smtClean="0">
                <a:effectLst/>
              </a:rPr>
              <a:t>GZIP</a:t>
            </a:r>
            <a:r>
              <a:rPr lang="sk-SK" sz="1200" dirty="0" smtClean="0">
                <a:effectLst/>
              </a:rPr>
              <a:t> je otvorený formát na kompresiu a ním skomprimované súbory mávajú príponu </a:t>
            </a:r>
            <a:r>
              <a:rPr lang="sk-SK" sz="1200" b="1" dirty="0" smtClean="0">
                <a:effectLst/>
              </a:rPr>
              <a:t>.</a:t>
            </a:r>
            <a:r>
              <a:rPr lang="sk-SK" sz="1200" b="1" dirty="0" err="1" smtClean="0">
                <a:effectLst/>
              </a:rPr>
              <a:t>gz</a:t>
            </a:r>
            <a:r>
              <a:rPr lang="sk-SK" sz="1200" dirty="0" smtClean="0">
                <a:effectLst/>
              </a:rPr>
              <a:t>. Obvykle sa používa na kompresiu individuálnych súborov bez spájania viacerých súborov do jedného súboru.</a:t>
            </a:r>
            <a:endParaRPr lang="en-US" sz="1200" dirty="0" smtClean="0">
              <a:solidFill>
                <a:prstClr val="black"/>
              </a:solidFill>
            </a:endParaRPr>
          </a:p>
          <a:p>
            <a:endParaRPr lang="pt-BR" sz="1200" b="0" i="0" u="none" strike="noStrike" kern="1200" baseline="0" dirty="0" smtClean="0">
              <a:solidFill>
                <a:schemeClr val="tx1"/>
              </a:solidFill>
              <a:latin typeface="+mn-lt"/>
              <a:ea typeface="+mn-ea"/>
              <a:cs typeface="+mn-cs"/>
            </a:endParaRPr>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13</a:t>
            </a:fld>
            <a:endParaRPr lang="sk-SK">
              <a:cs typeface="Arial" charset="0"/>
            </a:endParaRPr>
          </a:p>
        </p:txBody>
      </p:sp>
    </p:spTree>
    <p:extLst>
      <p:ext uri="{BB962C8B-B14F-4D97-AF65-F5344CB8AC3E}">
        <p14:creationId xmlns:p14="http://schemas.microsoft.com/office/powerpoint/2010/main" val="414656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ARMBRUSTER, Chris a Laurent ROMARY. 2010. Comparing Repository Types: Challenges and Barriers for Subject-Based Repositories, Research Repositories, National Repository Systems and Institutional Repositories in Serving Scholarly Communication. </a:t>
            </a:r>
            <a:r>
              <a:rPr lang="en-US" sz="1200" b="0" i="1" u="none" strike="noStrike" kern="1200" baseline="0" dirty="0" smtClean="0">
                <a:solidFill>
                  <a:schemeClr val="tx1"/>
                </a:solidFill>
                <a:latin typeface="+mn-lt"/>
                <a:ea typeface="+mn-ea"/>
                <a:cs typeface="+mn-cs"/>
              </a:rPr>
              <a:t>International Journal of Digital Library Systems, </a:t>
            </a:r>
            <a:r>
              <a:rPr lang="en-US" sz="1200" b="0" i="0" u="none" strike="noStrike" kern="1200" baseline="0" dirty="0" smtClean="0">
                <a:solidFill>
                  <a:schemeClr val="tx1"/>
                </a:solidFill>
                <a:latin typeface="+mn-lt"/>
                <a:ea typeface="+mn-ea"/>
                <a:cs typeface="+mn-cs"/>
              </a:rPr>
              <a:t>vol. 1, no. 4, pp. 61-73 </a:t>
            </a:r>
            <a:endParaRPr lang="sk-SK" sz="1200" b="0" i="0" u="none" strike="noStrike" kern="1200" baseline="0" dirty="0" smtClean="0">
              <a:solidFill>
                <a:schemeClr val="tx1"/>
              </a:solidFill>
              <a:latin typeface="+mn-lt"/>
              <a:ea typeface="+mn-ea"/>
              <a:cs typeface="+mn-cs"/>
            </a:endParaRPr>
          </a:p>
          <a:p>
            <a:endParaRPr lang="sk-SK" sz="1200" b="0" i="0" u="none" strike="noStrike" kern="1200" baseline="0" dirty="0" smtClean="0">
              <a:solidFill>
                <a:schemeClr val="tx1"/>
              </a:solidFill>
              <a:latin typeface="+mn-lt"/>
              <a:ea typeface="+mn-ea"/>
              <a:cs typeface="+mn-cs"/>
            </a:endParaRPr>
          </a:p>
          <a:p>
            <a:r>
              <a:rPr lang="sk-SK" sz="1200" b="1" dirty="0" smtClean="0">
                <a:solidFill>
                  <a:srgbClr val="C00000"/>
                </a:solidFill>
              </a:rPr>
              <a:t>Typy repozitárov</a:t>
            </a:r>
            <a:endParaRPr lang="sk-SK" sz="1200" dirty="0" smtClean="0">
              <a:solidFill>
                <a:srgbClr val="C00000"/>
              </a:solidFill>
            </a:endParaRPr>
          </a:p>
          <a:p>
            <a:pPr>
              <a:spcBef>
                <a:spcPts val="600"/>
              </a:spcBef>
            </a:pPr>
            <a:r>
              <a:rPr lang="sk-SK" sz="1200" b="1" cap="all" baseline="0" dirty="0" smtClean="0">
                <a:solidFill>
                  <a:srgbClr val="12018D"/>
                </a:solidFill>
              </a:rPr>
              <a:t>Predmetové/Odborové (tematické)</a:t>
            </a:r>
            <a:r>
              <a:rPr lang="sk-SK" sz="1200" dirty="0" smtClean="0"/>
              <a:t> - zameriavajú sa na konkrétnu vednú oblasť </a:t>
            </a:r>
          </a:p>
          <a:p>
            <a:pPr>
              <a:spcBef>
                <a:spcPts val="600"/>
              </a:spcBef>
            </a:pPr>
            <a:r>
              <a:rPr lang="sk-SK" b="1" dirty="0" smtClean="0"/>
              <a:t>-</a:t>
            </a:r>
            <a:r>
              <a:rPr lang="sk-SK" b="1" dirty="0" err="1" smtClean="0"/>
              <a:t>arXiv</a:t>
            </a:r>
            <a:r>
              <a:rPr lang="sk-SK" dirty="0" smtClean="0"/>
              <a:t> , od r.</a:t>
            </a:r>
            <a:r>
              <a:rPr lang="sk-SK" baseline="0" dirty="0" smtClean="0"/>
              <a:t> 1991, </a:t>
            </a:r>
            <a:r>
              <a:rPr lang="sk-SK" dirty="0" smtClean="0"/>
              <a:t>(vyslovuje sa „</a:t>
            </a:r>
            <a:r>
              <a:rPr lang="sk-SK" dirty="0" err="1" smtClean="0"/>
              <a:t>archiv</a:t>
            </a:r>
            <a:r>
              <a:rPr lang="sk-SK" dirty="0" smtClean="0"/>
              <a:t>”, ako by „X” predstavovalo </a:t>
            </a:r>
            <a:r>
              <a:rPr lang="sk-SK" dirty="0" smtClean="0">
                <a:hlinkClick r:id="rId3" tooltip="Grécke jazyky"/>
              </a:rPr>
              <a:t>grécke</a:t>
            </a:r>
            <a:r>
              <a:rPr lang="sk-SK" dirty="0" smtClean="0"/>
              <a:t> písmeno </a:t>
            </a:r>
            <a:r>
              <a:rPr lang="sk-SK" dirty="0" err="1" smtClean="0">
                <a:hlinkClick r:id="rId4" tooltip="Chí"/>
              </a:rPr>
              <a:t>chí</a:t>
            </a:r>
            <a:r>
              <a:rPr lang="sk-SK" dirty="0" smtClean="0"/>
              <a:t> – </a:t>
            </a:r>
            <a:r>
              <a:rPr lang="el-GR" dirty="0" smtClean="0"/>
              <a:t>Χ) </a:t>
            </a:r>
            <a:r>
              <a:rPr lang="sk-SK" dirty="0" smtClean="0"/>
              <a:t>je elektronický </a:t>
            </a:r>
            <a:r>
              <a:rPr lang="sk-SK" dirty="0" smtClean="0">
                <a:hlinkClick r:id="rId5" tooltip="Archív"/>
              </a:rPr>
              <a:t>archív</a:t>
            </a:r>
            <a:r>
              <a:rPr lang="sk-SK" dirty="0" smtClean="0"/>
              <a:t> </a:t>
            </a:r>
            <a:r>
              <a:rPr lang="sk-SK" dirty="0" err="1" smtClean="0">
                <a:hlinkClick r:id="rId6" tooltip="Preprint"/>
              </a:rPr>
              <a:t>preprintov</a:t>
            </a:r>
            <a:r>
              <a:rPr lang="sk-SK" dirty="0" smtClean="0"/>
              <a:t> vedeckých prác z </a:t>
            </a:r>
            <a:r>
              <a:rPr lang="sk-SK" b="1" dirty="0" smtClean="0"/>
              <a:t>oblasti </a:t>
            </a:r>
            <a:r>
              <a:rPr lang="sk-SK" b="1" dirty="0" smtClean="0">
                <a:hlinkClick r:id="rId7" tooltip="Matematika"/>
              </a:rPr>
              <a:t>matematiky</a:t>
            </a:r>
            <a:r>
              <a:rPr lang="sk-SK" b="1" dirty="0" smtClean="0"/>
              <a:t>, </a:t>
            </a:r>
            <a:r>
              <a:rPr lang="sk-SK" b="1" dirty="0" smtClean="0">
                <a:hlinkClick r:id="rId8" tooltip="Fyzika"/>
              </a:rPr>
              <a:t>fyziky</a:t>
            </a:r>
            <a:r>
              <a:rPr lang="sk-SK" b="1" dirty="0" smtClean="0"/>
              <a:t>, </a:t>
            </a:r>
            <a:r>
              <a:rPr lang="sk-SK" b="1" dirty="0" smtClean="0">
                <a:hlinkClick r:id="rId9" tooltip="Informatika"/>
              </a:rPr>
              <a:t>informatiky</a:t>
            </a:r>
            <a:r>
              <a:rPr lang="sk-SK" b="1" dirty="0" smtClean="0"/>
              <a:t> a </a:t>
            </a:r>
            <a:r>
              <a:rPr lang="sk-SK" b="1" dirty="0" smtClean="0">
                <a:hlinkClick r:id="rId10" tooltip="Biológia"/>
              </a:rPr>
              <a:t>biológie</a:t>
            </a:r>
            <a:r>
              <a:rPr lang="sk-SK" dirty="0" smtClean="0"/>
              <a:t>, ktorý je voľne dostupný na </a:t>
            </a:r>
            <a:r>
              <a:rPr lang="sk-SK" dirty="0" smtClean="0">
                <a:hlinkClick r:id="rId11" tooltip="Internet"/>
              </a:rPr>
              <a:t>internete</a:t>
            </a:r>
            <a:r>
              <a:rPr lang="sk-SK" dirty="0" smtClean="0"/>
              <a:t>. V niektorých oblastiach matematiky a fyziky sú takmer všetky práce umiestnené na </a:t>
            </a:r>
            <a:r>
              <a:rPr lang="sk-SK" dirty="0" err="1" smtClean="0"/>
              <a:t>arXive</a:t>
            </a:r>
            <a:r>
              <a:rPr lang="sk-SK" dirty="0" smtClean="0"/>
              <a:t>.</a:t>
            </a:r>
            <a:r>
              <a:rPr lang="sk-SK" baseline="30000" dirty="0" smtClean="0"/>
              <a:t> </a:t>
            </a:r>
            <a:r>
              <a:rPr lang="sk-SK" dirty="0" smtClean="0"/>
              <a:t>V roku 2012 do tohto archívu pribudlo každý mesiac približne sedem tisíc nových prác.</a:t>
            </a:r>
          </a:p>
          <a:p>
            <a:r>
              <a:rPr lang="sk-SK" dirty="0" smtClean="0">
                <a:hlinkClick r:id="rId12"/>
              </a:rPr>
              <a:t>-</a:t>
            </a:r>
            <a:r>
              <a:rPr lang="en-US" b="1" dirty="0" err="1" smtClean="0">
                <a:hlinkClick r:id="rId12"/>
              </a:rPr>
              <a:t>Cogprints</a:t>
            </a:r>
            <a:r>
              <a:rPr lang="sk-SK" dirty="0" smtClean="0"/>
              <a:t> </a:t>
            </a:r>
            <a:r>
              <a:rPr lang="en-US" dirty="0" err="1" smtClean="0"/>
              <a:t>CogPrints</a:t>
            </a:r>
            <a:r>
              <a:rPr lang="en-US" dirty="0" smtClean="0"/>
              <a:t> is an electronic repository for self-archive papers in any area of </a:t>
            </a:r>
            <a:r>
              <a:rPr lang="en-US" b="1" dirty="0" smtClean="0"/>
              <a:t>psychology, neuroscience, and linguistics, and many areas of computer science, philosophy and biology</a:t>
            </a:r>
            <a:endParaRPr lang="sk-SK"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sk-SK" b="1" dirty="0" smtClean="0"/>
              <a:t>-</a:t>
            </a:r>
            <a:r>
              <a:rPr lang="en-US" b="1" dirty="0" smtClean="0"/>
              <a:t>PubMed Central</a:t>
            </a:r>
            <a:r>
              <a:rPr lang="en-US" b="1" baseline="30000" dirty="0" smtClean="0"/>
              <a:t>®</a:t>
            </a:r>
            <a:r>
              <a:rPr lang="en-US" b="1" dirty="0" smtClean="0"/>
              <a:t> (PMC) </a:t>
            </a:r>
            <a:r>
              <a:rPr lang="en-US" dirty="0" smtClean="0"/>
              <a:t>is a </a:t>
            </a:r>
            <a:r>
              <a:rPr lang="en-US" b="1" dirty="0" smtClean="0"/>
              <a:t>free full-text archive of biomedical and life sciences journal literature </a:t>
            </a:r>
            <a:r>
              <a:rPr lang="en-US" dirty="0" smtClean="0"/>
              <a:t>at the U.S. National Institutes of Health's National Library of Medicine (NIH/NLM) </a:t>
            </a:r>
            <a:endParaRPr lang="sk-SK" dirty="0" smtClean="0"/>
          </a:p>
          <a:p>
            <a:r>
              <a:rPr lang="sk-SK" sz="1200" dirty="0" err="1" smtClean="0"/>
              <a:t>Link</a:t>
            </a:r>
            <a:r>
              <a:rPr lang="sk-SK" sz="1200" dirty="0" smtClean="0"/>
              <a:t> „Predmetové repozitáre vedie na zoznam</a:t>
            </a:r>
            <a:r>
              <a:rPr lang="sk-SK" sz="1200" baseline="0" dirty="0" smtClean="0"/>
              <a:t> </a:t>
            </a:r>
            <a:r>
              <a:rPr lang="sk-SK" sz="1200" b="1" i="0" u="none" strike="noStrike" kern="1200" baseline="0" dirty="0" err="1" smtClean="0">
                <a:solidFill>
                  <a:schemeClr val="tx1"/>
                </a:solidFill>
                <a:latin typeface="+mn-lt"/>
                <a:ea typeface="+mn-ea"/>
                <a:cs typeface="+mn-cs"/>
              </a:rPr>
              <a:t>Disciplinary</a:t>
            </a:r>
            <a:r>
              <a:rPr lang="sk-SK" sz="1200" b="1" i="0" u="none" strike="noStrike" kern="1200" baseline="0" dirty="0" smtClean="0">
                <a:solidFill>
                  <a:schemeClr val="tx1"/>
                </a:solidFill>
                <a:latin typeface="+mn-lt"/>
                <a:ea typeface="+mn-ea"/>
                <a:cs typeface="+mn-cs"/>
              </a:rPr>
              <a:t> OA </a:t>
            </a:r>
            <a:r>
              <a:rPr lang="sk-SK" sz="1200" b="1" i="0" u="none" strike="noStrike" kern="1200" baseline="0" dirty="0" err="1" smtClean="0">
                <a:solidFill>
                  <a:schemeClr val="tx1"/>
                </a:solidFill>
                <a:latin typeface="+mn-lt"/>
                <a:ea typeface="+mn-ea"/>
                <a:cs typeface="+mn-cs"/>
              </a:rPr>
              <a:t>repositories</a:t>
            </a:r>
            <a:r>
              <a:rPr lang="sk-SK" sz="1200" b="1" i="0" u="none" strike="noStrike" kern="1200" baseline="0" dirty="0" smtClean="0">
                <a:solidFill>
                  <a:schemeClr val="tx1"/>
                </a:solidFill>
                <a:latin typeface="+mn-lt"/>
                <a:ea typeface="+mn-ea"/>
                <a:cs typeface="+mn-cs"/>
              </a:rPr>
              <a:t>: </a:t>
            </a:r>
            <a:r>
              <a:rPr lang="sk-SK" sz="1200" b="0" i="0" u="none" strike="noStrike" kern="1200" baseline="0" dirty="0" smtClean="0">
                <a:solidFill>
                  <a:schemeClr val="tx1"/>
                </a:solidFill>
                <a:latin typeface="+mn-lt"/>
                <a:ea typeface="+mn-ea"/>
                <a:cs typeface="+mn-cs"/>
              </a:rPr>
              <a:t>https://oad.simmons.edu/oadwiki/Disciplinary_repositories</a:t>
            </a:r>
          </a:p>
          <a:p>
            <a:pPr>
              <a:spcBef>
                <a:spcPts val="600"/>
              </a:spcBef>
            </a:pPr>
            <a:r>
              <a:rPr lang="sk-SK" sz="1200" b="1" cap="all" baseline="0" dirty="0" smtClean="0">
                <a:solidFill>
                  <a:srgbClr val="12018D"/>
                </a:solidFill>
              </a:rPr>
              <a:t>Inštitucionálne</a:t>
            </a:r>
            <a:r>
              <a:rPr lang="sk-SK" sz="1200" cap="all" baseline="0" dirty="0" smtClean="0"/>
              <a:t> </a:t>
            </a:r>
            <a:r>
              <a:rPr lang="sk-SK" sz="1200" dirty="0" smtClean="0"/>
              <a:t>- služby orientované primárne dovnútra inštitúcie s cieľom mať pod kontrolou publikačné (dátové a iné) výstupy a poskytovať zamestnancom potrebné informačné zdroje, ale aj navonok: reprezentovať inštitúciu kvalitným obsahom. </a:t>
            </a:r>
            <a:r>
              <a:rPr lang="sk-SK" sz="1200" i="1" dirty="0" err="1" smtClean="0">
                <a:solidFill>
                  <a:srgbClr val="00B050"/>
                </a:solidFill>
              </a:rPr>
              <a:t>Autoarchivácia</a:t>
            </a:r>
            <a:r>
              <a:rPr lang="sk-SK" sz="1200" i="1" dirty="0" smtClean="0">
                <a:solidFill>
                  <a:srgbClr val="00B050"/>
                </a:solidFill>
              </a:rPr>
              <a:t> + Zelená cesta </a:t>
            </a:r>
          </a:p>
          <a:p>
            <a:r>
              <a:rPr lang="sk-SK" b="1" dirty="0" err="1" smtClean="0"/>
              <a:t>World</a:t>
            </a:r>
            <a:r>
              <a:rPr lang="sk-SK" b="1" dirty="0" smtClean="0"/>
              <a:t> Bank </a:t>
            </a:r>
            <a:r>
              <a:rPr lang="sk-SK" b="1" dirty="0" err="1" smtClean="0"/>
              <a:t>Open</a:t>
            </a:r>
            <a:r>
              <a:rPr lang="sk-SK" b="1" dirty="0" smtClean="0"/>
              <a:t> </a:t>
            </a:r>
            <a:r>
              <a:rPr lang="sk-SK" b="1" dirty="0" err="1" smtClean="0"/>
              <a:t>Knowledge</a:t>
            </a:r>
            <a:r>
              <a:rPr lang="sk-SK" b="1" dirty="0" smtClean="0"/>
              <a:t> </a:t>
            </a:r>
            <a:r>
              <a:rPr lang="sk-SK" b="1" dirty="0" err="1" smtClean="0"/>
              <a:t>Repository</a:t>
            </a:r>
            <a:r>
              <a:rPr lang="sk-SK" b="1" dirty="0" smtClean="0"/>
              <a:t> - </a:t>
            </a:r>
            <a:r>
              <a:rPr lang="sk-SK" dirty="0" smtClean="0"/>
              <a:t>https://openknowledge.worldbank.org/</a:t>
            </a:r>
          </a:p>
          <a:p>
            <a:r>
              <a:rPr lang="en-US" dirty="0" smtClean="0"/>
              <a:t>The World Bank </a:t>
            </a:r>
            <a:r>
              <a:rPr lang="en-US" dirty="0" smtClean="0">
                <a:hlinkClick r:id="rId13"/>
              </a:rPr>
              <a:t>Open Knowledge Repository (OKR)</a:t>
            </a:r>
            <a:r>
              <a:rPr lang="en-US" dirty="0" smtClean="0"/>
              <a:t> is the </a:t>
            </a:r>
            <a:r>
              <a:rPr lang="en-US" b="1" dirty="0" smtClean="0"/>
              <a:t>World Bank’s official open access repository for its research outputs and knowledge products</a:t>
            </a:r>
            <a:r>
              <a:rPr lang="en-US" dirty="0" smtClean="0"/>
              <a:t>. Through the OKR, the World Bank collects, disseminates, and permanently preserves its intellectual output in digital form. </a:t>
            </a:r>
            <a:r>
              <a:rPr lang="en-US" b="1" dirty="0" smtClean="0"/>
              <a:t>The OKR contains thousands of World Bank research outputs and knowledge products across a wide range of topics and from all regions of the world</a:t>
            </a:r>
            <a:r>
              <a:rPr lang="sk-SK" b="1" dirty="0" smtClean="0"/>
              <a:t>.</a:t>
            </a:r>
          </a:p>
          <a:p>
            <a:pPr>
              <a:spcBef>
                <a:spcPts val="600"/>
              </a:spcBef>
            </a:pPr>
            <a:r>
              <a:rPr lang="sk-SK" sz="1200" b="1" cap="all" baseline="0" dirty="0" smtClean="0">
                <a:solidFill>
                  <a:srgbClr val="12018D"/>
                </a:solidFill>
              </a:rPr>
              <a:t>Národné</a:t>
            </a:r>
            <a:r>
              <a:rPr lang="sk-SK" sz="1200" b="1" dirty="0" smtClean="0"/>
              <a:t> </a:t>
            </a:r>
            <a:r>
              <a:rPr lang="sk-SK" sz="1200" dirty="0" smtClean="0"/>
              <a:t>- obsahujú publikačné výstupy krajiny</a:t>
            </a:r>
          </a:p>
          <a:p>
            <a:pPr>
              <a:spcBef>
                <a:spcPts val="600"/>
              </a:spcBef>
            </a:pPr>
            <a:r>
              <a:rPr lang="sk-SK" sz="1200" b="1" cap="all" baseline="0" dirty="0" err="1" smtClean="0">
                <a:solidFill>
                  <a:srgbClr val="12018D"/>
                </a:solidFill>
              </a:rPr>
              <a:t>Multiodborové</a:t>
            </a:r>
            <a:r>
              <a:rPr lang="sk-SK" sz="1200" b="1" cap="all" baseline="0" dirty="0" smtClean="0">
                <a:solidFill>
                  <a:srgbClr val="12018D"/>
                </a:solidFill>
              </a:rPr>
              <a:t> (univerzálne/všeobecné) </a:t>
            </a:r>
            <a:r>
              <a:rPr lang="sk-SK" sz="1200" b="1" dirty="0" smtClean="0">
                <a:solidFill>
                  <a:srgbClr val="12018D"/>
                </a:solidFill>
              </a:rPr>
              <a:t>- </a:t>
            </a:r>
            <a:r>
              <a:rPr lang="sk-SK" sz="1200" dirty="0" smtClean="0"/>
              <a:t>napr. </a:t>
            </a:r>
            <a:r>
              <a:rPr lang="sk-SK" sz="1200" dirty="0" err="1" smtClean="0"/>
              <a:t>Zenodo</a:t>
            </a:r>
            <a:endParaRPr lang="sk-SK" sz="1200" dirty="0" smtClean="0"/>
          </a:p>
          <a:p>
            <a:r>
              <a:rPr lang="en-US" b="1" dirty="0" err="1" smtClean="0"/>
              <a:t>Zenodo</a:t>
            </a:r>
            <a:r>
              <a:rPr lang="en-US" dirty="0" smtClean="0"/>
              <a:t> is a general-purpose </a:t>
            </a:r>
            <a:r>
              <a:rPr lang="en-US" dirty="0" smtClean="0">
                <a:hlinkClick r:id="rId14" tooltip="Open repository"/>
              </a:rPr>
              <a:t>open repository</a:t>
            </a:r>
            <a:r>
              <a:rPr lang="en-US" dirty="0" smtClean="0"/>
              <a:t> developed under the European </a:t>
            </a:r>
            <a:r>
              <a:rPr lang="en-US" dirty="0" err="1" smtClean="0">
                <a:hlinkClick r:id="rId15" tooltip="OpenAIRE"/>
              </a:rPr>
              <a:t>OpenAIRE</a:t>
            </a:r>
            <a:r>
              <a:rPr lang="en-US" dirty="0" smtClean="0"/>
              <a:t> program and operated by </a:t>
            </a:r>
            <a:r>
              <a:rPr lang="en-US" dirty="0" smtClean="0">
                <a:hlinkClick r:id="rId16" tooltip="CERN"/>
              </a:rPr>
              <a:t>CERN</a:t>
            </a:r>
            <a:r>
              <a:rPr lang="en-US" dirty="0" smtClean="0"/>
              <a:t>.</a:t>
            </a:r>
            <a:r>
              <a:rPr lang="sk-SK" dirty="0" smtClean="0"/>
              <a:t> </a:t>
            </a:r>
            <a:r>
              <a:rPr lang="en-US" dirty="0" smtClean="0"/>
              <a:t>It allows researchers to deposit research papers, data sets, research software, reports, and any other research related digital artefacts. For each submission, a persistent </a:t>
            </a:r>
            <a:r>
              <a:rPr lang="en-US" dirty="0" smtClean="0">
                <a:hlinkClick r:id="rId17" tooltip="Digital object identifier"/>
              </a:rPr>
              <a:t>digital object identifier</a:t>
            </a:r>
            <a:r>
              <a:rPr lang="en-US" dirty="0" smtClean="0"/>
              <a:t> (DOI) is minted, which makes the stored items easily </a:t>
            </a:r>
            <a:r>
              <a:rPr lang="en-US" dirty="0" err="1" smtClean="0"/>
              <a:t>citeable</a:t>
            </a:r>
            <a:r>
              <a:rPr lang="en-US" dirty="0" smtClean="0"/>
              <a:t>.</a:t>
            </a:r>
            <a:endParaRPr lang="sk-SK" dirty="0" smtClean="0"/>
          </a:p>
          <a:p>
            <a:r>
              <a:rPr lang="en-US" dirty="0" err="1" smtClean="0"/>
              <a:t>Zenodo</a:t>
            </a:r>
            <a:r>
              <a:rPr lang="en-US" dirty="0" smtClean="0"/>
              <a:t> is run with </a:t>
            </a:r>
            <a:r>
              <a:rPr lang="en-US" dirty="0" err="1" smtClean="0">
                <a:hlinkClick r:id="rId18" tooltip="Invenio"/>
              </a:rPr>
              <a:t>Invenio</a:t>
            </a:r>
            <a:r>
              <a:rPr lang="en-US" dirty="0" smtClean="0"/>
              <a:t> (a </a:t>
            </a:r>
            <a:r>
              <a:rPr lang="en-US" dirty="0" smtClean="0">
                <a:hlinkClick r:id="rId19" tooltip="Free software"/>
              </a:rPr>
              <a:t>free software</a:t>
            </a:r>
            <a:r>
              <a:rPr lang="en-US" dirty="0" smtClean="0"/>
              <a:t> framework for large-scale digital repositories), wrapped by a small extra layer of code that is also called </a:t>
            </a:r>
            <a:r>
              <a:rPr lang="en-US" i="1" dirty="0" err="1" smtClean="0"/>
              <a:t>Zenodo</a:t>
            </a:r>
            <a:r>
              <a:rPr lang="en-US" dirty="0" smtClean="0"/>
              <a:t>.</a:t>
            </a:r>
            <a:endParaRPr lang="sk-SK" dirty="0" smtClean="0"/>
          </a:p>
          <a:p>
            <a:endParaRPr lang="sk-SK" sz="1200" b="0" i="0" u="none" strike="noStrike" kern="1200" baseline="0" dirty="0" smtClean="0">
              <a:solidFill>
                <a:schemeClr val="tx1"/>
              </a:solidFill>
              <a:latin typeface="+mn-lt"/>
              <a:ea typeface="+mn-ea"/>
              <a:cs typeface="+mn-cs"/>
            </a:endParaRPr>
          </a:p>
          <a:p>
            <a:r>
              <a:rPr lang="sk-SK" b="1" cap="all" baseline="0" dirty="0" smtClean="0"/>
              <a:t>Softvérové</a:t>
            </a:r>
          </a:p>
          <a:p>
            <a:r>
              <a:rPr lang="sk-SK" b="1" dirty="0" smtClean="0"/>
              <a:t>-</a:t>
            </a:r>
            <a:r>
              <a:rPr lang="sk-SK" b="1" dirty="0" err="1" smtClean="0"/>
              <a:t>GitHub</a:t>
            </a:r>
            <a:endParaRPr lang="sk-SK" b="1" dirty="0" smtClean="0"/>
          </a:p>
          <a:p>
            <a:r>
              <a:rPr lang="en-US" dirty="0" smtClean="0"/>
              <a:t>You can store a variety of projects in GitHub repositories, including open source projects. With open source projects, you can share code to make better, more reliable software. You can use repositories to collaborate with others and track your work.</a:t>
            </a:r>
            <a:endParaRPr lang="sk-SK" dirty="0" smtClean="0"/>
          </a:p>
          <a:p>
            <a:r>
              <a:rPr lang="sk-SK" dirty="0" smtClean="0"/>
              <a:t>-</a:t>
            </a:r>
            <a:r>
              <a:rPr lang="sk-SK" b="1" dirty="0" err="1" smtClean="0"/>
              <a:t>GitLab</a:t>
            </a:r>
            <a:r>
              <a:rPr lang="sk-SK" dirty="0" smtClean="0"/>
              <a:t> je webový Git </a:t>
            </a:r>
            <a:r>
              <a:rPr lang="sk-SK" dirty="0" err="1" smtClean="0"/>
              <a:t>repozitář</a:t>
            </a:r>
            <a:r>
              <a:rPr lang="sk-SK" dirty="0" smtClean="0"/>
              <a:t> s </a:t>
            </a:r>
            <a:r>
              <a:rPr lang="sk-SK" dirty="0" err="1" smtClean="0"/>
              <a:t>wiki</a:t>
            </a:r>
            <a:r>
              <a:rPr lang="sk-SK" dirty="0" smtClean="0"/>
              <a:t> a podporou </a:t>
            </a:r>
            <a:r>
              <a:rPr lang="sk-SK" dirty="0" err="1" smtClean="0"/>
              <a:t>sledování</a:t>
            </a:r>
            <a:r>
              <a:rPr lang="sk-SK" dirty="0" smtClean="0"/>
              <a:t> chyb. </a:t>
            </a:r>
            <a:r>
              <a:rPr lang="sk-SK" dirty="0" err="1" smtClean="0"/>
              <a:t>GitLab</a:t>
            </a:r>
            <a:r>
              <a:rPr lang="sk-SK" dirty="0" smtClean="0"/>
              <a:t> </a:t>
            </a:r>
            <a:r>
              <a:rPr lang="sk-SK" dirty="0" err="1" smtClean="0"/>
              <a:t>hostuje</a:t>
            </a:r>
            <a:r>
              <a:rPr lang="sk-SK" dirty="0" smtClean="0"/>
              <a:t> účty </a:t>
            </a:r>
            <a:r>
              <a:rPr lang="sk-SK" dirty="0" err="1" smtClean="0"/>
              <a:t>podobně</a:t>
            </a:r>
            <a:r>
              <a:rPr lang="sk-SK" dirty="0" smtClean="0"/>
              <a:t> </a:t>
            </a:r>
            <a:r>
              <a:rPr lang="sk-SK" dirty="0" err="1" smtClean="0"/>
              <a:t>jako</a:t>
            </a:r>
            <a:r>
              <a:rPr lang="sk-SK" dirty="0" smtClean="0"/>
              <a:t> </a:t>
            </a:r>
            <a:r>
              <a:rPr lang="sk-SK" dirty="0" err="1" smtClean="0"/>
              <a:t>GitHub</a:t>
            </a:r>
            <a:r>
              <a:rPr lang="sk-SK" dirty="0" smtClean="0"/>
              <a:t>, ale také umožňuje, aby </a:t>
            </a:r>
            <a:r>
              <a:rPr lang="sk-SK" dirty="0" err="1" smtClean="0"/>
              <a:t>byl</a:t>
            </a:r>
            <a:r>
              <a:rPr lang="sk-SK" dirty="0" smtClean="0"/>
              <a:t> </a:t>
            </a:r>
            <a:r>
              <a:rPr lang="sk-SK" dirty="0" err="1" smtClean="0"/>
              <a:t>jejich</a:t>
            </a:r>
            <a:r>
              <a:rPr lang="sk-SK" dirty="0" smtClean="0"/>
              <a:t> software </a:t>
            </a:r>
            <a:r>
              <a:rPr lang="sk-SK" dirty="0" err="1" smtClean="0"/>
              <a:t>použit</a:t>
            </a:r>
            <a:r>
              <a:rPr lang="sk-SK" dirty="0" smtClean="0"/>
              <a:t> na serveru </a:t>
            </a:r>
            <a:r>
              <a:rPr lang="sk-SK" dirty="0" err="1" smtClean="0"/>
              <a:t>třetích</a:t>
            </a:r>
            <a:r>
              <a:rPr lang="sk-SK" dirty="0" smtClean="0"/>
              <a:t> </a:t>
            </a:r>
            <a:r>
              <a:rPr lang="sk-SK" dirty="0" err="1" smtClean="0"/>
              <a:t>stran</a:t>
            </a:r>
            <a:r>
              <a:rPr lang="sk-SK" dirty="0" smtClean="0"/>
              <a:t>. </a:t>
            </a:r>
            <a:endParaRPr lang="sk-SK" b="1" dirty="0" smtClean="0"/>
          </a:p>
          <a:p>
            <a:endParaRPr lang="sk-SK" sz="1200" b="0" i="0" u="none" strike="noStrike" kern="1200" baseline="0" dirty="0" smtClean="0">
              <a:solidFill>
                <a:schemeClr val="tx1"/>
              </a:solidFill>
              <a:latin typeface="+mn-lt"/>
              <a:ea typeface="+mn-ea"/>
              <a:cs typeface="+mn-cs"/>
            </a:endParaRPr>
          </a:p>
          <a:p>
            <a:pPr>
              <a:spcBef>
                <a:spcPts val="600"/>
              </a:spcBef>
            </a:pPr>
            <a:r>
              <a:rPr lang="sk-SK" sz="1200" b="1" cap="all" baseline="0" dirty="0" smtClean="0">
                <a:solidFill>
                  <a:srgbClr val="12018D"/>
                </a:solidFill>
              </a:rPr>
              <a:t>Dátové –</a:t>
            </a:r>
            <a:r>
              <a:rPr lang="sk-SK" sz="1200" b="1" dirty="0" smtClean="0">
                <a:solidFill>
                  <a:srgbClr val="12018D"/>
                </a:solidFill>
              </a:rPr>
              <a:t> </a:t>
            </a:r>
            <a:r>
              <a:rPr lang="sk-SK" sz="1200" b="0" dirty="0" smtClean="0">
                <a:solidFill>
                  <a:srgbClr val="12018D"/>
                </a:solidFill>
              </a:rPr>
              <a:t>tiež môžu byť všeobecné</a:t>
            </a:r>
            <a:r>
              <a:rPr lang="sk-SK" sz="1200" b="0" baseline="0" dirty="0" smtClean="0">
                <a:solidFill>
                  <a:srgbClr val="12018D"/>
                </a:solidFill>
              </a:rPr>
              <a:t> (</a:t>
            </a:r>
            <a:r>
              <a:rPr lang="sk-SK" sz="1200" b="0" dirty="0" err="1" smtClean="0">
                <a:solidFill>
                  <a:srgbClr val="12018D"/>
                </a:solidFill>
              </a:rPr>
              <a:t>figshare</a:t>
            </a:r>
            <a:r>
              <a:rPr lang="sk-SK" sz="1200" b="0" dirty="0" smtClean="0">
                <a:solidFill>
                  <a:srgbClr val="12018D"/>
                </a:solidFill>
              </a:rPr>
              <a:t>); odborové (</a:t>
            </a:r>
            <a:r>
              <a:rPr lang="sk-SK" sz="1200" b="0" dirty="0" err="1" smtClean="0">
                <a:solidFill>
                  <a:srgbClr val="12018D"/>
                </a:solidFill>
              </a:rPr>
              <a:t>GigaDB</a:t>
            </a:r>
            <a:r>
              <a:rPr lang="sk-SK" sz="1200" b="0" dirty="0" smtClean="0">
                <a:solidFill>
                  <a:srgbClr val="12018D"/>
                </a:solidFill>
              </a:rPr>
              <a:t>), inštitucionálne (EUDAT)</a:t>
            </a:r>
          </a:p>
          <a:p>
            <a:r>
              <a:rPr lang="sk-SK" b="1" dirty="0" smtClean="0"/>
              <a:t>-</a:t>
            </a:r>
            <a:r>
              <a:rPr lang="en-US" b="1" dirty="0" err="1" smtClean="0"/>
              <a:t>figshare</a:t>
            </a:r>
            <a:r>
              <a:rPr lang="en-US" b="1" dirty="0" smtClean="0"/>
              <a:t> </a:t>
            </a:r>
            <a:r>
              <a:rPr lang="en-US" b="0" dirty="0" smtClean="0"/>
              <a:t>is a repository where users can make all of their research outputs available in a citable, shareable and discoverable manner</a:t>
            </a:r>
            <a:endParaRPr lang="sk-SK" b="0" dirty="0" smtClean="0"/>
          </a:p>
          <a:p>
            <a:r>
              <a:rPr lang="sk-SK" b="1" dirty="0" smtClean="0"/>
              <a:t>-</a:t>
            </a:r>
            <a:r>
              <a:rPr lang="en-US" b="1" dirty="0" err="1" smtClean="0"/>
              <a:t>GigaDB</a:t>
            </a:r>
            <a:r>
              <a:rPr lang="en-US" dirty="0" smtClean="0"/>
              <a:t> (</a:t>
            </a:r>
            <a:r>
              <a:rPr lang="en-US" dirty="0" err="1" smtClean="0"/>
              <a:t>GigaScience</a:t>
            </a:r>
            <a:r>
              <a:rPr lang="en-US" dirty="0" smtClean="0"/>
              <a:t> </a:t>
            </a:r>
            <a:r>
              <a:rPr lang="en-US" dirty="0" err="1" smtClean="0"/>
              <a:t>DataBase</a:t>
            </a:r>
            <a:r>
              <a:rPr lang="en-US" dirty="0" smtClean="0"/>
              <a:t>)</a:t>
            </a:r>
            <a:r>
              <a:rPr lang="sk-SK" dirty="0" smtClean="0"/>
              <a:t> </a:t>
            </a:r>
            <a:r>
              <a:rPr lang="en-US" i="1" dirty="0" err="1" smtClean="0">
                <a:hlinkClick r:id="rId20"/>
              </a:rPr>
              <a:t>GigaDB</a:t>
            </a:r>
            <a:r>
              <a:rPr lang="en-US" dirty="0" smtClean="0"/>
              <a:t> is a data repository supporting scientific publications in the Life/Biomedical Sciences domain. </a:t>
            </a:r>
            <a:endParaRPr lang="sk-SK" dirty="0" smtClean="0">
              <a:hlinkClick r:id="rId21"/>
            </a:endParaRPr>
          </a:p>
          <a:p>
            <a:r>
              <a:rPr lang="sk-SK" b="1" dirty="0" smtClean="0"/>
              <a:t>-CLARIN</a:t>
            </a:r>
            <a:r>
              <a:rPr lang="sk-SK" dirty="0" smtClean="0"/>
              <a:t> – https://www.clarin.eu/content/repositories</a:t>
            </a:r>
          </a:p>
          <a:p>
            <a:r>
              <a:rPr lang="en-US" b="1" dirty="0" smtClean="0"/>
              <a:t>'Common Language Resources and Technology Infrastructure</a:t>
            </a:r>
            <a:r>
              <a:rPr lang="en-US" dirty="0" smtClean="0"/>
              <a:t>'.</a:t>
            </a:r>
            <a:r>
              <a:rPr lang="sk-SK" dirty="0" smtClean="0"/>
              <a:t> – </a:t>
            </a:r>
            <a:r>
              <a:rPr lang="sk-SK" b="1" dirty="0" smtClean="0"/>
              <a:t>repozitár pre jazykové dáta</a:t>
            </a:r>
            <a:r>
              <a:rPr lang="sk-SK" b="1" baseline="0" dirty="0" smtClean="0"/>
              <a:t> a nástroje na spracovanie prirodzených jazykov</a:t>
            </a:r>
            <a:r>
              <a:rPr lang="en-US" dirty="0" smtClean="0"/>
              <a:t>metadata is also shared with the rest of the CLARIN community, by means of </a:t>
            </a:r>
            <a:r>
              <a:rPr lang="en-US" dirty="0" smtClean="0">
                <a:hlinkClick r:id="rId22"/>
              </a:rPr>
              <a:t>metadata harvesting</a:t>
            </a:r>
            <a:r>
              <a:rPr lang="en-US" dirty="0" smtClean="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kern="1200" dirty="0" smtClean="0">
                <a:solidFill>
                  <a:schemeClr val="tx1"/>
                </a:solidFill>
                <a:effectLst/>
                <a:latin typeface="+mn-lt"/>
                <a:ea typeface="+mn-ea"/>
                <a:cs typeface="+mn-cs"/>
              </a:rPr>
              <a:t>-</a:t>
            </a:r>
            <a:r>
              <a:rPr lang="sk-SK" sz="1200" b="1" kern="1200" dirty="0" smtClean="0">
                <a:solidFill>
                  <a:schemeClr val="tx1"/>
                </a:solidFill>
                <a:effectLst/>
                <a:latin typeface="+mn-lt"/>
                <a:ea typeface="+mn-ea"/>
                <a:cs typeface="+mn-cs"/>
              </a:rPr>
              <a:t>EUDAT</a:t>
            </a:r>
            <a:r>
              <a:rPr lang="sk-SK" sz="1200" kern="1200" dirty="0" smtClean="0">
                <a:solidFill>
                  <a:schemeClr val="tx1"/>
                </a:solidFill>
                <a:effectLst/>
                <a:latin typeface="+mn-lt"/>
                <a:ea typeface="+mn-ea"/>
                <a:cs typeface="+mn-cs"/>
              </a:rPr>
              <a:t>-</a:t>
            </a:r>
            <a:r>
              <a:rPr lang="sk-SK" sz="1200" kern="1200" baseline="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https://eudat.eu/eudat-cdi</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At the European level, EUDAT bundles a large number of general and discipline-specific</a:t>
            </a:r>
            <a:r>
              <a:rPr lang="sk-SK" sz="1200" b="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repositories:</a:t>
            </a:r>
            <a:r>
              <a:rPr lang="en-US" b="1" dirty="0" smtClean="0"/>
              <a:t/>
            </a:r>
            <a:br>
              <a:rPr lang="en-US" b="1" dirty="0" smtClean="0"/>
            </a:br>
            <a:r>
              <a:rPr lang="en-US" dirty="0" smtClean="0"/>
              <a:t>The EUDAT Collaborative Data Infrastructure (or EUDAT CDI) is </a:t>
            </a:r>
            <a:r>
              <a:rPr lang="en-US" b="1" dirty="0" smtClean="0"/>
              <a:t>one of the largest infrastructures of integrated data services and resources supporting research in Europe</a:t>
            </a:r>
            <a:r>
              <a:rPr lang="en-US" dirty="0" smtClean="0"/>
              <a:t>.</a:t>
            </a:r>
            <a:r>
              <a:rPr lang="en-US" b="1" dirty="0" smtClean="0"/>
              <a:t> </a:t>
            </a:r>
            <a:r>
              <a:rPr lang="en-US" dirty="0" smtClean="0"/>
              <a:t>It is sustained by a network of </a:t>
            </a:r>
            <a:r>
              <a:rPr lang="en-US" b="1" dirty="0" smtClean="0"/>
              <a:t>more than 20 European research </a:t>
            </a:r>
            <a:r>
              <a:rPr lang="en-US" b="1" dirty="0" err="1" smtClean="0"/>
              <a:t>organisations</a:t>
            </a:r>
            <a:r>
              <a:rPr lang="en-US" b="1" dirty="0" smtClean="0"/>
              <a:t>, data and computing </a:t>
            </a:r>
            <a:r>
              <a:rPr lang="en-US" b="1" dirty="0" err="1" smtClean="0"/>
              <a:t>centres</a:t>
            </a:r>
            <a:r>
              <a:rPr lang="en-US" dirty="0" smtClean="0"/>
              <a:t> that on.</a:t>
            </a:r>
            <a:endParaRPr lang="sk-SK"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sk-SK" b="1" cap="all"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k-SK" b="1" cap="all" baseline="0" dirty="0" smtClean="0"/>
              <a:t>Iné</a:t>
            </a:r>
          </a:p>
          <a:p>
            <a:r>
              <a:rPr lang="sk-SK" b="1" dirty="0" smtClean="0"/>
              <a:t>Protocols.io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A secure platform for developing and sharing reproducible methods.</a:t>
            </a:r>
            <a:r>
              <a:rPr lang="sk-SK" b="1" dirty="0" smtClean="0"/>
              <a:t> </a:t>
            </a:r>
            <a:r>
              <a:rPr lang="en-US" dirty="0" smtClean="0"/>
              <a:t>The protocols.io platform is </a:t>
            </a:r>
            <a:r>
              <a:rPr lang="en-US" b="1" dirty="0" smtClean="0"/>
              <a:t>a free and open access repository for recording and sharing detailed up-to-date research methods and protocols</a:t>
            </a:r>
            <a:r>
              <a:rPr lang="en-US" dirty="0" smtClean="0"/>
              <a:t>.</a:t>
            </a:r>
            <a:endParaRPr lang="sk-SK" dirty="0" smtClean="0"/>
          </a:p>
          <a:p>
            <a:r>
              <a:rPr lang="sk-SK" dirty="0" smtClean="0"/>
              <a:t>Úložisko/platforma na vývoj a zdieľanie reprodukovateľných metód. Platforma protocols.io je bezplatné úložisko s otvoreným prístupom na zaznamenávanie a zdieľanie podrobných aktuálnych výskumných metód a protokolov.</a:t>
            </a:r>
          </a:p>
          <a:p>
            <a:pPr marL="0" marR="0" lvl="0" indent="0" algn="l" defTabSz="914400" rtl="0" eaLnBrk="1" fontAlgn="base" latinLnBrk="0" hangingPunct="1">
              <a:lnSpc>
                <a:spcPct val="100000"/>
              </a:lnSpc>
              <a:spcBef>
                <a:spcPct val="30000"/>
              </a:spcBef>
              <a:spcAft>
                <a:spcPct val="0"/>
              </a:spcAft>
              <a:buClrTx/>
              <a:buSzTx/>
              <a:buFontTx/>
              <a:buNone/>
              <a:tabLst/>
              <a:defRPr/>
            </a:pPr>
            <a:r>
              <a:rPr lang="sk-SK" b="1" dirty="0" err="1" smtClean="0"/>
              <a:t>Link</a:t>
            </a:r>
            <a:r>
              <a:rPr lang="sk-SK" b="1" baseline="0" dirty="0" smtClean="0"/>
              <a:t> na </a:t>
            </a:r>
            <a:r>
              <a:rPr lang="sk-SK" b="1" dirty="0" err="1" smtClean="0"/>
              <a:t>Data</a:t>
            </a:r>
            <a:r>
              <a:rPr lang="sk-SK" b="1" dirty="0" smtClean="0"/>
              <a:t> </a:t>
            </a:r>
            <a:r>
              <a:rPr lang="sk-SK" b="1" dirty="0" err="1" smtClean="0"/>
              <a:t>Repository</a:t>
            </a:r>
            <a:r>
              <a:rPr lang="sk-SK" b="1" dirty="0" smtClean="0"/>
              <a:t> </a:t>
            </a:r>
            <a:r>
              <a:rPr lang="sk-SK" b="1" dirty="0" err="1" smtClean="0"/>
              <a:t>Guidance</a:t>
            </a:r>
            <a:r>
              <a:rPr lang="sk-SK" b="1" dirty="0" smtClean="0"/>
              <a:t> v </a:t>
            </a:r>
            <a:r>
              <a:rPr lang="sk-SK" b="1" dirty="0" err="1" smtClean="0"/>
              <a:t>casopise</a:t>
            </a:r>
            <a:r>
              <a:rPr lang="sk-SK" b="1" dirty="0" smtClean="0"/>
              <a:t> Nature</a:t>
            </a:r>
          </a:p>
          <a:p>
            <a:pPr>
              <a:spcBef>
                <a:spcPct val="0"/>
              </a:spcBef>
            </a:pPr>
            <a:r>
              <a:rPr lang="sk-SK" dirty="0" smtClean="0"/>
              <a:t>https://www.nature.com/sdata/policies/repositories</a:t>
            </a:r>
            <a:endParaRPr lang="sk-SK" b="1" dirty="0" smtClean="0"/>
          </a:p>
          <a:p>
            <a:r>
              <a:rPr lang="sk-SK" b="1" dirty="0" smtClean="0"/>
              <a:t>Protocols.io</a:t>
            </a:r>
          </a:p>
          <a:p>
            <a:r>
              <a:rPr lang="en-US" dirty="0" smtClean="0"/>
              <a:t>Method development is easy with </a:t>
            </a:r>
            <a:r>
              <a:rPr lang="en-US" dirty="0" err="1" smtClean="0"/>
              <a:t>protocols.ioTweaking</a:t>
            </a:r>
            <a:r>
              <a:rPr lang="en-US" dirty="0" smtClean="0"/>
              <a:t> and adopting existing methods is laborious but often unrewarded.</a:t>
            </a:r>
          </a:p>
          <a:p>
            <a:r>
              <a:rPr lang="en-US" dirty="0" smtClean="0"/>
              <a:t>Knowledge around protocol optimization is routinely lost in paper notebooks and poorly reported in published papers.</a:t>
            </a:r>
          </a:p>
          <a:p>
            <a:r>
              <a:rPr lang="en-US" dirty="0" smtClean="0"/>
              <a:t>Organizing and sharing protocols saves </a:t>
            </a:r>
            <a:r>
              <a:rPr lang="en-US" dirty="0" err="1" smtClean="0"/>
              <a:t>timeBy</a:t>
            </a:r>
            <a:r>
              <a:rPr lang="en-US" dirty="0" smtClean="0"/>
              <a:t> sharing methods on protocols.io in your company or lab, you make sure that knowledge stays with the team, even if the scientist leaves. It also helps to keep the protocols up-to-date and make sure everyone is using the most recent version.</a:t>
            </a:r>
            <a:endParaRPr lang="sk-SK" dirty="0" smtClean="0"/>
          </a:p>
          <a:p>
            <a:r>
              <a:rPr lang="sk-SK" b="1" dirty="0" smtClean="0"/>
              <a:t>RIO -</a:t>
            </a:r>
            <a:r>
              <a:rPr lang="en-US" b="1" dirty="0" smtClean="0"/>
              <a:t>Research Ideas and Outcomes (RIO) </a:t>
            </a:r>
            <a:endParaRPr lang="sk-SK"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RIO</a:t>
            </a:r>
            <a:r>
              <a:rPr lang="en-US" dirty="0" smtClean="0"/>
              <a:t> aims </a:t>
            </a:r>
            <a:r>
              <a:rPr lang="en-US" b="0" dirty="0" smtClean="0">
                <a:effectLst/>
              </a:rPr>
              <a:t>to retain and increase the value of the vast effort spent on writing and evaluating research proposals and other valuable products throughout the research cycle. It harnesses the full value of investment in the academic system by registering, reviewing, publishing and permanently archiving a wide variety of research outputs that aren't traditionally made public.</a:t>
            </a:r>
            <a:endParaRPr lang="en-US" dirty="0" smtClean="0"/>
          </a:p>
          <a:p>
            <a:endParaRPr lang="en-US" dirty="0" smtClean="0"/>
          </a:p>
          <a:p>
            <a:endParaRPr lang="en-US" dirty="0" smtClean="0"/>
          </a:p>
          <a:p>
            <a:endParaRPr lang="en-US" sz="1200" b="0" i="0" u="none" strike="noStrike" kern="1200" baseline="0" dirty="0" smtClean="0">
              <a:solidFill>
                <a:schemeClr val="tx1"/>
              </a:solidFill>
              <a:latin typeface="+mn-lt"/>
              <a:ea typeface="+mn-ea"/>
              <a:cs typeface="+mn-cs"/>
            </a:endParaRPr>
          </a:p>
          <a:p>
            <a:pPr>
              <a:spcBef>
                <a:spcPct val="0"/>
              </a:spcBef>
            </a:pPr>
            <a:endParaRPr lang="sk-SK" dirty="0" smtClean="0"/>
          </a:p>
        </p:txBody>
      </p:sp>
    </p:spTree>
    <p:extLst>
      <p:ext uri="{BB962C8B-B14F-4D97-AF65-F5344CB8AC3E}">
        <p14:creationId xmlns:p14="http://schemas.microsoft.com/office/powerpoint/2010/main" val="1013604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290513" y="138113"/>
            <a:ext cx="4021137" cy="2262187"/>
          </a:xfrm>
          <a:noFill/>
          <a:ln>
            <a:solidFill>
              <a:srgbClr val="000000"/>
            </a:solidFill>
            <a:miter lim="800000"/>
            <a:headEnd/>
            <a:tailEnd/>
          </a:ln>
        </p:spPr>
      </p:sp>
      <p:sp>
        <p:nvSpPr>
          <p:cNvPr id="44035" name="Rectangle 3"/>
          <p:cNvSpPr>
            <a:spLocks noGrp="1" noChangeArrowheads="1"/>
          </p:cNvSpPr>
          <p:nvPr>
            <p:ph type="body" idx="1"/>
          </p:nvPr>
        </p:nvSpPr>
        <p:spPr bwMode="auto">
          <a:xfrm>
            <a:off x="290689" y="2400478"/>
            <a:ext cx="6369755" cy="6619345"/>
          </a:xfrm>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100" b="1" dirty="0" smtClean="0"/>
              <a:t>What Is the Difference between Data Warehouse and Data Mars, Data Swamp, Data Lake, and Data Cube?</a:t>
            </a:r>
          </a:p>
          <a:p>
            <a:pPr>
              <a:spcBef>
                <a:spcPct val="0"/>
              </a:spcBef>
            </a:pPr>
            <a:r>
              <a:rPr lang="sk-SK" sz="1100" dirty="0" smtClean="0"/>
              <a:t>https://intersog.com/blog/what-is-the-difference-between-data-lakes-data-marts-data-swamps-and-data-cubes/</a:t>
            </a:r>
          </a:p>
          <a:p>
            <a:r>
              <a:rPr lang="en-US" sz="1000" b="1" dirty="0" smtClean="0"/>
              <a:t>Data Warehouse</a:t>
            </a:r>
          </a:p>
          <a:p>
            <a:r>
              <a:rPr lang="en-US" sz="1000" dirty="0" smtClean="0"/>
              <a:t>A Data Warehouse brings the </a:t>
            </a:r>
            <a:r>
              <a:rPr lang="en-US" sz="1000" dirty="0" smtClean="0">
                <a:hlinkClick r:id="rId3"/>
              </a:rPr>
              <a:t>database</a:t>
            </a:r>
            <a:r>
              <a:rPr lang="en-US" sz="1000" dirty="0" smtClean="0"/>
              <a:t> directly into enterprise analytics. The data warehouse is the structured repository designed to encompass all of the data resources of an organization, from which the system draws the data to process it and deliver it to users. This type of system stores the data more loosely; holding different structures and sources in a common framework, it feeds data directly to processing and analysis layers and data marts.</a:t>
            </a:r>
          </a:p>
          <a:p>
            <a:r>
              <a:rPr lang="en-US" sz="1000" b="1" dirty="0" smtClean="0"/>
              <a:t>Data Mart</a:t>
            </a:r>
          </a:p>
          <a:p>
            <a:r>
              <a:rPr lang="en-US" sz="1000" dirty="0" smtClean="0"/>
              <a:t>A Data Mart is the staging area for data that serves the needs of a particular segment or business unit. It is a subset of the data in the data warehouse that focuses the information to a particular subject or operational department, fitted to the purpose of the users without redundancy.</a:t>
            </a:r>
          </a:p>
          <a:p>
            <a:r>
              <a:rPr lang="en-US" sz="1000" b="1" dirty="0" smtClean="0"/>
              <a:t>Data Lake</a:t>
            </a:r>
          </a:p>
          <a:p>
            <a:r>
              <a:rPr lang="en-US" sz="1000" dirty="0" smtClean="0"/>
              <a:t>Data warehousing applies the structure on the way in, organizing it to fit the context of the database schema. Data lakes facilitate a much more fluid approach; they only add structures to data as it dispenses to the application layer. In storage, data lakes preserve the original structures or unstructured forms to remain; it is a Big Data storage and retrieval system that could conceivably scale upward indefinitely.</a:t>
            </a:r>
          </a:p>
          <a:p>
            <a:r>
              <a:rPr lang="en-US" sz="1000" b="1" dirty="0" smtClean="0"/>
              <a:t>Data Swamp</a:t>
            </a:r>
          </a:p>
          <a:p>
            <a:r>
              <a:rPr lang="en-US" sz="1000" dirty="0" smtClean="0"/>
              <a:t>Data lakes do not require much structure, and they accept all data. However, in poorly designed and neglected systems, they risk becoming data swamps. A </a:t>
            </a:r>
            <a:r>
              <a:rPr lang="en-US" sz="1000" dirty="0" smtClean="0">
                <a:hlinkClick r:id="rId4"/>
              </a:rPr>
              <a:t>Data Swamp</a:t>
            </a:r>
            <a:r>
              <a:rPr lang="en-US" sz="1000" dirty="0" smtClean="0"/>
              <a:t> is the term that describes the failure to document the stored data accurately, resulting in the inability to analyze and exploit the data efficiently; the original data may remain, but the data swamp cannot retrieve it without the metadata that gives it context.</a:t>
            </a:r>
          </a:p>
          <a:p>
            <a:r>
              <a:rPr lang="en-US" b="1" dirty="0" smtClean="0"/>
              <a:t>Data Cube</a:t>
            </a:r>
          </a:p>
          <a:p>
            <a:r>
              <a:rPr lang="en-US" dirty="0" smtClean="0"/>
              <a:t>A Data Cube is an </a:t>
            </a:r>
            <a:r>
              <a:rPr lang="en-US" b="1" dirty="0" smtClean="0"/>
              <a:t>application that puts data into matrices of three or more dimensions</a:t>
            </a:r>
            <a:r>
              <a:rPr lang="en-US" dirty="0" smtClean="0"/>
              <a:t>. </a:t>
            </a:r>
            <a:endParaRPr lang="sk-SK" dirty="0" smtClean="0"/>
          </a:p>
          <a:p>
            <a:r>
              <a:rPr lang="sk-SK" b="1" dirty="0" smtClean="0"/>
              <a:t>Definícia - Čo znamená </a:t>
            </a:r>
            <a:r>
              <a:rPr lang="sk-SK" b="1" dirty="0" err="1" smtClean="0"/>
              <a:t>Data</a:t>
            </a:r>
            <a:r>
              <a:rPr lang="sk-SK" b="1" dirty="0" smtClean="0"/>
              <a:t> </a:t>
            </a:r>
            <a:r>
              <a:rPr lang="sk-SK" b="1" dirty="0" err="1" smtClean="0"/>
              <a:t>Cube</a:t>
            </a:r>
            <a:r>
              <a:rPr lang="sk-SK" b="1" dirty="0" smtClean="0"/>
              <a:t>? </a:t>
            </a:r>
          </a:p>
          <a:p>
            <a:r>
              <a:rPr lang="sk-SK" dirty="0" smtClean="0"/>
              <a:t>Slovensko – napr. Štatistický úrad:</a:t>
            </a:r>
            <a:endParaRPr lang="sk-SK" b="1" dirty="0" smtClean="0"/>
          </a:p>
          <a:p>
            <a:r>
              <a:rPr lang="sk-SK" b="1" dirty="0" smtClean="0"/>
              <a:t>Verejná databáza </a:t>
            </a:r>
            <a:r>
              <a:rPr lang="sk-SK" b="1" dirty="0" err="1" smtClean="0"/>
              <a:t>DATAcube</a:t>
            </a:r>
            <a:r>
              <a:rPr lang="sk-SK" b="1" dirty="0" smtClean="0"/>
              <a:t>.</a:t>
            </a:r>
            <a:r>
              <a:rPr lang="sk-SK" dirty="0" smtClean="0"/>
              <a:t> </a:t>
            </a:r>
            <a:r>
              <a:rPr lang="sk-SK" b="1" dirty="0" smtClean="0"/>
              <a:t>obsahuje </a:t>
            </a:r>
            <a:r>
              <a:rPr lang="sk-SK" b="1" dirty="0" err="1" smtClean="0"/>
              <a:t>multidimenzionálne</a:t>
            </a:r>
            <a:r>
              <a:rPr lang="sk-SK" b="1" dirty="0" smtClean="0"/>
              <a:t> tabuľky (kocky) za ukazovatele hospodárskeho a sociálno-ekonomického vývoja. Údaje z rôznych štatistických okruhov sa prezentujú vo forme </a:t>
            </a:r>
            <a:r>
              <a:rPr lang="sk-SK" b="1" dirty="0" err="1" smtClean="0"/>
              <a:t>multidimenzionálnych</a:t>
            </a:r>
            <a:r>
              <a:rPr lang="sk-SK" b="1" dirty="0" smtClean="0"/>
              <a:t> tabuliek (kociek) </a:t>
            </a:r>
            <a:r>
              <a:rPr lang="sk-SK" dirty="0" smtClean="0"/>
              <a:t>v mesačných, štvrťročných alebo ročných časových radoch a umožňujú vytváranie vlastných výberov. Štatistické údaje (dáta) sú spracované v územných štruktúrach za Slovenskú republiku (NUTS1), oblasti (NUTS2), kraje (NUTS3), okresy (LAU1), mesta a obce (LAU2). Poznámka: tam, kde to systém ochrany štatistických údajov umožňuje, sú sprístupnené údaje až do úrovne obcí.  </a:t>
            </a:r>
            <a:r>
              <a:rPr lang="sk-SK" b="1" dirty="0" smtClean="0"/>
              <a:t>Výstupy z databázy </a:t>
            </a:r>
            <a:r>
              <a:rPr lang="sk-SK" b="1" dirty="0" err="1" smtClean="0"/>
              <a:t>DATAcube</a:t>
            </a:r>
            <a:r>
              <a:rPr lang="sk-SK" b="1" dirty="0" smtClean="0"/>
              <a:t>. je možné exportovať do formátov: XLS </a:t>
            </a:r>
            <a:r>
              <a:rPr lang="sk-SK" dirty="0" smtClean="0"/>
              <a:t>(Excel 97-2003) alebo </a:t>
            </a:r>
            <a:r>
              <a:rPr lang="sk-SK" sz="1200" b="1" kern="1200" dirty="0" smtClean="0">
                <a:solidFill>
                  <a:schemeClr val="tx1"/>
                </a:solidFill>
                <a:effectLst/>
                <a:latin typeface="+mn-lt"/>
                <a:ea typeface="+mn-ea"/>
                <a:cs typeface="+mn-cs"/>
              </a:rPr>
              <a:t>PDF</a:t>
            </a:r>
            <a:r>
              <a:rPr lang="sk-SK" b="1" dirty="0" smtClean="0"/>
              <a:t>.</a:t>
            </a:r>
            <a:endParaRPr lang="sk-SK" dirty="0" smtClean="0"/>
          </a:p>
          <a:p>
            <a:r>
              <a:rPr lang="en-US" dirty="0" smtClean="0"/>
              <a:t>A </a:t>
            </a:r>
            <a:r>
              <a:rPr lang="en-US" b="1" cap="all" baseline="0" dirty="0" smtClean="0"/>
              <a:t>metadata repository</a:t>
            </a:r>
            <a:r>
              <a:rPr lang="en-US" cap="all" baseline="0" dirty="0" smtClean="0"/>
              <a:t> </a:t>
            </a:r>
            <a:r>
              <a:rPr lang="en-US" dirty="0" smtClean="0"/>
              <a:t>is a database created to store </a:t>
            </a:r>
            <a:r>
              <a:rPr lang="en-US" dirty="0" smtClean="0">
                <a:hlinkClick r:id="rId5" tooltip="Metadata"/>
              </a:rPr>
              <a:t>metadata</a:t>
            </a:r>
            <a:r>
              <a:rPr lang="en-US" dirty="0" smtClean="0"/>
              <a:t>. </a:t>
            </a:r>
          </a:p>
          <a:p>
            <a:pPr>
              <a:spcBef>
                <a:spcPct val="0"/>
              </a:spcBef>
            </a:pPr>
            <a:endParaRPr lang="sk-SK" dirty="0" smtClean="0"/>
          </a:p>
        </p:txBody>
      </p:sp>
    </p:spTree>
    <p:extLst>
      <p:ext uri="{BB962C8B-B14F-4D97-AF65-F5344CB8AC3E}">
        <p14:creationId xmlns:p14="http://schemas.microsoft.com/office/powerpoint/2010/main" val="1725962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16</a:t>
            </a:fld>
            <a:endParaRPr lang="sk-SK">
              <a:cs typeface="Arial" charset="0"/>
            </a:endParaRPr>
          </a:p>
        </p:txBody>
      </p:sp>
    </p:spTree>
    <p:extLst>
      <p:ext uri="{BB962C8B-B14F-4D97-AF65-F5344CB8AC3E}">
        <p14:creationId xmlns:p14="http://schemas.microsoft.com/office/powerpoint/2010/main" val="183590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17</a:t>
            </a:fld>
            <a:endParaRPr lang="sk-SK">
              <a:cs typeface="Arial" charset="0"/>
            </a:endParaRPr>
          </a:p>
        </p:txBody>
      </p:sp>
    </p:spTree>
    <p:extLst>
      <p:ext uri="{BB962C8B-B14F-4D97-AF65-F5344CB8AC3E}">
        <p14:creationId xmlns:p14="http://schemas.microsoft.com/office/powerpoint/2010/main" val="2315170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dirty="0" smtClean="0"/>
              <a:t>Ako </a:t>
            </a:r>
            <a:r>
              <a:rPr lang="sk-SK" b="1" dirty="0" smtClean="0"/>
              <a:t>sa stať TDR- </a:t>
            </a:r>
            <a:r>
              <a:rPr lang="sk-SK" b="1" dirty="0" err="1" smtClean="0"/>
              <a:t>Trustworthy</a:t>
            </a:r>
            <a:r>
              <a:rPr lang="sk-SK" b="1" dirty="0" smtClean="0"/>
              <a:t> </a:t>
            </a:r>
            <a:r>
              <a:rPr lang="sk-SK" b="1" dirty="0" err="1" smtClean="0"/>
              <a:t>Digital</a:t>
            </a:r>
            <a:r>
              <a:rPr lang="sk-SK" b="1" dirty="0" smtClean="0"/>
              <a:t> </a:t>
            </a:r>
            <a:r>
              <a:rPr lang="sk-SK" b="1" dirty="0" err="1" smtClean="0"/>
              <a:t>Repository</a:t>
            </a:r>
            <a:r>
              <a:rPr lang="sk-SK" b="1" baseline="0" dirty="0" smtClean="0"/>
              <a:t> – dôveryhodný digitálny repozitár: </a:t>
            </a:r>
          </a:p>
          <a:p>
            <a:pPr>
              <a:spcBef>
                <a:spcPct val="0"/>
              </a:spcBef>
            </a:pPr>
            <a:r>
              <a:rPr lang="sk-SK" baseline="0" dirty="0" smtClean="0"/>
              <a:t>https://www.dpconline.org/handbook/institutional-strategies/audit-and-certification</a:t>
            </a:r>
          </a:p>
          <a:p>
            <a:pPr>
              <a:spcBef>
                <a:spcPct val="0"/>
              </a:spcBef>
            </a:pPr>
            <a:r>
              <a:rPr lang="sk-SK" b="1" baseline="0" dirty="0" smtClean="0"/>
              <a:t>Rôzne nástroje, odporúčania, normy</a:t>
            </a:r>
          </a:p>
          <a:p>
            <a:pPr>
              <a:spcBef>
                <a:spcPct val="0"/>
              </a:spcBef>
            </a:pPr>
            <a:r>
              <a:rPr lang="sk-SK" baseline="0" dirty="0" smtClean="0"/>
              <a:t>Napríklad</a:t>
            </a:r>
          </a:p>
          <a:p>
            <a:r>
              <a:rPr lang="en-US" b="1" dirty="0" smtClean="0"/>
              <a:t>The Open Archival Information System (OAIS) Reference Model: Introductory Guide (2nd Edition)</a:t>
            </a:r>
          </a:p>
          <a:p>
            <a:r>
              <a:rPr lang="en-US" dirty="0" smtClean="0">
                <a:hlinkClick r:id="rId3"/>
              </a:rPr>
              <a:t>http://dx.doi.org/10.7207/twr14-02</a:t>
            </a:r>
            <a:endParaRPr lang="en-US" dirty="0" smtClean="0"/>
          </a:p>
          <a:p>
            <a:pPr>
              <a:spcBef>
                <a:spcPct val="0"/>
              </a:spcBef>
            </a:pPr>
            <a:endParaRPr lang="sk-SK" b="1" dirty="0" smtClean="0"/>
          </a:p>
          <a:p>
            <a:pPr>
              <a:spcBef>
                <a:spcPct val="0"/>
              </a:spcBef>
            </a:pPr>
            <a:r>
              <a:rPr lang="sk-SK" b="1" dirty="0" smtClean="0"/>
              <a:t>História</a:t>
            </a:r>
            <a:r>
              <a:rPr lang="sk-SK" b="1" baseline="0" dirty="0" smtClean="0"/>
              <a:t> a vývoj</a:t>
            </a:r>
          </a:p>
          <a:p>
            <a:pPr>
              <a:spcBef>
                <a:spcPct val="0"/>
              </a:spcBef>
            </a:pPr>
            <a:r>
              <a:rPr lang="sk-SK" baseline="0" dirty="0" smtClean="0"/>
              <a:t>https://en.wikipedia.org/wiki/Trustworthy_Repositories_Audit_%26_Certification#cite_note-3</a:t>
            </a:r>
          </a:p>
          <a:p>
            <a:pPr>
              <a:spcBef>
                <a:spcPct val="0"/>
              </a:spcBef>
            </a:pPr>
            <a:endParaRPr lang="sk-SK" baseline="0" dirty="0" smtClean="0"/>
          </a:p>
          <a:p>
            <a:r>
              <a:rPr lang="sk-SK" baseline="0" dirty="0" smtClean="0"/>
              <a:t>V roku 1996 </a:t>
            </a:r>
            <a:r>
              <a:rPr lang="sk-SK" baseline="0" dirty="0" err="1" smtClean="0"/>
              <a:t>Consultative</a:t>
            </a:r>
            <a:r>
              <a:rPr lang="sk-SK" baseline="0" dirty="0" smtClean="0"/>
              <a:t> </a:t>
            </a:r>
            <a:r>
              <a:rPr lang="sk-SK" baseline="0" dirty="0" err="1" smtClean="0"/>
              <a:t>Committee</a:t>
            </a:r>
            <a:r>
              <a:rPr lang="sk-SK" baseline="0" dirty="0" smtClean="0"/>
              <a:t> </a:t>
            </a:r>
            <a:r>
              <a:rPr lang="sk-SK" baseline="0" dirty="0" err="1" smtClean="0"/>
              <a:t>for</a:t>
            </a:r>
            <a:r>
              <a:rPr lang="sk-SK" baseline="0" dirty="0" smtClean="0"/>
              <a:t> </a:t>
            </a:r>
            <a:r>
              <a:rPr lang="sk-SK" baseline="0" dirty="0" err="1" smtClean="0"/>
              <a:t>Space</a:t>
            </a:r>
            <a:r>
              <a:rPr lang="sk-SK" baseline="0" dirty="0" smtClean="0"/>
              <a:t> </a:t>
            </a:r>
            <a:r>
              <a:rPr lang="sk-SK" baseline="0" dirty="0" err="1" smtClean="0"/>
              <a:t>Data</a:t>
            </a:r>
            <a:r>
              <a:rPr lang="sk-SK" baseline="0" dirty="0" smtClean="0"/>
              <a:t> Systems (Poradný výbor pre vesmírne dátové systémy) zriadil pracovnú skupinu, ktorá vypracovala OAIS, vysokoúrovňový model na prevádzku archívov. Systém OAIS bol v roku 2002 prijatý ako norma </a:t>
            </a:r>
            <a:r>
              <a:rPr lang="sk-SK" b="1" baseline="0" dirty="0" smtClean="0"/>
              <a:t>ISO 14721: </a:t>
            </a:r>
            <a:r>
              <a:rPr lang="sk-SK" b="1" baseline="0" dirty="0" err="1" smtClean="0"/>
              <a:t>Space</a:t>
            </a:r>
            <a:r>
              <a:rPr lang="sk-SK" b="1" baseline="0" dirty="0" smtClean="0"/>
              <a:t> </a:t>
            </a:r>
            <a:r>
              <a:rPr lang="sk-SK" b="1" baseline="0" dirty="0" err="1" smtClean="0"/>
              <a:t>data</a:t>
            </a:r>
            <a:r>
              <a:rPr lang="sk-SK" b="1" baseline="0" dirty="0" smtClean="0"/>
              <a:t> and </a:t>
            </a:r>
            <a:r>
              <a:rPr lang="sk-SK" b="1" baseline="0" dirty="0" err="1" smtClean="0"/>
              <a:t>information</a:t>
            </a:r>
            <a:r>
              <a:rPr lang="sk-SK" b="1" baseline="0" dirty="0" smtClean="0"/>
              <a:t> transfer </a:t>
            </a:r>
            <a:r>
              <a:rPr lang="sk-SK" b="1" baseline="0" dirty="0" err="1" smtClean="0"/>
              <a:t>systems</a:t>
            </a:r>
            <a:r>
              <a:rPr lang="sk-SK" b="1" baseline="0" dirty="0" smtClean="0"/>
              <a:t> — </a:t>
            </a:r>
            <a:r>
              <a:rPr lang="sk-SK" b="1" baseline="0" dirty="0" err="1" smtClean="0"/>
              <a:t>Open</a:t>
            </a:r>
            <a:r>
              <a:rPr lang="sk-SK" b="1" baseline="0" dirty="0" smtClean="0"/>
              <a:t> </a:t>
            </a:r>
            <a:r>
              <a:rPr lang="sk-SK" b="1" baseline="0" dirty="0" err="1" smtClean="0"/>
              <a:t>archival</a:t>
            </a:r>
            <a:r>
              <a:rPr lang="sk-SK" b="1" baseline="0" dirty="0" smtClean="0"/>
              <a:t> </a:t>
            </a:r>
            <a:r>
              <a:rPr lang="sk-SK" b="1" baseline="0" dirty="0" err="1" smtClean="0"/>
              <a:t>information</a:t>
            </a:r>
            <a:r>
              <a:rPr lang="sk-SK" b="1" baseline="0" dirty="0" smtClean="0"/>
              <a:t> </a:t>
            </a:r>
            <a:r>
              <a:rPr lang="sk-SK" b="1" baseline="0" dirty="0" err="1" smtClean="0"/>
              <a:t>system</a:t>
            </a:r>
            <a:r>
              <a:rPr lang="sk-SK" b="1" baseline="0" dirty="0" smtClean="0"/>
              <a:t> (OAIS) — </a:t>
            </a:r>
            <a:r>
              <a:rPr lang="sk-SK" b="1" baseline="0" dirty="0" err="1" smtClean="0"/>
              <a:t>Reference</a:t>
            </a:r>
            <a:r>
              <a:rPr lang="sk-SK" b="1" baseline="0" dirty="0" smtClean="0"/>
              <a:t> model</a:t>
            </a:r>
            <a:r>
              <a:rPr lang="sk-SK" baseline="0" dirty="0" smtClean="0"/>
              <a:t>.  (Slovensko: </a:t>
            </a:r>
            <a:r>
              <a:rPr lang="sk-SK" sz="1200" b="1" i="0" kern="1200" dirty="0" smtClean="0">
                <a:solidFill>
                  <a:schemeClr val="tx1"/>
                </a:solidFill>
                <a:effectLst/>
                <a:latin typeface="+mn-lt"/>
                <a:ea typeface="+mn-ea"/>
                <a:cs typeface="+mn-cs"/>
              </a:rPr>
              <a:t>STN ISO 14721: 2014 (31 0592), Systémy prenosu vesmírnych údajov a informácií. Otvorený archívny informačný systém (OAIS). Referenčný modul</a:t>
            </a:r>
            <a:r>
              <a:rPr lang="sk-SK" sz="1200" b="0" i="0" kern="1200" dirty="0" smtClean="0">
                <a:solidFill>
                  <a:schemeClr val="tx1"/>
                </a:solidFill>
                <a:effectLst/>
                <a:latin typeface="+mn-lt"/>
                <a:ea typeface="+mn-ea"/>
                <a:cs typeface="+mn-cs"/>
              </a:rPr>
              <a:t>.</a:t>
            </a:r>
            <a:r>
              <a:rPr lang="sk-SK" sz="1200" b="0" i="0" kern="1200" baseline="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Táto norma obsahuje slovenskú verziu ISO 14721: 2012.</a:t>
            </a:r>
            <a:r>
              <a:rPr lang="sk-SK" sz="1200" b="0" i="0" kern="1200" baseline="0" dirty="0" smtClean="0">
                <a:solidFill>
                  <a:schemeClr val="tx1"/>
                </a:solidFill>
                <a:effectLst/>
                <a:latin typeface="+mn-lt"/>
                <a:ea typeface="+mn-ea"/>
                <a:cs typeface="+mn-cs"/>
              </a:rPr>
              <a:t> https://sclib.svkk.sk/sck01/Record/000453165#description)</a:t>
            </a:r>
            <a:endParaRPr lang="sk-SK" baseline="0" dirty="0" smtClean="0"/>
          </a:p>
          <a:p>
            <a:pPr>
              <a:spcBef>
                <a:spcPct val="0"/>
              </a:spcBef>
            </a:pPr>
            <a:r>
              <a:rPr lang="sk-SK" baseline="0" dirty="0" smtClean="0"/>
              <a:t>Pôvodná pracovná skupina uviedla, že na </a:t>
            </a:r>
            <a:r>
              <a:rPr lang="sk-SK" b="1" baseline="0" dirty="0" smtClean="0"/>
              <a:t>certifikáciu súladu s OAIS, a tým aj na získanie dôvery, je potrebná nezávislá metóda auditu</a:t>
            </a:r>
            <a:r>
              <a:rPr lang="sk-SK" baseline="0" dirty="0" smtClean="0"/>
              <a:t>. Napriek chýbajúcim certifikovaným audítorom a audítorským metrikám však už archívy implementovali koncepcie OAIS a označovali sa za kompatibilné s OAIS. Vývoj metrík auditu OAIS sa začal v roku 2003. Spoločná pracovná skupina OCLC/RLG a NARA nadviazala na predchádzajúci projekt OCLC/RLG s názvom Dôveryhodné digitálne repozitáre: Atribúty a zodpovednosti a napísala metriky, ktoré sú spoločne známe ako </a:t>
            </a:r>
            <a:r>
              <a:rPr lang="sk-SK" b="1" baseline="0" dirty="0" err="1" smtClean="0"/>
              <a:t>Trustworthy</a:t>
            </a:r>
            <a:r>
              <a:rPr lang="sk-SK" b="1" baseline="0" dirty="0" smtClean="0"/>
              <a:t> </a:t>
            </a:r>
            <a:r>
              <a:rPr lang="sk-SK" b="1" baseline="0" dirty="0" err="1" smtClean="0"/>
              <a:t>Repositories</a:t>
            </a:r>
            <a:r>
              <a:rPr lang="sk-SK" b="1" baseline="0" dirty="0" smtClean="0"/>
              <a:t> Audit &amp; </a:t>
            </a:r>
            <a:r>
              <a:rPr lang="sk-SK" b="1" baseline="0" dirty="0" err="1" smtClean="0"/>
              <a:t>Certification</a:t>
            </a:r>
            <a:r>
              <a:rPr lang="sk-SK" b="1" baseline="0" dirty="0" smtClean="0"/>
              <a:t> (TRAC). Po zverejnení TRAC v roku 2007. TRAC je základom dokumentu Dôveryhodné digitálne repozitár/úložisko (TDR), ktorý bol v roku 2012 prijatý ako norma ISO 16363[7].</a:t>
            </a:r>
          </a:p>
          <a:p>
            <a:pPr>
              <a:spcBef>
                <a:spcPct val="0"/>
              </a:spcBef>
            </a:pPr>
            <a:r>
              <a:rPr lang="sk-SK" baseline="0" dirty="0" smtClean="0"/>
              <a:t> https://en.wikipedia.org/wiki/Trustworthy_Repositories_Audit_%26_Certification#cite_note-3</a:t>
            </a:r>
          </a:p>
          <a:p>
            <a:pPr>
              <a:spcBef>
                <a:spcPct val="0"/>
              </a:spcBef>
            </a:pPr>
            <a:endParaRPr lang="sk-SK" dirty="0" smtClean="0"/>
          </a:p>
          <a:p>
            <a:r>
              <a:rPr lang="sk-SK" sz="1200" b="1" i="0" u="none" strike="noStrike" kern="1200" baseline="0" dirty="0" smtClean="0">
                <a:solidFill>
                  <a:schemeClr val="tx1"/>
                </a:solidFill>
                <a:latin typeface="+mn-lt"/>
                <a:ea typeface="+mn-ea"/>
                <a:cs typeface="+mn-cs"/>
              </a:rPr>
              <a:t>OAIS, </a:t>
            </a:r>
            <a:r>
              <a:rPr lang="sk-SK" sz="1200" b="1" i="0" u="none" strike="noStrike" kern="1200" baseline="0" dirty="0" err="1" smtClean="0">
                <a:solidFill>
                  <a:schemeClr val="tx1"/>
                </a:solidFill>
                <a:latin typeface="+mn-lt"/>
                <a:ea typeface="+mn-ea"/>
                <a:cs typeface="+mn-cs"/>
              </a:rPr>
              <a:t>která</a:t>
            </a:r>
            <a:r>
              <a:rPr lang="sk-SK" sz="1200" b="1" i="0" u="none" strike="noStrike" kern="1200" baseline="0" dirty="0" smtClean="0">
                <a:solidFill>
                  <a:schemeClr val="tx1"/>
                </a:solidFill>
                <a:latin typeface="+mn-lt"/>
                <a:ea typeface="+mn-ea"/>
                <a:cs typeface="+mn-cs"/>
              </a:rPr>
              <a:t> je </a:t>
            </a:r>
            <a:r>
              <a:rPr lang="sk-SK" sz="1200" b="1" i="0" u="none" strike="noStrike" kern="1200" baseline="0" dirty="0" err="1" smtClean="0">
                <a:solidFill>
                  <a:schemeClr val="tx1"/>
                </a:solidFill>
                <a:latin typeface="+mn-lt"/>
                <a:ea typeface="+mn-ea"/>
                <a:cs typeface="+mn-cs"/>
              </a:rPr>
              <a:t>považována</a:t>
            </a:r>
            <a:r>
              <a:rPr lang="sk-SK" sz="1200" b="1" i="0" u="none" strike="noStrike" kern="1200" baseline="0" dirty="0" smtClean="0">
                <a:solidFill>
                  <a:schemeClr val="tx1"/>
                </a:solidFill>
                <a:latin typeface="+mn-lt"/>
                <a:ea typeface="+mn-ea"/>
                <a:cs typeface="+mn-cs"/>
              </a:rPr>
              <a:t> za základní </a:t>
            </a:r>
            <a:r>
              <a:rPr lang="sk-SK" sz="1200" b="1" i="0" u="none" strike="noStrike" kern="1200" baseline="0" dirty="0" err="1" smtClean="0">
                <a:solidFill>
                  <a:schemeClr val="tx1"/>
                </a:solidFill>
                <a:latin typeface="+mn-lt"/>
                <a:ea typeface="+mn-ea"/>
                <a:cs typeface="+mn-cs"/>
              </a:rPr>
              <a:t>pilíř</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vědního</a:t>
            </a:r>
            <a:r>
              <a:rPr lang="sk-SK" sz="1200" b="1" i="0" u="none" strike="noStrike" kern="1200" baseline="0" dirty="0" smtClean="0">
                <a:solidFill>
                  <a:schemeClr val="tx1"/>
                </a:solidFill>
                <a:latin typeface="+mn-lt"/>
                <a:ea typeface="+mn-ea"/>
                <a:cs typeface="+mn-cs"/>
              </a:rPr>
              <a:t> oboru </a:t>
            </a:r>
            <a:r>
              <a:rPr lang="sk-SK" sz="1200" b="1" i="0" u="none" strike="noStrike" kern="1200" baseline="0" dirty="0" err="1" smtClean="0">
                <a:solidFill>
                  <a:schemeClr val="tx1"/>
                </a:solidFill>
                <a:latin typeface="+mn-lt"/>
                <a:ea typeface="+mn-ea"/>
                <a:cs typeface="+mn-cs"/>
              </a:rPr>
              <a:t>digitální</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archivace</a:t>
            </a:r>
            <a:r>
              <a:rPr lang="sk-SK" sz="1200" b="1" i="0" u="none" strike="noStrike" kern="1200" baseline="0" dirty="0" smtClean="0">
                <a:solidFill>
                  <a:schemeClr val="tx1"/>
                </a:solidFill>
                <a:latin typeface="+mn-lt"/>
                <a:ea typeface="+mn-ea"/>
                <a:cs typeface="+mn-cs"/>
              </a:rPr>
              <a:t>. Tato norma definovala základní pojmy a umožnila rozvoj </a:t>
            </a:r>
            <a:r>
              <a:rPr lang="sk-SK" sz="1200" b="1" i="0" u="none" strike="noStrike" kern="1200" baseline="0" dirty="0" err="1" smtClean="0">
                <a:solidFill>
                  <a:schemeClr val="tx1"/>
                </a:solidFill>
                <a:latin typeface="+mn-lt"/>
                <a:ea typeface="+mn-ea"/>
                <a:cs typeface="+mn-cs"/>
              </a:rPr>
              <a:t>dalšího</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výzkumu</a:t>
            </a:r>
            <a:r>
              <a:rPr lang="sk-SK" sz="1200" b="1" i="0" u="none" strike="noStrike" kern="1200" baseline="0" dirty="0" smtClean="0">
                <a:solidFill>
                  <a:schemeClr val="tx1"/>
                </a:solidFill>
                <a:latin typeface="+mn-lt"/>
                <a:ea typeface="+mn-ea"/>
                <a:cs typeface="+mn-cs"/>
              </a:rPr>
              <a:t> v oblasti </a:t>
            </a:r>
            <a:r>
              <a:rPr lang="sk-SK" sz="1200" b="1" i="0" u="none" strike="noStrike" kern="1200" baseline="0" dirty="0" err="1" smtClean="0">
                <a:solidFill>
                  <a:schemeClr val="tx1"/>
                </a:solidFill>
                <a:latin typeface="+mn-lt"/>
                <a:ea typeface="+mn-ea"/>
                <a:cs typeface="+mn-cs"/>
              </a:rPr>
              <a:t>digitální</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archivace</a:t>
            </a:r>
            <a:endParaRPr lang="sk-SK" b="1" dirty="0" smtClean="0"/>
          </a:p>
          <a:p>
            <a:r>
              <a:rPr lang="sk-SK" dirty="0" smtClean="0"/>
              <a:t>https://www.cessda.eu/About/Projects/Past-projects/CESSDA-SaW/WP4/Tutorial-OAIS</a:t>
            </a:r>
          </a:p>
          <a:p>
            <a:r>
              <a:rPr lang="en-US" b="1" dirty="0" smtClean="0"/>
              <a:t>Many data archives follow the </a:t>
            </a:r>
            <a:r>
              <a:rPr lang="en-US" b="1" i="1" dirty="0" smtClean="0"/>
              <a:t>Open Archival Information System</a:t>
            </a:r>
            <a:r>
              <a:rPr lang="en-US" b="1" dirty="0" smtClean="0"/>
              <a:t> model (OAIS) as a conceptual framework</a:t>
            </a:r>
            <a:r>
              <a:rPr lang="en-US" dirty="0" smtClean="0"/>
              <a:t>. As the </a:t>
            </a:r>
            <a:r>
              <a:rPr lang="en-US" b="1" dirty="0" smtClean="0"/>
              <a:t>models’ structure is generic and does not provide any direct guiding for its implementation, it can be used by various sorts of repositories or data archives</a:t>
            </a:r>
            <a:r>
              <a:rPr lang="en-US" dirty="0" smtClean="0"/>
              <a:t>. The primary aim of the model is to provide a broad understanding of actions necessary for the long-term preservation and accessibility of data.</a:t>
            </a:r>
          </a:p>
          <a:p>
            <a:r>
              <a:rPr lang="en-US" dirty="0" smtClean="0"/>
              <a:t>The tutorials follow the OAIS model (as the standard theoretical framework in this field) in general and more specifically its concept of </a:t>
            </a:r>
            <a:r>
              <a:rPr lang="en-US" i="1" dirty="0" smtClean="0"/>
              <a:t>information packages</a:t>
            </a:r>
            <a:r>
              <a:rPr lang="en-US" dirty="0" smtClean="0"/>
              <a:t>. To ensure practical applicability both tutorials includes best-practice elements from partner institutions.</a:t>
            </a:r>
          </a:p>
          <a:p>
            <a:r>
              <a:rPr lang="en-US" dirty="0" smtClean="0"/>
              <a:t>By focusing on the so-called </a:t>
            </a:r>
            <a:r>
              <a:rPr lang="en-US" i="1" dirty="0" smtClean="0"/>
              <a:t>submission information package</a:t>
            </a:r>
            <a:r>
              <a:rPr lang="en-US" dirty="0" smtClean="0"/>
              <a:t> (SIP), </a:t>
            </a:r>
            <a:r>
              <a:rPr lang="en-US" dirty="0" smtClean="0">
                <a:hlinkClick r:id="rId4"/>
              </a:rPr>
              <a:t>tutorial</a:t>
            </a:r>
            <a:r>
              <a:rPr lang="en-US" i="1" dirty="0" smtClean="0">
                <a:hlinkClick r:id="rId4"/>
              </a:rPr>
              <a:t> ingest</a:t>
            </a:r>
            <a:r>
              <a:rPr lang="en-US" dirty="0" smtClean="0"/>
              <a:t>, provides an overview of relevant steps to be taken by archives in the process of taking over research data to ensure long-term </a:t>
            </a:r>
            <a:r>
              <a:rPr lang="en-US" dirty="0" err="1" smtClean="0"/>
              <a:t>archivability</a:t>
            </a:r>
            <a:r>
              <a:rPr lang="en-US" dirty="0" smtClean="0"/>
              <a:t> (producer centered workflow). The </a:t>
            </a:r>
            <a:r>
              <a:rPr lang="en-US" dirty="0" smtClean="0">
                <a:hlinkClick r:id="rId5"/>
              </a:rPr>
              <a:t>tutorial </a:t>
            </a:r>
            <a:r>
              <a:rPr lang="en-US" i="1" dirty="0" smtClean="0">
                <a:hlinkClick r:id="rId5"/>
              </a:rPr>
              <a:t>access and dissemination</a:t>
            </a:r>
            <a:r>
              <a:rPr lang="en-US" i="1" dirty="0" smtClean="0"/>
              <a:t> </a:t>
            </a:r>
            <a:r>
              <a:rPr lang="en-US" dirty="0" smtClean="0"/>
              <a:t>describes the archives’ tasks to ensure long-term accessibility of research data focusing on the dissemination information package (DIP) (consumer centered workflow).</a:t>
            </a:r>
          </a:p>
          <a:p>
            <a:pPr>
              <a:spcBef>
                <a:spcPct val="0"/>
              </a:spcBef>
            </a:pPr>
            <a:endParaRPr lang="sk-SK" dirty="0" smtClean="0"/>
          </a:p>
          <a:p>
            <a:r>
              <a:rPr lang="sk-SK" sz="1200" b="0" i="0" kern="1200" dirty="0" smtClean="0">
                <a:solidFill>
                  <a:schemeClr val="tx1"/>
                </a:solidFill>
                <a:effectLst/>
                <a:latin typeface="+mn-lt"/>
                <a:ea typeface="+mn-ea"/>
                <a:cs typeface="+mn-cs"/>
              </a:rPr>
              <a:t>Tato </a:t>
            </a:r>
            <a:r>
              <a:rPr lang="sk-SK" sz="1200" b="0" i="0" kern="1200" dirty="0" err="1" smtClean="0">
                <a:solidFill>
                  <a:schemeClr val="tx1"/>
                </a:solidFill>
                <a:effectLst/>
                <a:latin typeface="+mn-lt"/>
                <a:ea typeface="+mn-ea"/>
                <a:cs typeface="+mn-cs"/>
              </a:rPr>
              <a:t>mezinárodní</a:t>
            </a:r>
            <a:r>
              <a:rPr lang="sk-SK" sz="1200" b="0" i="0" kern="1200" dirty="0" smtClean="0">
                <a:solidFill>
                  <a:schemeClr val="tx1"/>
                </a:solidFill>
                <a:effectLst/>
                <a:latin typeface="+mn-lt"/>
                <a:ea typeface="+mn-ea"/>
                <a:cs typeface="+mn-cs"/>
              </a:rPr>
              <a:t> norma </a:t>
            </a:r>
            <a:r>
              <a:rPr lang="sk-SK" sz="1200" b="1" i="0" kern="1200" dirty="0" smtClean="0">
                <a:solidFill>
                  <a:schemeClr val="tx1"/>
                </a:solidFill>
                <a:effectLst/>
                <a:latin typeface="+mn-lt"/>
                <a:ea typeface="+mn-ea"/>
                <a:cs typeface="+mn-cs"/>
              </a:rPr>
              <a:t>stanovuje referenční model </a:t>
            </a:r>
            <a:r>
              <a:rPr lang="sk-SK" sz="1200" b="1" i="0" kern="1200" dirty="0" err="1" smtClean="0">
                <a:solidFill>
                  <a:schemeClr val="tx1"/>
                </a:solidFill>
                <a:effectLst/>
                <a:latin typeface="+mn-lt"/>
                <a:ea typeface="+mn-ea"/>
                <a:cs typeface="+mn-cs"/>
              </a:rPr>
              <a:t>otevřeného</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archivačního</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informačního</a:t>
            </a:r>
            <a:r>
              <a:rPr lang="sk-SK" sz="1200" b="1" i="0" kern="1200" dirty="0" smtClean="0">
                <a:solidFill>
                  <a:schemeClr val="tx1"/>
                </a:solidFill>
                <a:effectLst/>
                <a:latin typeface="+mn-lt"/>
                <a:ea typeface="+mn-ea"/>
                <a:cs typeface="+mn-cs"/>
              </a:rPr>
              <a:t> systému </a:t>
            </a:r>
            <a:r>
              <a:rPr lang="sk-SK" sz="1200" b="0" i="0" kern="1200" dirty="0" smtClean="0">
                <a:solidFill>
                  <a:schemeClr val="tx1"/>
                </a:solidFill>
                <a:effectLst/>
                <a:latin typeface="+mn-lt"/>
                <a:ea typeface="+mn-ea"/>
                <a:cs typeface="+mn-cs"/>
              </a:rPr>
              <a:t>(</a:t>
            </a:r>
            <a:r>
              <a:rPr lang="sk-SK" sz="1200" b="0" i="0" kern="1200" dirty="0" err="1" smtClean="0">
                <a:solidFill>
                  <a:schemeClr val="tx1"/>
                </a:solidFill>
                <a:effectLst/>
                <a:latin typeface="+mn-lt"/>
                <a:ea typeface="+mn-ea"/>
                <a:cs typeface="+mn-cs"/>
              </a:rPr>
              <a:t>open</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archival</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information</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system</a:t>
            </a:r>
            <a:r>
              <a:rPr lang="sk-SK" sz="1200" b="0" i="0" kern="1200" dirty="0" smtClean="0">
                <a:solidFill>
                  <a:schemeClr val="tx1"/>
                </a:solidFill>
                <a:effectLst/>
                <a:latin typeface="+mn-lt"/>
                <a:ea typeface="+mn-ea"/>
                <a:cs typeface="+mn-cs"/>
              </a:rPr>
              <a:t>; OAIS). OAIS je </a:t>
            </a:r>
            <a:r>
              <a:rPr lang="sk-SK" sz="1200" b="0" i="0" kern="1200" dirty="0" err="1" smtClean="0">
                <a:solidFill>
                  <a:schemeClr val="tx1"/>
                </a:solidFill>
                <a:effectLst/>
                <a:latin typeface="+mn-lt"/>
                <a:ea typeface="+mn-ea"/>
                <a:cs typeface="+mn-cs"/>
              </a:rPr>
              <a:t>archiv</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který</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tvoří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uskupení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lidí</a:t>
            </a:r>
            <a:r>
              <a:rPr lang="sk-SK" sz="1200" b="0" i="0" kern="1200" dirty="0" smtClean="0">
                <a:solidFill>
                  <a:schemeClr val="tx1"/>
                </a:solidFill>
                <a:effectLst/>
                <a:latin typeface="+mn-lt"/>
                <a:ea typeface="+mn-ea"/>
                <a:cs typeface="+mn-cs"/>
              </a:rPr>
              <a:t> a </a:t>
            </a:r>
            <a:r>
              <a:rPr lang="sk-SK" sz="1200" b="0" i="0" kern="1200" dirty="0" err="1" smtClean="0">
                <a:solidFill>
                  <a:schemeClr val="tx1"/>
                </a:solidFill>
                <a:effectLst/>
                <a:latin typeface="+mn-lt"/>
                <a:ea typeface="+mn-ea"/>
                <a:cs typeface="+mn-cs"/>
              </a:rPr>
              <a:t>systémů</a:t>
            </a:r>
            <a:r>
              <a:rPr lang="sk-SK" sz="1200" b="0" i="0" kern="1200" dirty="0" smtClean="0">
                <a:solidFill>
                  <a:schemeClr val="tx1"/>
                </a:solidFill>
                <a:effectLst/>
                <a:latin typeface="+mn-lt"/>
                <a:ea typeface="+mn-ea"/>
                <a:cs typeface="+mn-cs"/>
              </a:rPr>
              <a:t>, jež </a:t>
            </a:r>
            <a:r>
              <a:rPr lang="sk-SK" sz="1200" b="0" i="0" kern="1200" dirty="0" err="1" smtClean="0">
                <a:solidFill>
                  <a:schemeClr val="tx1"/>
                </a:solidFill>
                <a:effectLst/>
                <a:latin typeface="+mn-lt"/>
                <a:ea typeface="+mn-ea"/>
                <a:cs typeface="+mn-cs"/>
              </a:rPr>
              <a:t>přijalo</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odpovědnost</a:t>
            </a:r>
            <a:r>
              <a:rPr lang="sk-SK" sz="1200" b="0" i="0" kern="1200" dirty="0" smtClean="0">
                <a:solidFill>
                  <a:schemeClr val="tx1"/>
                </a:solidFill>
                <a:effectLst/>
                <a:latin typeface="+mn-lt"/>
                <a:ea typeface="+mn-ea"/>
                <a:cs typeface="+mn-cs"/>
              </a:rPr>
              <a:t> za </a:t>
            </a:r>
            <a:r>
              <a:rPr lang="sk-SK" sz="1200" b="0" i="0" kern="1200" dirty="0" err="1" smtClean="0">
                <a:solidFill>
                  <a:schemeClr val="tx1"/>
                </a:solidFill>
                <a:effectLst/>
                <a:latin typeface="+mn-lt"/>
                <a:ea typeface="+mn-ea"/>
                <a:cs typeface="+mn-cs"/>
              </a:rPr>
              <a:t>uchovávání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informací</a:t>
            </a:r>
            <a:r>
              <a:rPr lang="sk-SK" sz="1200" b="0" i="0" kern="1200" dirty="0" smtClean="0">
                <a:solidFill>
                  <a:schemeClr val="tx1"/>
                </a:solidFill>
                <a:effectLst/>
                <a:latin typeface="+mn-lt"/>
                <a:ea typeface="+mn-ea"/>
                <a:cs typeface="+mn-cs"/>
              </a:rPr>
              <a:t> a </a:t>
            </a:r>
            <a:r>
              <a:rPr lang="sk-SK" sz="1200" b="0" i="0" kern="1200" dirty="0" err="1" smtClean="0">
                <a:solidFill>
                  <a:schemeClr val="tx1"/>
                </a:solidFill>
                <a:effectLst/>
                <a:latin typeface="+mn-lt"/>
                <a:ea typeface="+mn-ea"/>
                <a:cs typeface="+mn-cs"/>
              </a:rPr>
              <a:t>jejich</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zpřístupňování</a:t>
            </a:r>
            <a:r>
              <a:rPr lang="sk-SK" sz="1200" b="0" i="0" kern="1200" dirty="0" smtClean="0">
                <a:solidFill>
                  <a:schemeClr val="tx1"/>
                </a:solidFill>
                <a:effectLst/>
                <a:latin typeface="+mn-lt"/>
                <a:ea typeface="+mn-ea"/>
                <a:cs typeface="+mn-cs"/>
              </a:rPr>
              <a:t> určené </a:t>
            </a:r>
            <a:r>
              <a:rPr lang="sk-SK" sz="1200" b="0" i="0" kern="1200" dirty="0" err="1" smtClean="0">
                <a:solidFill>
                  <a:schemeClr val="tx1"/>
                </a:solidFill>
                <a:effectLst/>
                <a:latin typeface="+mn-lt"/>
                <a:ea typeface="+mn-ea"/>
                <a:cs typeface="+mn-cs"/>
              </a:rPr>
              <a:t>skupině</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přičemž</a:t>
            </a:r>
            <a:r>
              <a:rPr lang="sk-SK" sz="1200" b="0" i="0" kern="1200" dirty="0" smtClean="0">
                <a:solidFill>
                  <a:schemeClr val="tx1"/>
                </a:solidFill>
                <a:effectLst/>
                <a:latin typeface="+mn-lt"/>
                <a:ea typeface="+mn-ea"/>
                <a:cs typeface="+mn-cs"/>
              </a:rPr>
              <a:t> toto </a:t>
            </a:r>
            <a:r>
              <a:rPr lang="sk-SK" sz="1200" b="0" i="0" kern="1200" dirty="0" err="1" smtClean="0">
                <a:solidFill>
                  <a:schemeClr val="tx1"/>
                </a:solidFill>
                <a:effectLst/>
                <a:latin typeface="+mn-lt"/>
                <a:ea typeface="+mn-ea"/>
                <a:cs typeface="+mn-cs"/>
              </a:rPr>
              <a:t>uskupení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může</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být</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součástí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většího</a:t>
            </a:r>
            <a:r>
              <a:rPr lang="sk-SK" sz="1200" b="0" i="0" kern="1200" dirty="0" smtClean="0">
                <a:solidFill>
                  <a:schemeClr val="tx1"/>
                </a:solidFill>
                <a:effectLst/>
                <a:latin typeface="+mn-lt"/>
                <a:ea typeface="+mn-ea"/>
                <a:cs typeface="+mn-cs"/>
              </a:rPr>
              <a:t> celku. Plní povinnosti stanovené touto </a:t>
            </a:r>
            <a:r>
              <a:rPr lang="sk-SK" sz="1200" b="0" i="0" kern="1200" dirty="0" err="1" smtClean="0">
                <a:solidFill>
                  <a:schemeClr val="tx1"/>
                </a:solidFill>
                <a:effectLst/>
                <a:latin typeface="+mn-lt"/>
                <a:ea typeface="+mn-ea"/>
                <a:cs typeface="+mn-cs"/>
              </a:rPr>
              <a:t>mezinárodní</a:t>
            </a:r>
            <a:r>
              <a:rPr lang="sk-SK" sz="1200" b="0" i="0" kern="1200" dirty="0" smtClean="0">
                <a:solidFill>
                  <a:schemeClr val="tx1"/>
                </a:solidFill>
                <a:effectLst/>
                <a:latin typeface="+mn-lt"/>
                <a:ea typeface="+mn-ea"/>
                <a:cs typeface="+mn-cs"/>
              </a:rPr>
              <a:t> normou, </a:t>
            </a:r>
            <a:r>
              <a:rPr lang="sk-SK" sz="1200" b="0" i="0" kern="1200" dirty="0" err="1" smtClean="0">
                <a:solidFill>
                  <a:schemeClr val="tx1"/>
                </a:solidFill>
                <a:effectLst/>
                <a:latin typeface="+mn-lt"/>
                <a:ea typeface="+mn-ea"/>
                <a:cs typeface="+mn-cs"/>
              </a:rPr>
              <a:t>což</a:t>
            </a:r>
            <a:r>
              <a:rPr lang="sk-SK" sz="1200" b="0" i="0" kern="1200" dirty="0" smtClean="0">
                <a:solidFill>
                  <a:schemeClr val="tx1"/>
                </a:solidFill>
                <a:effectLst/>
                <a:latin typeface="+mn-lt"/>
                <a:ea typeface="+mn-ea"/>
                <a:cs typeface="+mn-cs"/>
              </a:rPr>
              <a:t> umožňuje </a:t>
            </a:r>
            <a:r>
              <a:rPr lang="sk-SK" sz="1200" b="0" i="0" kern="1200" dirty="0" err="1" smtClean="0">
                <a:solidFill>
                  <a:schemeClr val="tx1"/>
                </a:solidFill>
                <a:effectLst/>
                <a:latin typeface="+mn-lt"/>
                <a:ea typeface="+mn-ea"/>
                <a:cs typeface="+mn-cs"/>
              </a:rPr>
              <a:t>archiv</a:t>
            </a:r>
            <a:r>
              <a:rPr lang="sk-SK" sz="1200" b="0" i="0" kern="1200" dirty="0" smtClean="0">
                <a:solidFill>
                  <a:schemeClr val="tx1"/>
                </a:solidFill>
                <a:effectLst/>
                <a:latin typeface="+mn-lt"/>
                <a:ea typeface="+mn-ea"/>
                <a:cs typeface="+mn-cs"/>
              </a:rPr>
              <a:t> OAIS </a:t>
            </a:r>
            <a:r>
              <a:rPr lang="sk-SK" sz="1200" b="0" i="0" kern="1200" dirty="0" err="1" smtClean="0">
                <a:solidFill>
                  <a:schemeClr val="tx1"/>
                </a:solidFill>
                <a:effectLst/>
                <a:latin typeface="+mn-lt"/>
                <a:ea typeface="+mn-ea"/>
                <a:cs typeface="+mn-cs"/>
              </a:rPr>
              <a:t>odlišit</a:t>
            </a:r>
            <a:r>
              <a:rPr lang="sk-SK" sz="1200" b="0" i="0" kern="1200" dirty="0" smtClean="0">
                <a:solidFill>
                  <a:schemeClr val="tx1"/>
                </a:solidFill>
                <a:effectLst/>
                <a:latin typeface="+mn-lt"/>
                <a:ea typeface="+mn-ea"/>
                <a:cs typeface="+mn-cs"/>
              </a:rPr>
              <a:t> od </a:t>
            </a:r>
            <a:r>
              <a:rPr lang="sk-SK" sz="1200" b="0" i="0" kern="1200" dirty="0" err="1" smtClean="0">
                <a:solidFill>
                  <a:schemeClr val="tx1"/>
                </a:solidFill>
                <a:effectLst/>
                <a:latin typeface="+mn-lt"/>
                <a:ea typeface="+mn-ea"/>
                <a:cs typeface="+mn-cs"/>
              </a:rPr>
              <a:t>jiných</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archivů</a:t>
            </a:r>
            <a:r>
              <a:rPr lang="sk-SK" sz="1200" b="0" i="0" kern="1200" dirty="0" smtClean="0">
                <a:solidFill>
                  <a:schemeClr val="tx1"/>
                </a:solidFill>
                <a:effectLst/>
                <a:latin typeface="+mn-lt"/>
                <a:ea typeface="+mn-ea"/>
                <a:cs typeface="+mn-cs"/>
              </a:rPr>
              <a:t>. </a:t>
            </a:r>
            <a:r>
              <a:rPr lang="sk-SK" sz="1200" b="1" i="0" kern="1200" dirty="0" smtClean="0">
                <a:solidFill>
                  <a:schemeClr val="tx1"/>
                </a:solidFill>
                <a:effectLst/>
                <a:latin typeface="+mn-lt"/>
                <a:ea typeface="+mn-ea"/>
                <a:cs typeface="+mn-cs"/>
              </a:rPr>
              <a:t>Termín „</a:t>
            </a:r>
            <a:r>
              <a:rPr lang="sk-SK" sz="1200" b="1" i="0" kern="1200" dirty="0" err="1" smtClean="0">
                <a:solidFill>
                  <a:schemeClr val="tx1"/>
                </a:solidFill>
                <a:effectLst/>
                <a:latin typeface="+mn-lt"/>
                <a:ea typeface="+mn-ea"/>
                <a:cs typeface="+mn-cs"/>
              </a:rPr>
              <a:t>otevřený</a:t>
            </a:r>
            <a:r>
              <a:rPr lang="sk-SK" sz="1200" b="1" i="0" kern="1200" dirty="0" smtClean="0">
                <a:solidFill>
                  <a:schemeClr val="tx1"/>
                </a:solidFill>
                <a:effectLst/>
                <a:latin typeface="+mn-lt"/>
                <a:ea typeface="+mn-ea"/>
                <a:cs typeface="+mn-cs"/>
              </a:rPr>
              <a:t>“ v </a:t>
            </a:r>
            <a:r>
              <a:rPr lang="sk-SK" sz="1200" b="1" i="0" kern="1200" dirty="0" err="1" smtClean="0">
                <a:solidFill>
                  <a:schemeClr val="tx1"/>
                </a:solidFill>
                <a:effectLst/>
                <a:latin typeface="+mn-lt"/>
                <a:ea typeface="+mn-ea"/>
                <a:cs typeface="+mn-cs"/>
              </a:rPr>
              <a:t>případě</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archivu</a:t>
            </a:r>
            <a:r>
              <a:rPr lang="sk-SK" sz="1200" b="1" i="0" kern="1200" dirty="0" smtClean="0">
                <a:solidFill>
                  <a:schemeClr val="tx1"/>
                </a:solidFill>
                <a:effectLst/>
                <a:latin typeface="+mn-lt"/>
                <a:ea typeface="+mn-ea"/>
                <a:cs typeface="+mn-cs"/>
              </a:rPr>
              <a:t> OAIS </a:t>
            </a:r>
            <a:r>
              <a:rPr lang="sk-SK" sz="1200" b="1" i="0" kern="1200" dirty="0" err="1" smtClean="0">
                <a:solidFill>
                  <a:schemeClr val="tx1"/>
                </a:solidFill>
                <a:effectLst/>
                <a:latin typeface="+mn-lt"/>
                <a:ea typeface="+mn-ea"/>
                <a:cs typeface="+mn-cs"/>
              </a:rPr>
              <a:t>vyjadřuje</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skutečnost</a:t>
            </a:r>
            <a:r>
              <a:rPr lang="sk-SK" sz="1200" b="1" i="0" kern="1200" dirty="0" smtClean="0">
                <a:solidFill>
                  <a:schemeClr val="tx1"/>
                </a:solidFill>
                <a:effectLst/>
                <a:latin typeface="+mn-lt"/>
                <a:ea typeface="+mn-ea"/>
                <a:cs typeface="+mn-cs"/>
              </a:rPr>
              <a:t>, že tato </a:t>
            </a:r>
            <a:r>
              <a:rPr lang="sk-SK" sz="1200" b="1" i="0" kern="1200" dirty="0" err="1" smtClean="0">
                <a:solidFill>
                  <a:schemeClr val="tx1"/>
                </a:solidFill>
                <a:effectLst/>
                <a:latin typeface="+mn-lt"/>
                <a:ea typeface="+mn-ea"/>
                <a:cs typeface="+mn-cs"/>
              </a:rPr>
              <a:t>mezinárodní</a:t>
            </a:r>
            <a:r>
              <a:rPr lang="sk-SK" sz="1200" b="1" i="0" kern="1200" dirty="0" smtClean="0">
                <a:solidFill>
                  <a:schemeClr val="tx1"/>
                </a:solidFill>
                <a:effectLst/>
                <a:latin typeface="+mn-lt"/>
                <a:ea typeface="+mn-ea"/>
                <a:cs typeface="+mn-cs"/>
              </a:rPr>
              <a:t> norma a </a:t>
            </a:r>
            <a:r>
              <a:rPr lang="sk-SK" sz="1200" b="1" i="0" kern="1200" dirty="0" err="1" smtClean="0">
                <a:solidFill>
                  <a:schemeClr val="tx1"/>
                </a:solidFill>
                <a:effectLst/>
                <a:latin typeface="+mn-lt"/>
                <a:ea typeface="+mn-ea"/>
                <a:cs typeface="+mn-cs"/>
              </a:rPr>
              <a:t>budoucí</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související</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mezinárodní</a:t>
            </a:r>
            <a:r>
              <a:rPr lang="sk-SK" sz="1200" b="1" i="0" kern="1200" dirty="0" smtClean="0">
                <a:solidFill>
                  <a:schemeClr val="tx1"/>
                </a:solidFill>
                <a:effectLst/>
                <a:latin typeface="+mn-lt"/>
                <a:ea typeface="+mn-ea"/>
                <a:cs typeface="+mn-cs"/>
              </a:rPr>
              <a:t> normy </a:t>
            </a:r>
            <a:r>
              <a:rPr lang="sk-SK" sz="1200" b="1" i="0" kern="1200" dirty="0" err="1" smtClean="0">
                <a:solidFill>
                  <a:schemeClr val="tx1"/>
                </a:solidFill>
                <a:effectLst/>
                <a:latin typeface="+mn-lt"/>
                <a:ea typeface="+mn-ea"/>
                <a:cs typeface="+mn-cs"/>
              </a:rPr>
              <a:t>vznikají</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ve</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veřejných</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diskuzích</a:t>
            </a:r>
            <a:r>
              <a:rPr lang="sk-SK" sz="1200" b="0" i="0" kern="1200" dirty="0" smtClean="0">
                <a:solidFill>
                  <a:schemeClr val="tx1"/>
                </a:solidFill>
                <a:effectLst/>
                <a:latin typeface="+mn-lt"/>
                <a:ea typeface="+mn-ea"/>
                <a:cs typeface="+mn-cs"/>
              </a:rPr>
              <a:t>, a neznamená, že </a:t>
            </a:r>
            <a:r>
              <a:rPr lang="sk-SK" sz="1200" b="0" i="0" kern="1200" dirty="0" err="1" smtClean="0">
                <a:solidFill>
                  <a:schemeClr val="tx1"/>
                </a:solidFill>
                <a:effectLst/>
                <a:latin typeface="+mn-lt"/>
                <a:ea typeface="+mn-ea"/>
                <a:cs typeface="+mn-cs"/>
              </a:rPr>
              <a:t>přístup</a:t>
            </a:r>
            <a:r>
              <a:rPr lang="sk-SK" sz="1200" b="0" i="0" kern="1200" dirty="0" smtClean="0">
                <a:solidFill>
                  <a:schemeClr val="tx1"/>
                </a:solidFill>
                <a:effectLst/>
                <a:latin typeface="+mn-lt"/>
                <a:ea typeface="+mn-ea"/>
                <a:cs typeface="+mn-cs"/>
              </a:rPr>
              <a:t> k </a:t>
            </a:r>
            <a:r>
              <a:rPr lang="sk-SK" sz="1200" b="0" i="0" kern="1200" dirty="0" err="1" smtClean="0">
                <a:solidFill>
                  <a:schemeClr val="tx1"/>
                </a:solidFill>
                <a:effectLst/>
                <a:latin typeface="+mn-lt"/>
                <a:ea typeface="+mn-ea"/>
                <a:cs typeface="+mn-cs"/>
              </a:rPr>
              <a:t>archivu</a:t>
            </a:r>
            <a:r>
              <a:rPr lang="sk-SK" sz="1200" b="0" i="0" kern="1200" dirty="0" smtClean="0">
                <a:solidFill>
                  <a:schemeClr val="tx1"/>
                </a:solidFill>
                <a:effectLst/>
                <a:latin typeface="+mn-lt"/>
                <a:ea typeface="+mn-ea"/>
                <a:cs typeface="+mn-cs"/>
              </a:rPr>
              <a:t> je </a:t>
            </a:r>
            <a:r>
              <a:rPr lang="sk-SK" sz="1200" b="0" i="0" kern="1200" dirty="0" err="1" smtClean="0">
                <a:solidFill>
                  <a:schemeClr val="tx1"/>
                </a:solidFill>
                <a:effectLst/>
                <a:latin typeface="+mn-lt"/>
                <a:ea typeface="+mn-ea"/>
                <a:cs typeface="+mn-cs"/>
              </a:rPr>
              <a:t>neomezený</a:t>
            </a:r>
            <a:r>
              <a:rPr lang="sk-SK" sz="1200" b="0" i="0" kern="1200" dirty="0" smtClean="0">
                <a:solidFill>
                  <a:schemeClr val="tx1"/>
                </a:solidFill>
                <a:effectLst/>
                <a:latin typeface="+mn-lt"/>
                <a:ea typeface="+mn-ea"/>
                <a:cs typeface="+mn-cs"/>
              </a:rPr>
              <a:t>.</a:t>
            </a:r>
          </a:p>
          <a:p>
            <a:r>
              <a:rPr lang="sk-SK" sz="1200" b="0" i="0" kern="1200" dirty="0" smtClean="0">
                <a:solidFill>
                  <a:schemeClr val="tx1"/>
                </a:solidFill>
                <a:effectLst/>
                <a:latin typeface="+mn-lt"/>
                <a:ea typeface="+mn-ea"/>
                <a:cs typeface="+mn-cs"/>
              </a:rPr>
              <a:t>Tato </a:t>
            </a:r>
            <a:r>
              <a:rPr lang="sk-SK" sz="1200" b="0" i="0" kern="1200" dirty="0" err="1" smtClean="0">
                <a:solidFill>
                  <a:schemeClr val="tx1"/>
                </a:solidFill>
                <a:effectLst/>
                <a:latin typeface="+mn-lt"/>
                <a:ea typeface="+mn-ea"/>
                <a:cs typeface="+mn-cs"/>
              </a:rPr>
              <a:t>mezinárodní</a:t>
            </a:r>
            <a:r>
              <a:rPr lang="sk-SK" sz="1200" b="0" i="0" kern="1200" dirty="0" smtClean="0">
                <a:solidFill>
                  <a:schemeClr val="tx1"/>
                </a:solidFill>
                <a:effectLst/>
                <a:latin typeface="+mn-lt"/>
                <a:ea typeface="+mn-ea"/>
                <a:cs typeface="+mn-cs"/>
              </a:rPr>
              <a:t> norma </a:t>
            </a:r>
            <a:r>
              <a:rPr lang="sk-SK" sz="1200" b="1" i="0" kern="1200" dirty="0" smtClean="0">
                <a:solidFill>
                  <a:schemeClr val="tx1"/>
                </a:solidFill>
                <a:effectLst/>
                <a:latin typeface="+mn-lt"/>
                <a:ea typeface="+mn-ea"/>
                <a:cs typeface="+mn-cs"/>
              </a:rPr>
              <a:t>stanovuje, jak </a:t>
            </a:r>
            <a:r>
              <a:rPr lang="sk-SK" sz="1200" b="1" i="0" kern="1200" dirty="0" err="1" smtClean="0">
                <a:solidFill>
                  <a:schemeClr val="tx1"/>
                </a:solidFill>
                <a:effectLst/>
                <a:latin typeface="+mn-lt"/>
                <a:ea typeface="+mn-ea"/>
                <a:cs typeface="+mn-cs"/>
              </a:rPr>
              <a:t>rozumět</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archivním</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pojmům</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potřebným</a:t>
            </a:r>
            <a:r>
              <a:rPr lang="sk-SK" sz="1200" b="1" i="0" kern="1200" dirty="0" smtClean="0">
                <a:solidFill>
                  <a:schemeClr val="tx1"/>
                </a:solidFill>
                <a:effectLst/>
                <a:latin typeface="+mn-lt"/>
                <a:ea typeface="+mn-ea"/>
                <a:cs typeface="+mn-cs"/>
              </a:rPr>
              <a:t> pro </a:t>
            </a:r>
            <a:r>
              <a:rPr lang="sk-SK" sz="1200" b="1" i="0" kern="1200" dirty="0" err="1" smtClean="0">
                <a:solidFill>
                  <a:schemeClr val="tx1"/>
                </a:solidFill>
                <a:effectLst/>
                <a:latin typeface="+mn-lt"/>
                <a:ea typeface="+mn-ea"/>
                <a:cs typeface="+mn-cs"/>
              </a:rPr>
              <a:t>dlouhodobé</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uchovávání</a:t>
            </a:r>
            <a:r>
              <a:rPr lang="sk-SK" sz="1200" b="1" i="0" kern="1200" dirty="0" smtClean="0">
                <a:solidFill>
                  <a:schemeClr val="tx1"/>
                </a:solidFill>
                <a:effectLst/>
                <a:latin typeface="+mn-lt"/>
                <a:ea typeface="+mn-ea"/>
                <a:cs typeface="+mn-cs"/>
              </a:rPr>
              <a:t> a </a:t>
            </a:r>
            <a:r>
              <a:rPr lang="sk-SK" sz="1200" b="1" i="0" kern="1200" dirty="0" err="1" smtClean="0">
                <a:solidFill>
                  <a:schemeClr val="tx1"/>
                </a:solidFill>
                <a:effectLst/>
                <a:latin typeface="+mn-lt"/>
                <a:ea typeface="+mn-ea"/>
                <a:cs typeface="+mn-cs"/>
              </a:rPr>
              <a:t>zpřístupňování</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digitálních</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informací</a:t>
            </a:r>
            <a:r>
              <a:rPr lang="sk-SK" sz="1200" b="1" i="0" kern="120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a pro zvýšení informovanosti v </a:t>
            </a:r>
            <a:r>
              <a:rPr lang="sk-SK" sz="1200" b="0" i="0" kern="1200" dirty="0" err="1" smtClean="0">
                <a:solidFill>
                  <a:schemeClr val="tx1"/>
                </a:solidFill>
                <a:effectLst/>
                <a:latin typeface="+mn-lt"/>
                <a:ea typeface="+mn-ea"/>
                <a:cs typeface="+mn-cs"/>
              </a:rPr>
              <a:t>této</a:t>
            </a:r>
            <a:r>
              <a:rPr lang="sk-SK" sz="1200" b="0" i="0" kern="1200" dirty="0" smtClean="0">
                <a:solidFill>
                  <a:schemeClr val="tx1"/>
                </a:solidFill>
                <a:effectLst/>
                <a:latin typeface="+mn-lt"/>
                <a:ea typeface="+mn-ea"/>
                <a:cs typeface="+mn-cs"/>
              </a:rPr>
              <a:t> oblasti, </a:t>
            </a:r>
            <a:r>
              <a:rPr lang="sk-SK" sz="1200" b="1" i="0" kern="1200" dirty="0" smtClean="0">
                <a:solidFill>
                  <a:schemeClr val="tx1"/>
                </a:solidFill>
                <a:effectLst/>
                <a:latin typeface="+mn-lt"/>
                <a:ea typeface="+mn-ea"/>
                <a:cs typeface="+mn-cs"/>
              </a:rPr>
              <a:t>poskytuje základ, </a:t>
            </a:r>
            <a:r>
              <a:rPr lang="sk-SK" sz="1200" b="1" i="0" kern="1200" dirty="0" err="1" smtClean="0">
                <a:solidFill>
                  <a:schemeClr val="tx1"/>
                </a:solidFill>
                <a:effectLst/>
                <a:latin typeface="+mn-lt"/>
                <a:ea typeface="+mn-ea"/>
                <a:cs typeface="+mn-cs"/>
              </a:rPr>
              <a:t>který</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organizace</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nearchivního</a:t>
            </a:r>
            <a:r>
              <a:rPr lang="sk-SK" sz="1200" b="1" i="0" kern="1200" dirty="0" smtClean="0">
                <a:solidFill>
                  <a:schemeClr val="tx1"/>
                </a:solidFill>
                <a:effectLst/>
                <a:latin typeface="+mn-lt"/>
                <a:ea typeface="+mn-ea"/>
                <a:cs typeface="+mn-cs"/>
              </a:rPr>
              <a:t> typu </a:t>
            </a:r>
            <a:r>
              <a:rPr lang="sk-SK" sz="1200" b="1" i="0" kern="1200" dirty="0" err="1" smtClean="0">
                <a:solidFill>
                  <a:schemeClr val="tx1"/>
                </a:solidFill>
                <a:effectLst/>
                <a:latin typeface="+mn-lt"/>
                <a:ea typeface="+mn-ea"/>
                <a:cs typeface="+mn-cs"/>
              </a:rPr>
              <a:t>potřebují</a:t>
            </a:r>
            <a:r>
              <a:rPr lang="sk-SK" sz="1200" b="1" i="0" kern="1200" dirty="0" smtClean="0">
                <a:solidFill>
                  <a:schemeClr val="tx1"/>
                </a:solidFill>
                <a:effectLst/>
                <a:latin typeface="+mn-lt"/>
                <a:ea typeface="+mn-ea"/>
                <a:cs typeface="+mn-cs"/>
              </a:rPr>
              <a:t> k tomu, aby </a:t>
            </a:r>
            <a:r>
              <a:rPr lang="sk-SK" sz="1200" b="1" i="0" kern="1200" dirty="0" err="1" smtClean="0">
                <a:solidFill>
                  <a:schemeClr val="tx1"/>
                </a:solidFill>
                <a:effectLst/>
                <a:latin typeface="+mn-lt"/>
                <a:ea typeface="+mn-ea"/>
                <a:cs typeface="+mn-cs"/>
              </a:rPr>
              <a:t>mohly</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patřičně</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uchovávat</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informace</a:t>
            </a:r>
            <a:r>
              <a:rPr lang="sk-SK" sz="1200" b="1" i="0" kern="1200" dirty="0" smtClean="0">
                <a:solidFill>
                  <a:schemeClr val="tx1"/>
                </a:solidFill>
                <a:effectLst/>
                <a:latin typeface="+mn-lt"/>
                <a:ea typeface="+mn-ea"/>
                <a:cs typeface="+mn-cs"/>
              </a:rPr>
              <a:t>, stanovuje zásady </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včetně</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terminologie</a:t>
            </a:r>
            <a:r>
              <a:rPr lang="sk-SK" sz="1200" b="0" i="0" kern="1200" dirty="0" smtClean="0">
                <a:solidFill>
                  <a:schemeClr val="tx1"/>
                </a:solidFill>
                <a:effectLst/>
                <a:latin typeface="+mn-lt"/>
                <a:ea typeface="+mn-ea"/>
                <a:cs typeface="+mn-cs"/>
              </a:rPr>
              <a:t> a </a:t>
            </a:r>
            <a:r>
              <a:rPr lang="sk-SK" sz="1200" b="0" i="0" kern="1200" dirty="0" err="1" smtClean="0">
                <a:solidFill>
                  <a:schemeClr val="tx1"/>
                </a:solidFill>
                <a:effectLst/>
                <a:latin typeface="+mn-lt"/>
                <a:ea typeface="+mn-ea"/>
                <a:cs typeface="+mn-cs"/>
              </a:rPr>
              <a:t>pojmů</a:t>
            </a:r>
            <a:r>
              <a:rPr lang="sk-SK" sz="1200" b="0" i="0" kern="1200" dirty="0" smtClean="0">
                <a:solidFill>
                  <a:schemeClr val="tx1"/>
                </a:solidFill>
                <a:effectLst/>
                <a:latin typeface="+mn-lt"/>
                <a:ea typeface="+mn-ea"/>
                <a:cs typeface="+mn-cs"/>
              </a:rPr>
              <a:t> – </a:t>
            </a:r>
            <a:r>
              <a:rPr lang="sk-SK" sz="1200" b="1" i="0" kern="1200" dirty="0" smtClean="0">
                <a:solidFill>
                  <a:schemeClr val="tx1"/>
                </a:solidFill>
                <a:effectLst/>
                <a:latin typeface="+mn-lt"/>
                <a:ea typeface="+mn-ea"/>
                <a:cs typeface="+mn-cs"/>
              </a:rPr>
              <a:t>pro popis a </a:t>
            </a:r>
            <a:r>
              <a:rPr lang="sk-SK" sz="1200" b="1" i="0" kern="1200" dirty="0" err="1" smtClean="0">
                <a:solidFill>
                  <a:schemeClr val="tx1"/>
                </a:solidFill>
                <a:effectLst/>
                <a:latin typeface="+mn-lt"/>
                <a:ea typeface="+mn-ea"/>
                <a:cs typeface="+mn-cs"/>
              </a:rPr>
              <a:t>porovnávání</a:t>
            </a:r>
            <a:r>
              <a:rPr lang="sk-SK" sz="1200" b="1" i="0" kern="1200" dirty="0" smtClean="0">
                <a:solidFill>
                  <a:schemeClr val="tx1"/>
                </a:solidFill>
                <a:effectLst/>
                <a:latin typeface="+mn-lt"/>
                <a:ea typeface="+mn-ea"/>
                <a:cs typeface="+mn-cs"/>
              </a:rPr>
              <a:t> podoby a </a:t>
            </a:r>
            <a:r>
              <a:rPr lang="sk-SK" sz="1200" b="1" i="0" kern="1200" dirty="0" err="1" smtClean="0">
                <a:solidFill>
                  <a:schemeClr val="tx1"/>
                </a:solidFill>
                <a:effectLst/>
                <a:latin typeface="+mn-lt"/>
                <a:ea typeface="+mn-ea"/>
                <a:cs typeface="+mn-cs"/>
              </a:rPr>
              <a:t>provozu</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stávajících</a:t>
            </a:r>
            <a:r>
              <a:rPr lang="sk-SK" sz="1200" b="1" i="0" kern="1200" dirty="0" smtClean="0">
                <a:solidFill>
                  <a:schemeClr val="tx1"/>
                </a:solidFill>
                <a:effectLst/>
                <a:latin typeface="+mn-lt"/>
                <a:ea typeface="+mn-ea"/>
                <a:cs typeface="+mn-cs"/>
              </a:rPr>
              <a:t> a </a:t>
            </a:r>
            <a:r>
              <a:rPr lang="sk-SK" sz="1200" b="1" i="0" kern="1200" dirty="0" err="1" smtClean="0">
                <a:solidFill>
                  <a:schemeClr val="tx1"/>
                </a:solidFill>
                <a:effectLst/>
                <a:latin typeface="+mn-lt"/>
                <a:ea typeface="+mn-ea"/>
                <a:cs typeface="+mn-cs"/>
              </a:rPr>
              <a:t>budoucích</a:t>
            </a:r>
            <a:r>
              <a:rPr lang="sk-SK" sz="1200" b="1" i="0" kern="1200" dirty="0" smtClean="0">
                <a:solidFill>
                  <a:schemeClr val="tx1"/>
                </a:solidFill>
                <a:effectLst/>
                <a:latin typeface="+mn-lt"/>
                <a:ea typeface="+mn-ea"/>
                <a:cs typeface="+mn-cs"/>
              </a:rPr>
              <a:t> </a:t>
            </a:r>
            <a:r>
              <a:rPr lang="sk-SK" sz="1200" b="1" i="0" kern="1200" dirty="0" err="1" smtClean="0">
                <a:solidFill>
                  <a:schemeClr val="tx1"/>
                </a:solidFill>
                <a:effectLst/>
                <a:latin typeface="+mn-lt"/>
                <a:ea typeface="+mn-ea"/>
                <a:cs typeface="+mn-cs"/>
              </a:rPr>
              <a:t>archivů</a:t>
            </a:r>
            <a:r>
              <a:rPr lang="sk-SK" sz="1200" b="1" i="0" kern="1200" dirty="0" smtClean="0">
                <a:solidFill>
                  <a:schemeClr val="tx1"/>
                </a:solidFill>
                <a:effectLst/>
                <a:latin typeface="+mn-lt"/>
                <a:ea typeface="+mn-ea"/>
                <a:cs typeface="+mn-cs"/>
              </a:rPr>
              <a:t> </a:t>
            </a:r>
            <a:r>
              <a:rPr lang="sk-SK" sz="1200" b="0" i="0" kern="1200" dirty="0" smtClean="0">
                <a:solidFill>
                  <a:schemeClr val="tx1"/>
                </a:solidFill>
                <a:effectLst/>
                <a:latin typeface="+mn-lt"/>
                <a:ea typeface="+mn-ea"/>
                <a:cs typeface="+mn-cs"/>
              </a:rPr>
              <a:t>a pro popis a </a:t>
            </a:r>
            <a:r>
              <a:rPr lang="sk-SK" sz="1200" b="0" i="0" kern="1200" dirty="0" err="1" smtClean="0">
                <a:solidFill>
                  <a:schemeClr val="tx1"/>
                </a:solidFill>
                <a:effectLst/>
                <a:latin typeface="+mn-lt"/>
                <a:ea typeface="+mn-ea"/>
                <a:cs typeface="+mn-cs"/>
              </a:rPr>
              <a:t>porovnávání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různých</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strategií</a:t>
            </a:r>
            <a:r>
              <a:rPr lang="sk-SK" sz="1200" b="0" i="0" kern="1200" dirty="0" smtClean="0">
                <a:solidFill>
                  <a:schemeClr val="tx1"/>
                </a:solidFill>
                <a:effectLst/>
                <a:latin typeface="+mn-lt"/>
                <a:ea typeface="+mn-ea"/>
                <a:cs typeface="+mn-cs"/>
              </a:rPr>
              <a:t> a </a:t>
            </a:r>
            <a:r>
              <a:rPr lang="sk-SK" sz="1200" b="0" i="0" kern="1200" dirty="0" err="1" smtClean="0">
                <a:solidFill>
                  <a:schemeClr val="tx1"/>
                </a:solidFill>
                <a:effectLst/>
                <a:latin typeface="+mn-lt"/>
                <a:ea typeface="+mn-ea"/>
                <a:cs typeface="+mn-cs"/>
              </a:rPr>
              <a:t>postupů</a:t>
            </a:r>
            <a:r>
              <a:rPr lang="sk-SK" sz="1200" b="0" i="0" kern="1200" dirty="0" smtClean="0">
                <a:solidFill>
                  <a:schemeClr val="tx1"/>
                </a:solidFill>
                <a:effectLst/>
                <a:latin typeface="+mn-lt"/>
                <a:ea typeface="+mn-ea"/>
                <a:cs typeface="+mn-cs"/>
              </a:rPr>
              <a:t> pro </a:t>
            </a:r>
            <a:r>
              <a:rPr lang="sk-SK" sz="1200" b="0" i="0" kern="1200" dirty="0" err="1" smtClean="0">
                <a:solidFill>
                  <a:schemeClr val="tx1"/>
                </a:solidFill>
                <a:effectLst/>
                <a:latin typeface="+mn-lt"/>
                <a:ea typeface="+mn-ea"/>
                <a:cs typeface="+mn-cs"/>
              </a:rPr>
              <a:t>dlouhodobé</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uchovávání</a:t>
            </a:r>
            <a:r>
              <a:rPr lang="sk-SK" sz="1200" b="0" i="0" kern="1200" dirty="0" smtClean="0">
                <a:solidFill>
                  <a:schemeClr val="tx1"/>
                </a:solidFill>
                <a:effectLst/>
                <a:latin typeface="+mn-lt"/>
                <a:ea typeface="+mn-ea"/>
                <a:cs typeface="+mn-cs"/>
              </a:rPr>
              <a:t>, poskytuje </a:t>
            </a:r>
            <a:r>
              <a:rPr lang="sk-SK" sz="1200" b="0" i="0" kern="1200" dirty="0" err="1" smtClean="0">
                <a:solidFill>
                  <a:schemeClr val="tx1"/>
                </a:solidFill>
                <a:effectLst/>
                <a:latin typeface="+mn-lt"/>
                <a:ea typeface="+mn-ea"/>
                <a:cs typeface="+mn-cs"/>
              </a:rPr>
              <a:t>základnu</a:t>
            </a:r>
            <a:r>
              <a:rPr lang="sk-SK" sz="1200" b="0" i="0" kern="1200" dirty="0" smtClean="0">
                <a:solidFill>
                  <a:schemeClr val="tx1"/>
                </a:solidFill>
                <a:effectLst/>
                <a:latin typeface="+mn-lt"/>
                <a:ea typeface="+mn-ea"/>
                <a:cs typeface="+mn-cs"/>
              </a:rPr>
              <a:t> pro </a:t>
            </a:r>
            <a:r>
              <a:rPr lang="sk-SK" sz="1200" b="0" i="0" kern="1200" dirty="0" err="1" smtClean="0">
                <a:solidFill>
                  <a:schemeClr val="tx1"/>
                </a:solidFill>
                <a:effectLst/>
                <a:latin typeface="+mn-lt"/>
                <a:ea typeface="+mn-ea"/>
                <a:cs typeface="+mn-cs"/>
              </a:rPr>
              <a:t>porovnávání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datových</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modelů</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digitálních</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informací</a:t>
            </a:r>
            <a:r>
              <a:rPr lang="sk-SK" sz="1200" b="0" i="0" kern="1200" dirty="0" smtClean="0">
                <a:solidFill>
                  <a:schemeClr val="tx1"/>
                </a:solidFill>
                <a:effectLst/>
                <a:latin typeface="+mn-lt"/>
                <a:ea typeface="+mn-ea"/>
                <a:cs typeface="+mn-cs"/>
              </a:rPr>
              <a:t> uchovávaných v </a:t>
            </a:r>
            <a:r>
              <a:rPr lang="sk-SK" sz="1200" b="0" i="0" kern="1200" dirty="0" err="1" smtClean="0">
                <a:solidFill>
                  <a:schemeClr val="tx1"/>
                </a:solidFill>
                <a:effectLst/>
                <a:latin typeface="+mn-lt"/>
                <a:ea typeface="+mn-ea"/>
                <a:cs typeface="+mn-cs"/>
              </a:rPr>
              <a:t>archivech</a:t>
            </a:r>
            <a:r>
              <a:rPr lang="sk-SK" sz="1200" b="0" i="0" kern="1200" dirty="0" smtClean="0">
                <a:solidFill>
                  <a:schemeClr val="tx1"/>
                </a:solidFill>
                <a:effectLst/>
                <a:latin typeface="+mn-lt"/>
                <a:ea typeface="+mn-ea"/>
                <a:cs typeface="+mn-cs"/>
              </a:rPr>
              <a:t> a pro </a:t>
            </a:r>
            <a:r>
              <a:rPr lang="sk-SK" sz="1200" b="0" i="0" kern="1200" dirty="0" err="1" smtClean="0">
                <a:solidFill>
                  <a:schemeClr val="tx1"/>
                </a:solidFill>
                <a:effectLst/>
                <a:latin typeface="+mn-lt"/>
                <a:ea typeface="+mn-ea"/>
                <a:cs typeface="+mn-cs"/>
              </a:rPr>
              <a:t>diskusi</a:t>
            </a:r>
            <a:r>
              <a:rPr lang="sk-SK" sz="1200" b="0" i="0" kern="1200" dirty="0" smtClean="0">
                <a:solidFill>
                  <a:schemeClr val="tx1"/>
                </a:solidFill>
                <a:effectLst/>
                <a:latin typeface="+mn-lt"/>
                <a:ea typeface="+mn-ea"/>
                <a:cs typeface="+mn-cs"/>
              </a:rPr>
              <a:t> o tom, k </a:t>
            </a:r>
            <a:r>
              <a:rPr lang="sk-SK" sz="1200" b="0" i="0" kern="1200" dirty="0" err="1" smtClean="0">
                <a:solidFill>
                  <a:schemeClr val="tx1"/>
                </a:solidFill>
                <a:effectLst/>
                <a:latin typeface="+mn-lt"/>
                <a:ea typeface="+mn-ea"/>
                <a:cs typeface="+mn-cs"/>
              </a:rPr>
              <a:t>jakým</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změnám</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datových</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modelů</a:t>
            </a:r>
            <a:r>
              <a:rPr lang="sk-SK" sz="1200" b="0" i="0" kern="1200" dirty="0" smtClean="0">
                <a:solidFill>
                  <a:schemeClr val="tx1"/>
                </a:solidFill>
                <a:effectLst/>
                <a:latin typeface="+mn-lt"/>
                <a:ea typeface="+mn-ea"/>
                <a:cs typeface="+mn-cs"/>
              </a:rPr>
              <a:t> a </a:t>
            </a:r>
            <a:r>
              <a:rPr lang="sk-SK" sz="1200" b="0" i="0" kern="1200" dirty="0" err="1" smtClean="0">
                <a:solidFill>
                  <a:schemeClr val="tx1"/>
                </a:solidFill>
                <a:effectLst/>
                <a:latin typeface="+mn-lt"/>
                <a:ea typeface="+mn-ea"/>
                <a:cs typeface="+mn-cs"/>
              </a:rPr>
              <a:t>souvisejících</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informací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může</a:t>
            </a:r>
            <a:r>
              <a:rPr lang="sk-SK" sz="1200" b="0" i="0" kern="1200" dirty="0" smtClean="0">
                <a:solidFill>
                  <a:schemeClr val="tx1"/>
                </a:solidFill>
                <a:effectLst/>
                <a:latin typeface="+mn-lt"/>
                <a:ea typeface="+mn-ea"/>
                <a:cs typeface="+mn-cs"/>
              </a:rPr>
              <a:t> v </a:t>
            </a:r>
            <a:r>
              <a:rPr lang="sk-SK" sz="1200" b="0" i="0" kern="1200" dirty="0" err="1" smtClean="0">
                <a:solidFill>
                  <a:schemeClr val="tx1"/>
                </a:solidFill>
                <a:effectLst/>
                <a:latin typeface="+mn-lt"/>
                <a:ea typeface="+mn-ea"/>
                <a:cs typeface="+mn-cs"/>
              </a:rPr>
              <a:t>průběhu</a:t>
            </a:r>
            <a:r>
              <a:rPr lang="sk-SK" sz="1200" b="0" i="0" kern="1200" dirty="0" smtClean="0">
                <a:solidFill>
                  <a:schemeClr val="tx1"/>
                </a:solidFill>
                <a:effectLst/>
                <a:latin typeface="+mn-lt"/>
                <a:ea typeface="+mn-ea"/>
                <a:cs typeface="+mn-cs"/>
              </a:rPr>
              <a:t> času </a:t>
            </a:r>
            <a:r>
              <a:rPr lang="sk-SK" sz="1200" b="0" i="0" kern="1200" dirty="0" err="1" smtClean="0">
                <a:solidFill>
                  <a:schemeClr val="tx1"/>
                </a:solidFill>
                <a:effectLst/>
                <a:latin typeface="+mn-lt"/>
                <a:ea typeface="+mn-ea"/>
                <a:cs typeface="+mn-cs"/>
              </a:rPr>
              <a:t>docházet</a:t>
            </a:r>
            <a:r>
              <a:rPr lang="sk-SK" sz="1200" b="0" i="0" kern="1200" dirty="0" smtClean="0">
                <a:solidFill>
                  <a:schemeClr val="tx1"/>
                </a:solidFill>
                <a:effectLst/>
                <a:latin typeface="+mn-lt"/>
                <a:ea typeface="+mn-ea"/>
                <a:cs typeface="+mn-cs"/>
              </a:rPr>
              <a:t>, stanovuje zásady, </a:t>
            </a:r>
            <a:r>
              <a:rPr lang="sk-SK" sz="1200" b="0" i="0" kern="1200" dirty="0" err="1" smtClean="0">
                <a:solidFill>
                  <a:schemeClr val="tx1"/>
                </a:solidFill>
                <a:effectLst/>
                <a:latin typeface="+mn-lt"/>
                <a:ea typeface="+mn-ea"/>
                <a:cs typeface="+mn-cs"/>
              </a:rPr>
              <a:t>které</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mohou</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být</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dále</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rozšířeny</a:t>
            </a:r>
            <a:r>
              <a:rPr lang="sk-SK" sz="1200" b="0" i="0" kern="1200" dirty="0" smtClean="0">
                <a:solidFill>
                  <a:schemeClr val="tx1"/>
                </a:solidFill>
                <a:effectLst/>
                <a:latin typeface="+mn-lt"/>
                <a:ea typeface="+mn-ea"/>
                <a:cs typeface="+mn-cs"/>
              </a:rPr>
              <a:t> tak, aby </a:t>
            </a:r>
            <a:r>
              <a:rPr lang="sk-SK" sz="1200" b="0" i="0" kern="1200" dirty="0" err="1" smtClean="0">
                <a:solidFill>
                  <a:schemeClr val="tx1"/>
                </a:solidFill>
                <a:effectLst/>
                <a:latin typeface="+mn-lt"/>
                <a:ea typeface="+mn-ea"/>
                <a:cs typeface="+mn-cs"/>
              </a:rPr>
              <a:t>pokrývaly</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oblast</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dlouhodobého</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uchovávání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informací</a:t>
            </a:r>
            <a:r>
              <a:rPr lang="sk-SK" sz="1200" b="0" i="0" kern="1200" dirty="0" smtClean="0">
                <a:solidFill>
                  <a:schemeClr val="tx1"/>
                </a:solidFill>
                <a:effectLst/>
                <a:latin typeface="+mn-lt"/>
                <a:ea typeface="+mn-ea"/>
                <a:cs typeface="+mn-cs"/>
              </a:rPr>
              <a:t>, jež </a:t>
            </a:r>
            <a:r>
              <a:rPr lang="sk-SK" sz="1200" b="0" i="0" kern="1200" dirty="0" err="1" smtClean="0">
                <a:solidFill>
                  <a:schemeClr val="tx1"/>
                </a:solidFill>
                <a:effectLst/>
                <a:latin typeface="+mn-lt"/>
                <a:ea typeface="+mn-ea"/>
                <a:cs typeface="+mn-cs"/>
              </a:rPr>
              <a:t>se</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nevyskytují</a:t>
            </a:r>
            <a:r>
              <a:rPr lang="sk-SK" sz="1200" b="0" i="0" kern="1200" dirty="0" smtClean="0">
                <a:solidFill>
                  <a:schemeClr val="tx1"/>
                </a:solidFill>
                <a:effectLst/>
                <a:latin typeface="+mn-lt"/>
                <a:ea typeface="+mn-ea"/>
                <a:cs typeface="+mn-cs"/>
              </a:rPr>
              <a:t> v </a:t>
            </a:r>
            <a:r>
              <a:rPr lang="sk-SK" sz="1200" b="0" i="0" kern="1200" dirty="0" err="1" smtClean="0">
                <a:solidFill>
                  <a:schemeClr val="tx1"/>
                </a:solidFill>
                <a:effectLst/>
                <a:latin typeface="+mn-lt"/>
                <a:ea typeface="+mn-ea"/>
                <a:cs typeface="+mn-cs"/>
              </a:rPr>
              <a:t>digitální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podobě</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např</a:t>
            </a:r>
            <a:r>
              <a:rPr lang="sk-SK" sz="1200" b="0" i="0" kern="1200" dirty="0" smtClean="0">
                <a:solidFill>
                  <a:schemeClr val="tx1"/>
                </a:solidFill>
                <a:effectLst/>
                <a:latin typeface="+mn-lt"/>
                <a:ea typeface="+mn-ea"/>
                <a:cs typeface="+mn-cs"/>
              </a:rPr>
              <a:t>. fyzických </a:t>
            </a:r>
            <a:r>
              <a:rPr lang="sk-SK" sz="1200" b="0" i="0" kern="1200" dirty="0" err="1" smtClean="0">
                <a:solidFill>
                  <a:schemeClr val="tx1"/>
                </a:solidFill>
                <a:effectLst/>
                <a:latin typeface="+mn-lt"/>
                <a:ea typeface="+mn-ea"/>
                <a:cs typeface="+mn-cs"/>
              </a:rPr>
              <a:t>nosičů</a:t>
            </a:r>
            <a:r>
              <a:rPr lang="sk-SK" sz="1200" b="0" i="0" kern="1200" dirty="0" smtClean="0">
                <a:solidFill>
                  <a:schemeClr val="tx1"/>
                </a:solidFill>
                <a:effectLst/>
                <a:latin typeface="+mn-lt"/>
                <a:ea typeface="+mn-ea"/>
                <a:cs typeface="+mn-cs"/>
              </a:rPr>
              <a:t> nebo fyzických </a:t>
            </a:r>
            <a:r>
              <a:rPr lang="sk-SK" sz="1200" b="0" i="0" kern="1200" dirty="0" err="1" smtClean="0">
                <a:solidFill>
                  <a:schemeClr val="tx1"/>
                </a:solidFill>
                <a:effectLst/>
                <a:latin typeface="+mn-lt"/>
                <a:ea typeface="+mn-ea"/>
                <a:cs typeface="+mn-cs"/>
              </a:rPr>
              <a:t>vzorků</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rozšiřuje</a:t>
            </a:r>
            <a:r>
              <a:rPr lang="sk-SK" sz="1200" b="0" i="0" kern="1200" dirty="0" smtClean="0">
                <a:solidFill>
                  <a:schemeClr val="tx1"/>
                </a:solidFill>
                <a:effectLst/>
                <a:latin typeface="+mn-lt"/>
                <a:ea typeface="+mn-ea"/>
                <a:cs typeface="+mn-cs"/>
              </a:rPr>
              <a:t> dohodu o </a:t>
            </a:r>
            <a:r>
              <a:rPr lang="sk-SK" sz="1200" b="0" i="0" kern="1200" dirty="0" err="1" smtClean="0">
                <a:solidFill>
                  <a:schemeClr val="tx1"/>
                </a:solidFill>
                <a:effectLst/>
                <a:latin typeface="+mn-lt"/>
                <a:ea typeface="+mn-ea"/>
                <a:cs typeface="+mn-cs"/>
              </a:rPr>
              <a:t>prvcích</a:t>
            </a:r>
            <a:r>
              <a:rPr lang="sk-SK" sz="1200" b="0" i="0" kern="1200" dirty="0" smtClean="0">
                <a:solidFill>
                  <a:schemeClr val="tx1"/>
                </a:solidFill>
                <a:effectLst/>
                <a:latin typeface="+mn-lt"/>
                <a:ea typeface="+mn-ea"/>
                <a:cs typeface="+mn-cs"/>
              </a:rPr>
              <a:t> a </a:t>
            </a:r>
            <a:r>
              <a:rPr lang="sk-SK" sz="1200" b="0" i="0" kern="1200" dirty="0" err="1" smtClean="0">
                <a:solidFill>
                  <a:schemeClr val="tx1"/>
                </a:solidFill>
                <a:effectLst/>
                <a:latin typeface="+mn-lt"/>
                <a:ea typeface="+mn-ea"/>
                <a:cs typeface="+mn-cs"/>
              </a:rPr>
              <a:t>procesech</a:t>
            </a:r>
            <a:r>
              <a:rPr lang="sk-SK" sz="1200" b="0" i="0" kern="1200" dirty="0" smtClean="0">
                <a:solidFill>
                  <a:schemeClr val="tx1"/>
                </a:solidFill>
                <a:effectLst/>
                <a:latin typeface="+mn-lt"/>
                <a:ea typeface="+mn-ea"/>
                <a:cs typeface="+mn-cs"/>
              </a:rPr>
              <a:t> pro </a:t>
            </a:r>
            <a:r>
              <a:rPr lang="sk-SK" sz="1200" b="0" i="0" kern="1200" dirty="0" err="1" smtClean="0">
                <a:solidFill>
                  <a:schemeClr val="tx1"/>
                </a:solidFill>
                <a:effectLst/>
                <a:latin typeface="+mn-lt"/>
                <a:ea typeface="+mn-ea"/>
                <a:cs typeface="+mn-cs"/>
              </a:rPr>
              <a:t>dlouhodobé</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uchovávání</a:t>
            </a:r>
            <a:r>
              <a:rPr lang="sk-SK" sz="1200" b="0" i="0" kern="1200" dirty="0" smtClean="0">
                <a:solidFill>
                  <a:schemeClr val="tx1"/>
                </a:solidFill>
                <a:effectLst/>
                <a:latin typeface="+mn-lt"/>
                <a:ea typeface="+mn-ea"/>
                <a:cs typeface="+mn-cs"/>
              </a:rPr>
              <a:t> a </a:t>
            </a:r>
            <a:r>
              <a:rPr lang="sk-SK" sz="1200" b="0" i="0" kern="1200" dirty="0" err="1" smtClean="0">
                <a:solidFill>
                  <a:schemeClr val="tx1"/>
                </a:solidFill>
                <a:effectLst/>
                <a:latin typeface="+mn-lt"/>
                <a:ea typeface="+mn-ea"/>
                <a:cs typeface="+mn-cs"/>
              </a:rPr>
              <a:t>zpřístupňování</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digitálních</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informací</a:t>
            </a:r>
            <a:r>
              <a:rPr lang="sk-SK" sz="1200" b="0" i="0" kern="1200" dirty="0" smtClean="0">
                <a:solidFill>
                  <a:schemeClr val="tx1"/>
                </a:solidFill>
                <a:effectLst/>
                <a:latin typeface="+mn-lt"/>
                <a:ea typeface="+mn-ea"/>
                <a:cs typeface="+mn-cs"/>
              </a:rPr>
              <a:t>, a propaguje </a:t>
            </a:r>
            <a:r>
              <a:rPr lang="sk-SK" sz="1200" b="0" i="0" kern="1200" dirty="0" err="1" smtClean="0">
                <a:solidFill>
                  <a:schemeClr val="tx1"/>
                </a:solidFill>
                <a:effectLst/>
                <a:latin typeface="+mn-lt"/>
                <a:ea typeface="+mn-ea"/>
                <a:cs typeface="+mn-cs"/>
              </a:rPr>
              <a:t>rozšíření</a:t>
            </a:r>
            <a:r>
              <a:rPr lang="sk-SK" sz="1200" b="0" i="0" kern="1200" dirty="0" smtClean="0">
                <a:solidFill>
                  <a:schemeClr val="tx1"/>
                </a:solidFill>
                <a:effectLst/>
                <a:latin typeface="+mn-lt"/>
                <a:ea typeface="+mn-ea"/>
                <a:cs typeface="+mn-cs"/>
              </a:rPr>
              <a:t> trhu, </a:t>
            </a:r>
            <a:r>
              <a:rPr lang="sk-SK" sz="1200" b="0" i="0" kern="1200" dirty="0" err="1" smtClean="0">
                <a:solidFill>
                  <a:schemeClr val="tx1"/>
                </a:solidFill>
                <a:effectLst/>
                <a:latin typeface="+mn-lt"/>
                <a:ea typeface="+mn-ea"/>
                <a:cs typeface="+mn-cs"/>
              </a:rPr>
              <a:t>který</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může</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být</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podporován</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dodavateli</a:t>
            </a:r>
            <a:r>
              <a:rPr lang="sk-SK" sz="1200" b="0" i="0" kern="1200" dirty="0" smtClean="0">
                <a:solidFill>
                  <a:schemeClr val="tx1"/>
                </a:solidFill>
                <a:effectLst/>
                <a:latin typeface="+mn-lt"/>
                <a:ea typeface="+mn-ea"/>
                <a:cs typeface="+mn-cs"/>
              </a:rPr>
              <a:t> a poskytuje návod pro </a:t>
            </a:r>
            <a:r>
              <a:rPr lang="sk-SK" sz="1200" b="0" i="0" kern="1200" dirty="0" err="1" smtClean="0">
                <a:solidFill>
                  <a:schemeClr val="tx1"/>
                </a:solidFill>
                <a:effectLst/>
                <a:latin typeface="+mn-lt"/>
                <a:ea typeface="+mn-ea"/>
                <a:cs typeface="+mn-cs"/>
              </a:rPr>
              <a:t>vyhledání</a:t>
            </a:r>
            <a:r>
              <a:rPr lang="sk-SK" sz="1200" b="0" i="0" kern="1200" dirty="0" smtClean="0">
                <a:solidFill>
                  <a:schemeClr val="tx1"/>
                </a:solidFill>
                <a:effectLst/>
                <a:latin typeface="+mn-lt"/>
                <a:ea typeface="+mn-ea"/>
                <a:cs typeface="+mn-cs"/>
              </a:rPr>
              <a:t> a tvorbu </a:t>
            </a:r>
            <a:r>
              <a:rPr lang="sk-SK" sz="1200" b="0" i="0" kern="1200" dirty="0" err="1" smtClean="0">
                <a:solidFill>
                  <a:schemeClr val="tx1"/>
                </a:solidFill>
                <a:effectLst/>
                <a:latin typeface="+mn-lt"/>
                <a:ea typeface="+mn-ea"/>
                <a:cs typeface="+mn-cs"/>
              </a:rPr>
              <a:t>norem</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souvisejících</a:t>
            </a:r>
            <a:r>
              <a:rPr lang="sk-SK" sz="1200" b="0" i="0" kern="1200" dirty="0" smtClean="0">
                <a:solidFill>
                  <a:schemeClr val="tx1"/>
                </a:solidFill>
                <a:effectLst/>
                <a:latin typeface="+mn-lt"/>
                <a:ea typeface="+mn-ea"/>
                <a:cs typeface="+mn-cs"/>
              </a:rPr>
              <a:t> s </a:t>
            </a:r>
            <a:r>
              <a:rPr lang="sk-SK" sz="1200" b="0" i="0" kern="1200" dirty="0" err="1" smtClean="0">
                <a:solidFill>
                  <a:schemeClr val="tx1"/>
                </a:solidFill>
                <a:effectLst/>
                <a:latin typeface="+mn-lt"/>
                <a:ea typeface="+mn-ea"/>
                <a:cs typeface="+mn-cs"/>
              </a:rPr>
              <a:t>referenčním</a:t>
            </a:r>
            <a:r>
              <a:rPr lang="sk-SK" sz="1200" b="0" i="0" kern="1200" dirty="0" smtClean="0">
                <a:solidFill>
                  <a:schemeClr val="tx1"/>
                </a:solidFill>
                <a:effectLst/>
                <a:latin typeface="+mn-lt"/>
                <a:ea typeface="+mn-ea"/>
                <a:cs typeface="+mn-cs"/>
              </a:rPr>
              <a:t> </a:t>
            </a:r>
            <a:r>
              <a:rPr lang="sk-SK" sz="1200" b="0" i="0" kern="1200" dirty="0" err="1" smtClean="0">
                <a:solidFill>
                  <a:schemeClr val="tx1"/>
                </a:solidFill>
                <a:effectLst/>
                <a:latin typeface="+mn-lt"/>
                <a:ea typeface="+mn-ea"/>
                <a:cs typeface="+mn-cs"/>
              </a:rPr>
              <a:t>modelem</a:t>
            </a:r>
            <a:r>
              <a:rPr lang="sk-SK" sz="1200" b="0" i="0" kern="1200" dirty="0" smtClean="0">
                <a:solidFill>
                  <a:schemeClr val="tx1"/>
                </a:solidFill>
                <a:effectLst/>
                <a:latin typeface="+mn-lt"/>
                <a:ea typeface="+mn-ea"/>
                <a:cs typeface="+mn-cs"/>
              </a:rPr>
              <a:t> OAIS.</a:t>
            </a:r>
          </a:p>
          <a:p>
            <a:pPr>
              <a:spcBef>
                <a:spcPct val="0"/>
              </a:spcBef>
            </a:pPr>
            <a:endParaRPr lang="sk-SK" dirty="0" smtClean="0"/>
          </a:p>
          <a:p>
            <a:pPr>
              <a:spcBef>
                <a:spcPct val="0"/>
              </a:spcBef>
            </a:pPr>
            <a:r>
              <a:rPr lang="sk-SK" sz="1200" b="1" i="1" u="none" strike="noStrike" kern="1200" baseline="0" dirty="0" err="1" smtClean="0">
                <a:solidFill>
                  <a:schemeClr val="tx1"/>
                </a:solidFill>
                <a:latin typeface="+mn-lt"/>
                <a:ea typeface="+mn-ea"/>
                <a:cs typeface="+mn-cs"/>
              </a:rPr>
              <a:t>Trustworthy</a:t>
            </a:r>
            <a:r>
              <a:rPr lang="sk-SK" sz="1200" b="1" i="1" u="none" strike="noStrike" kern="1200" baseline="0" dirty="0" smtClean="0">
                <a:solidFill>
                  <a:schemeClr val="tx1"/>
                </a:solidFill>
                <a:latin typeface="+mn-lt"/>
                <a:ea typeface="+mn-ea"/>
                <a:cs typeface="+mn-cs"/>
              </a:rPr>
              <a:t> </a:t>
            </a:r>
            <a:r>
              <a:rPr lang="sk-SK" sz="1200" b="1" i="1" u="none" strike="noStrike" kern="1200" baseline="0" dirty="0" err="1" smtClean="0">
                <a:solidFill>
                  <a:schemeClr val="tx1"/>
                </a:solidFill>
                <a:latin typeface="+mn-lt"/>
                <a:ea typeface="+mn-ea"/>
                <a:cs typeface="+mn-cs"/>
              </a:rPr>
              <a:t>Repositories</a:t>
            </a:r>
            <a:r>
              <a:rPr lang="sk-SK" sz="1200" b="1" i="1" u="none" strike="noStrike" kern="1200" baseline="0" dirty="0" smtClean="0">
                <a:solidFill>
                  <a:schemeClr val="tx1"/>
                </a:solidFill>
                <a:latin typeface="+mn-lt"/>
                <a:ea typeface="+mn-ea"/>
                <a:cs typeface="+mn-cs"/>
              </a:rPr>
              <a:t> Audit &amp; </a:t>
            </a:r>
            <a:r>
              <a:rPr lang="sk-SK" sz="1200" b="1" i="1" u="none" strike="noStrike" kern="1200" baseline="0" dirty="0" err="1" smtClean="0">
                <a:solidFill>
                  <a:schemeClr val="tx1"/>
                </a:solidFill>
                <a:latin typeface="+mn-lt"/>
                <a:ea typeface="+mn-ea"/>
                <a:cs typeface="+mn-cs"/>
              </a:rPr>
              <a:t>Certification</a:t>
            </a:r>
            <a:r>
              <a:rPr lang="sk-SK" sz="1200" b="1" i="1" u="none" strike="noStrike" kern="1200" baseline="0" dirty="0" smtClean="0">
                <a:solidFill>
                  <a:schemeClr val="tx1"/>
                </a:solidFill>
                <a:latin typeface="+mn-lt"/>
                <a:ea typeface="+mn-ea"/>
                <a:cs typeface="+mn-cs"/>
              </a:rPr>
              <a:t>: </a:t>
            </a:r>
            <a:r>
              <a:rPr lang="sk-SK" sz="1200" b="1" i="1" u="none" strike="noStrike" kern="1200" baseline="0" dirty="0" err="1" smtClean="0">
                <a:solidFill>
                  <a:schemeClr val="tx1"/>
                </a:solidFill>
                <a:latin typeface="+mn-lt"/>
                <a:ea typeface="+mn-ea"/>
                <a:cs typeface="+mn-cs"/>
              </a:rPr>
              <a:t>Criteria</a:t>
            </a:r>
            <a:r>
              <a:rPr lang="sk-SK" sz="1200" b="1" i="1" u="none" strike="noStrike" kern="1200" baseline="0" dirty="0" smtClean="0">
                <a:solidFill>
                  <a:schemeClr val="tx1"/>
                </a:solidFill>
                <a:latin typeface="+mn-lt"/>
                <a:ea typeface="+mn-ea"/>
                <a:cs typeface="+mn-cs"/>
              </a:rPr>
              <a:t> and </a:t>
            </a:r>
            <a:r>
              <a:rPr lang="sk-SK" sz="1200" b="1" i="1" u="none" strike="noStrike" kern="1200" baseline="0" dirty="0" err="1" smtClean="0">
                <a:solidFill>
                  <a:schemeClr val="tx1"/>
                </a:solidFill>
                <a:latin typeface="+mn-lt"/>
                <a:ea typeface="+mn-ea"/>
                <a:cs typeface="+mn-cs"/>
              </a:rPr>
              <a:t>Checklist</a:t>
            </a:r>
            <a:r>
              <a:rPr lang="sk-SK" sz="1200" b="1" i="0" u="none" strike="noStrike" kern="1200" baseline="0" dirty="0" smtClean="0">
                <a:solidFill>
                  <a:schemeClr val="tx1"/>
                </a:solidFill>
                <a:latin typeface="+mn-lt"/>
                <a:ea typeface="+mn-ea"/>
                <a:cs typeface="+mn-cs"/>
              </a:rPr>
              <a:t>, </a:t>
            </a:r>
            <a:endParaRPr lang="sk-SK"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dirty="0" smtClean="0"/>
              <a:t>Michaela Kmeťová: DLHODOBÁ ARCHIVÁCIA DIGITÁLNYCH OBJEKTOV V INŠTITUCIONÁLNYCH REPOZITÁROCH. ZBORNÍK FILOZOFICKEJ FAKULTY UNIVERZITY KOMENSKÉHO, Ročník XXVII KNIŽNIČNÁ A INFORMAČNÁ VEDA Bratislava 2017. Dostupné online na </a:t>
            </a:r>
            <a:r>
              <a:rPr lang="sk-SK" sz="1200" dirty="0" smtClean="0">
                <a:hlinkClick r:id="rId6"/>
              </a:rPr>
              <a:t>https://fphil.uniba.sk/fileadmin/fif/katedry_pracoviska/kkiv/Publikacie/KaIV/KIV27_100.pdf</a:t>
            </a:r>
            <a:endParaRPr lang="sk-SK" sz="1200" dirty="0" smtClean="0"/>
          </a:p>
          <a:p>
            <a:r>
              <a:rPr lang="sk-SK" sz="1200" b="1" i="0" u="none" strike="noStrike" kern="1200" baseline="0" dirty="0" smtClean="0">
                <a:solidFill>
                  <a:schemeClr val="tx1"/>
                </a:solidFill>
                <a:latin typeface="+mn-lt"/>
                <a:ea typeface="+mn-ea"/>
                <a:cs typeface="+mn-cs"/>
              </a:rPr>
              <a:t>Certifikačné kritériá a atribúty dôveryhodného repozitára</a:t>
            </a:r>
          </a:p>
          <a:p>
            <a:r>
              <a:rPr lang="sk-SK" sz="1200" b="0" i="0" u="none" strike="noStrike" kern="1200" baseline="0" dirty="0" smtClean="0">
                <a:solidFill>
                  <a:schemeClr val="tx1"/>
                </a:solidFill>
                <a:latin typeface="+mn-lt"/>
                <a:ea typeface="+mn-ea"/>
                <a:cs typeface="+mn-cs"/>
              </a:rPr>
              <a:t>Schopnosť zachovania kľúčových vlastností digitálnych objektov </a:t>
            </a:r>
            <a:r>
              <a:rPr lang="sk-SK" sz="1200" b="1" i="0" u="none" strike="noStrike" kern="1200" baseline="0" dirty="0" smtClean="0">
                <a:solidFill>
                  <a:schemeClr val="tx1"/>
                </a:solidFill>
                <a:latin typeface="+mn-lt"/>
                <a:ea typeface="+mn-ea"/>
                <a:cs typeface="+mn-cs"/>
              </a:rPr>
              <a:t>(autenticity (pravosti) a integrity (neporušenosti) digitálnych objektov</a:t>
            </a:r>
            <a:r>
              <a:rPr lang="sk-SK" sz="1200" b="0" i="0" u="none" strike="noStrike" kern="1200" baseline="0" dirty="0" smtClean="0">
                <a:solidFill>
                  <a:schemeClr val="tx1"/>
                </a:solidFill>
                <a:latin typeface="+mn-lt"/>
                <a:ea typeface="+mn-ea"/>
                <a:cs typeface="+mn-cs"/>
              </a:rPr>
              <a:t>) je znakom dôveryhodnosti samotného digitálneho úložiska. Dôveryhodnosť je možné nadobudnúť, ak už v procese plánovania a budovania repozitára prihliadame na odporúčania certifikačných kritérií.</a:t>
            </a:r>
          </a:p>
          <a:p>
            <a:r>
              <a:rPr lang="en-US" sz="1200" b="0" i="0" u="none" strike="noStrike" kern="1200" baseline="0" dirty="0" smtClean="0">
                <a:solidFill>
                  <a:schemeClr val="tx1"/>
                </a:solidFill>
                <a:latin typeface="+mn-lt"/>
                <a:ea typeface="+mn-ea"/>
                <a:cs typeface="+mn-cs"/>
              </a:rPr>
              <a:t>V </a:t>
            </a:r>
            <a:r>
              <a:rPr lang="en-US" sz="1200" b="0" i="0" u="none" strike="noStrike" kern="1200" baseline="0" dirty="0" err="1" smtClean="0">
                <a:solidFill>
                  <a:schemeClr val="tx1"/>
                </a:solidFill>
                <a:latin typeface="+mn-lt"/>
                <a:ea typeface="+mn-ea"/>
                <a:cs typeface="+mn-cs"/>
              </a:rPr>
              <a:t>spolupráci</a:t>
            </a:r>
            <a:r>
              <a:rPr lang="en-US" sz="1200" b="0" i="0" u="none" strike="noStrike" kern="1200" baseline="0" dirty="0" smtClean="0">
                <a:solidFill>
                  <a:schemeClr val="tx1"/>
                </a:solidFill>
                <a:latin typeface="+mn-lt"/>
                <a:ea typeface="+mn-ea"/>
                <a:cs typeface="+mn-cs"/>
              </a:rPr>
              <a:t> The Center for Research Libraries (CRL), Online Computer</a:t>
            </a:r>
            <a:r>
              <a:rPr lang="sk-SK"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Library Center (OCLC), </a:t>
            </a:r>
            <a:r>
              <a:rPr lang="en-US" sz="1200" b="0" i="1" u="none" strike="noStrike" kern="1200" baseline="0" dirty="0" smtClean="0">
                <a:solidFill>
                  <a:schemeClr val="tx1"/>
                </a:solidFill>
                <a:latin typeface="+mn-lt"/>
                <a:ea typeface="+mn-ea"/>
                <a:cs typeface="+mn-cs"/>
              </a:rPr>
              <a:t>Research Libraries Group </a:t>
            </a:r>
            <a:r>
              <a:rPr lang="en-US" sz="1200" b="0" i="0" u="none" strike="noStrike" kern="1200" baseline="0" dirty="0" smtClean="0">
                <a:solidFill>
                  <a:schemeClr val="tx1"/>
                </a:solidFill>
                <a:latin typeface="+mn-lt"/>
                <a:ea typeface="+mn-ea"/>
                <a:cs typeface="+mn-cs"/>
              </a:rPr>
              <a:t>(RLG) a </a:t>
            </a:r>
            <a:r>
              <a:rPr lang="en-US" sz="1200" b="0" i="1" u="none" strike="noStrike" kern="1200" baseline="0" dirty="0" smtClean="0">
                <a:solidFill>
                  <a:schemeClr val="tx1"/>
                </a:solidFill>
                <a:latin typeface="+mn-lt"/>
                <a:ea typeface="+mn-ea"/>
                <a:cs typeface="+mn-cs"/>
              </a:rPr>
              <a:t>National Archives and</a:t>
            </a:r>
            <a:r>
              <a:rPr lang="sk-SK" sz="1200" b="0" i="1" u="none" strike="noStrike" kern="1200" baseline="0" dirty="0" smtClean="0">
                <a:solidFill>
                  <a:schemeClr val="tx1"/>
                </a:solidFill>
                <a:latin typeface="+mn-lt"/>
                <a:ea typeface="+mn-ea"/>
                <a:cs typeface="+mn-cs"/>
              </a:rPr>
              <a:t> </a:t>
            </a:r>
            <a:r>
              <a:rPr lang="sk-SK" sz="1200" b="0" i="1" u="none" strike="noStrike" kern="1200" baseline="0" dirty="0" err="1" smtClean="0">
                <a:solidFill>
                  <a:schemeClr val="tx1"/>
                </a:solidFill>
                <a:latin typeface="+mn-lt"/>
                <a:ea typeface="+mn-ea"/>
                <a:cs typeface="+mn-cs"/>
              </a:rPr>
              <a:t>Records</a:t>
            </a:r>
            <a:r>
              <a:rPr lang="sk-SK" sz="1200" b="0" i="1" u="none" strike="noStrike" kern="1200" baseline="0" dirty="0" smtClean="0">
                <a:solidFill>
                  <a:schemeClr val="tx1"/>
                </a:solidFill>
                <a:latin typeface="+mn-lt"/>
                <a:ea typeface="+mn-ea"/>
                <a:cs typeface="+mn-cs"/>
              </a:rPr>
              <a:t> </a:t>
            </a:r>
            <a:r>
              <a:rPr lang="sk-SK" sz="1200" b="0" i="1" u="none" strike="noStrike" kern="1200" baseline="0" dirty="0" err="1" smtClean="0">
                <a:solidFill>
                  <a:schemeClr val="tx1"/>
                </a:solidFill>
                <a:latin typeface="+mn-lt"/>
                <a:ea typeface="+mn-ea"/>
                <a:cs typeface="+mn-cs"/>
              </a:rPr>
              <a:t>Administration</a:t>
            </a:r>
            <a:r>
              <a:rPr lang="sk-SK" sz="1200" b="0" i="1" u="none" strike="noStrike" kern="1200" baseline="0" dirty="0" smtClean="0">
                <a:solidFill>
                  <a:schemeClr val="tx1"/>
                </a:solidFill>
                <a:latin typeface="+mn-lt"/>
                <a:ea typeface="+mn-ea"/>
                <a:cs typeface="+mn-cs"/>
              </a:rPr>
              <a:t> </a:t>
            </a:r>
            <a:r>
              <a:rPr lang="sk-SK" sz="1200" b="0" i="0" u="none" strike="noStrike" kern="1200" baseline="0" dirty="0" smtClean="0">
                <a:solidFill>
                  <a:schemeClr val="tx1"/>
                </a:solidFill>
                <a:latin typeface="+mn-lt"/>
                <a:ea typeface="+mn-ea"/>
                <a:cs typeface="+mn-cs"/>
              </a:rPr>
              <a:t>(NARA) boli v roku 2007 vytvorené certifikačné kritériá pre digitálne repozitáre výskumných organizácií s názvom </a:t>
            </a:r>
            <a:r>
              <a:rPr lang="sk-SK" sz="1200" b="0" i="1" u="none" strike="noStrike" kern="1200" baseline="0" dirty="0" err="1" smtClean="0">
                <a:solidFill>
                  <a:schemeClr val="tx1"/>
                </a:solidFill>
                <a:latin typeface="+mn-lt"/>
                <a:ea typeface="+mn-ea"/>
                <a:cs typeface="+mn-cs"/>
              </a:rPr>
              <a:t>Trustworthy</a:t>
            </a:r>
            <a:r>
              <a:rPr lang="sk-SK" sz="1200" b="0" i="1" u="none" strike="noStrike" kern="1200" baseline="0" dirty="0" smtClean="0">
                <a:solidFill>
                  <a:schemeClr val="tx1"/>
                </a:solidFill>
                <a:latin typeface="+mn-lt"/>
                <a:ea typeface="+mn-ea"/>
                <a:cs typeface="+mn-cs"/>
              </a:rPr>
              <a:t> </a:t>
            </a:r>
            <a:r>
              <a:rPr lang="sk-SK" sz="1200" b="0" i="1" u="none" strike="noStrike" kern="1200" baseline="0" dirty="0" err="1" smtClean="0">
                <a:solidFill>
                  <a:schemeClr val="tx1"/>
                </a:solidFill>
                <a:latin typeface="+mn-lt"/>
                <a:ea typeface="+mn-ea"/>
                <a:cs typeface="+mn-cs"/>
              </a:rPr>
              <a:t>Repositories</a:t>
            </a:r>
            <a:r>
              <a:rPr lang="sk-SK" sz="1200" b="0" i="1" u="none" strike="noStrike" kern="1200" baseline="0" dirty="0" smtClean="0">
                <a:solidFill>
                  <a:schemeClr val="tx1"/>
                </a:solidFill>
                <a:latin typeface="+mn-lt"/>
                <a:ea typeface="+mn-ea"/>
                <a:cs typeface="+mn-cs"/>
              </a:rPr>
              <a:t> Audit &amp; </a:t>
            </a:r>
            <a:r>
              <a:rPr lang="sk-SK" sz="1200" b="0" i="1" u="none" strike="noStrike" kern="1200" baseline="0" dirty="0" err="1" smtClean="0">
                <a:solidFill>
                  <a:schemeClr val="tx1"/>
                </a:solidFill>
                <a:latin typeface="+mn-lt"/>
                <a:ea typeface="+mn-ea"/>
                <a:cs typeface="+mn-cs"/>
              </a:rPr>
              <a:t>Certification</a:t>
            </a:r>
            <a:r>
              <a:rPr lang="sk-SK" sz="1200" b="0" i="1" u="none" strike="noStrike" kern="1200" baseline="0" dirty="0" smtClean="0">
                <a:solidFill>
                  <a:schemeClr val="tx1"/>
                </a:solidFill>
                <a:latin typeface="+mn-lt"/>
                <a:ea typeface="+mn-ea"/>
                <a:cs typeface="+mn-cs"/>
              </a:rPr>
              <a:t>: </a:t>
            </a:r>
            <a:r>
              <a:rPr lang="sk-SK" sz="1200" b="0" i="1" u="none" strike="noStrike" kern="1200" baseline="0" dirty="0" err="1" smtClean="0">
                <a:solidFill>
                  <a:schemeClr val="tx1"/>
                </a:solidFill>
                <a:latin typeface="+mn-lt"/>
                <a:ea typeface="+mn-ea"/>
                <a:cs typeface="+mn-cs"/>
              </a:rPr>
              <a:t>Criteria</a:t>
            </a:r>
            <a:r>
              <a:rPr lang="sk-SK" sz="1200" b="0" i="1" u="none" strike="noStrike" kern="1200" baseline="0" dirty="0" smtClean="0">
                <a:solidFill>
                  <a:schemeClr val="tx1"/>
                </a:solidFill>
                <a:latin typeface="+mn-lt"/>
                <a:ea typeface="+mn-ea"/>
                <a:cs typeface="+mn-cs"/>
              </a:rPr>
              <a:t> and </a:t>
            </a:r>
            <a:r>
              <a:rPr lang="sk-SK" sz="1200" b="0" i="1" u="none" strike="noStrike" kern="1200" baseline="0" dirty="0" err="1" smtClean="0">
                <a:solidFill>
                  <a:schemeClr val="tx1"/>
                </a:solidFill>
                <a:latin typeface="+mn-lt"/>
                <a:ea typeface="+mn-ea"/>
                <a:cs typeface="+mn-cs"/>
              </a:rPr>
              <a:t>Checklist</a:t>
            </a:r>
            <a:r>
              <a:rPr lang="sk-SK" sz="1200" b="0" i="0" u="none" strike="noStrike" kern="1200" baseline="0" dirty="0" smtClean="0">
                <a:solidFill>
                  <a:schemeClr val="tx1"/>
                </a:solidFill>
                <a:latin typeface="+mn-lt"/>
                <a:ea typeface="+mn-ea"/>
                <a:cs typeface="+mn-cs"/>
              </a:rPr>
              <a:t>, o ktoré sa môžeme opierať aj v súčasnosti. Slúžia ako metodika na plánovanie a budovanie repozitárov, rovnako tak sú nástrojom pre audit a certifikáciu v priebehu času. Aplikovateľné sú na akékoľvek digitálne úložisko, ktorého cieľom je dlhodobá archivácia digitálnych objektov (</a:t>
            </a:r>
            <a:r>
              <a:rPr lang="sk-SK" sz="1200" b="0" i="0" u="none" strike="noStrike" kern="1200" baseline="0" dirty="0" err="1" smtClean="0">
                <a:solidFill>
                  <a:schemeClr val="tx1"/>
                </a:solidFill>
                <a:latin typeface="+mn-lt"/>
                <a:ea typeface="+mn-ea"/>
                <a:cs typeface="+mn-cs"/>
              </a:rPr>
              <a:t>Gladney</a:t>
            </a:r>
            <a:r>
              <a:rPr lang="sk-SK" sz="1200" b="0" i="0" u="none" strike="noStrike" kern="1200" baseline="0" dirty="0" smtClean="0">
                <a:solidFill>
                  <a:schemeClr val="tx1"/>
                </a:solidFill>
                <a:latin typeface="+mn-lt"/>
                <a:ea typeface="+mn-ea"/>
                <a:cs typeface="+mn-cs"/>
              </a:rPr>
              <a:t> 2009). Kritériá sú rozdelené do troch hlavných sekcií s označením A až C.</a:t>
            </a:r>
          </a:p>
          <a:p>
            <a:pPr marL="0" marR="0" lvl="0" indent="0" algn="l" defTabSz="914400" rtl="0" eaLnBrk="1" fontAlgn="base" latinLnBrk="0" hangingPunct="1">
              <a:lnSpc>
                <a:spcPct val="100000"/>
              </a:lnSpc>
              <a:spcBef>
                <a:spcPct val="30000"/>
              </a:spcBef>
              <a:spcAft>
                <a:spcPct val="0"/>
              </a:spcAft>
              <a:buClrTx/>
              <a:buSzTx/>
              <a:buFontTx/>
              <a:buNone/>
              <a:tabLst/>
              <a:defRPr/>
            </a:pPr>
            <a:r>
              <a:rPr lang="pt-BR" sz="1200" b="1" i="0" u="none" strike="noStrike" kern="1200" baseline="0" dirty="0" smtClean="0">
                <a:solidFill>
                  <a:schemeClr val="tx1"/>
                </a:solidFill>
                <a:latin typeface="+mn-lt"/>
                <a:ea typeface="+mn-ea"/>
                <a:cs typeface="+mn-cs"/>
              </a:rPr>
              <a:t>Organizačná infraštruktúra (certifikačné kritérium A)</a:t>
            </a:r>
            <a:endParaRPr lang="sk-SK" sz="1200" b="0" i="0" u="none" strike="noStrike" kern="1200" baseline="0" dirty="0" smtClean="0">
              <a:solidFill>
                <a:schemeClr val="tx1"/>
              </a:solidFill>
              <a:latin typeface="+mn-lt"/>
              <a:ea typeface="+mn-ea"/>
              <a:cs typeface="+mn-cs"/>
            </a:endParaRPr>
          </a:p>
          <a:p>
            <a:r>
              <a:rPr lang="sk-SK" sz="1200" b="1" i="0" u="none" strike="noStrike" kern="1200" baseline="0" dirty="0" smtClean="0">
                <a:solidFill>
                  <a:schemeClr val="tx1"/>
                </a:solidFill>
                <a:latin typeface="+mn-lt"/>
                <a:ea typeface="+mn-ea"/>
                <a:cs typeface="+mn-cs"/>
              </a:rPr>
              <a:t>Manažment digitálnych objektov (certifikačné kritérium B)</a:t>
            </a:r>
          </a:p>
          <a:p>
            <a:r>
              <a:rPr lang="sk-SK" sz="1200" b="1" i="0" u="none" strike="noStrike" kern="1200" baseline="0" dirty="0" smtClean="0">
                <a:solidFill>
                  <a:schemeClr val="tx1"/>
                </a:solidFill>
                <a:latin typeface="+mn-lt"/>
                <a:ea typeface="+mn-ea"/>
                <a:cs typeface="+mn-cs"/>
              </a:rPr>
              <a:t>Technológie, technická infraštruktúra a bezpečnosť (certifikačné kritérium C)</a:t>
            </a:r>
            <a:endParaRPr lang="sk-SK" baseline="30000" dirty="0" smtClean="0"/>
          </a:p>
          <a:p>
            <a:endParaRPr lang="sk-SK" dirty="0" smtClean="0"/>
          </a:p>
          <a:p>
            <a:r>
              <a:rPr lang="en-US" dirty="0" smtClean="0"/>
              <a:t>The TRAC checklist is an Auditing tool to assess the reliability, commitment and readiness of institutions to assume long-term preservation responsibilities. Currently the repository is under the care of the </a:t>
            </a:r>
            <a:r>
              <a:rPr lang="en-US" dirty="0" smtClean="0">
                <a:hlinkClick r:id="rId7" tooltip="Center for Research Libraries"/>
              </a:rPr>
              <a:t>CRL</a:t>
            </a:r>
            <a:r>
              <a:rPr lang="en-US" dirty="0" smtClean="0"/>
              <a:t> who are utilizing it in several independent projects. </a:t>
            </a:r>
            <a:r>
              <a:rPr lang="en-US" b="1" dirty="0" smtClean="0"/>
              <a:t>The TRAC checklist was superseded in 2012 by the ISO 16363, known as the Trusted Digital Repository (TDR) Checklist</a:t>
            </a:r>
            <a:r>
              <a:rPr lang="en-US" dirty="0" smtClean="0"/>
              <a:t>.</a:t>
            </a:r>
            <a:endParaRPr lang="sk-SK" dirty="0" smtClean="0"/>
          </a:p>
          <a:p>
            <a:endParaRPr lang="sk-SK" dirty="0" smtClean="0"/>
          </a:p>
          <a:p>
            <a:pPr>
              <a:spcBef>
                <a:spcPct val="0"/>
              </a:spcBef>
            </a:pPr>
            <a:r>
              <a:rPr lang="sk-SK" baseline="0" dirty="0" smtClean="0"/>
              <a:t>https://www.dpconline.org/handbook/institutional-strategies/audit-and-certification</a:t>
            </a:r>
          </a:p>
          <a:p>
            <a:pPr>
              <a:spcBef>
                <a:spcPct val="0"/>
              </a:spcBef>
            </a:pPr>
            <a:r>
              <a:rPr lang="sk-SK" b="1" dirty="0" smtClean="0"/>
              <a:t>Súčasné možnosti hodnotenia a Európsky rámec pre audit a certifikáciu</a:t>
            </a:r>
          </a:p>
          <a:p>
            <a:pPr>
              <a:spcBef>
                <a:spcPct val="0"/>
              </a:spcBef>
            </a:pPr>
            <a:r>
              <a:rPr lang="sk-SK" dirty="0" smtClean="0"/>
              <a:t>Európska komisia zorganizovala sériu stretnutí, na ktorých sa diskutovalo o celoeurópskom prístupe, a v súčasnosti existuje </a:t>
            </a:r>
            <a:r>
              <a:rPr lang="sk-SK" b="1" dirty="0" smtClean="0"/>
              <a:t>memorandum o porozumení s cieľom definovať európsky rámec pre audit a certifikáciu digitálnych repozitárov. </a:t>
            </a:r>
            <a:r>
              <a:rPr lang="sk-SK" dirty="0" smtClean="0"/>
              <a:t>Týmto memorandom sa v skutočnosti vytvára </a:t>
            </a:r>
            <a:r>
              <a:rPr lang="sk-SK" b="1" dirty="0" smtClean="0"/>
              <a:t>viacúrovňový prístup k certifikácii, ktorý umožňuje vstupné samohodnotenie a vzájomné hodnotenie </a:t>
            </a:r>
            <a:r>
              <a:rPr lang="sk-SK" dirty="0" smtClean="0"/>
              <a:t>založené na </a:t>
            </a:r>
            <a:r>
              <a:rPr lang="sk-SK" dirty="0" err="1" smtClean="0"/>
              <a:t>CoreTrustSeal</a:t>
            </a:r>
            <a:r>
              <a:rPr lang="sk-SK" dirty="0" smtClean="0"/>
              <a:t> (predtým </a:t>
            </a:r>
            <a:r>
              <a:rPr lang="sk-SK" dirty="0" err="1" smtClean="0"/>
              <a:t>Data</a:t>
            </a:r>
            <a:r>
              <a:rPr lang="sk-SK" dirty="0" smtClean="0"/>
              <a:t> </a:t>
            </a:r>
            <a:r>
              <a:rPr lang="sk-SK" dirty="0" err="1" smtClean="0"/>
              <a:t>Seal</a:t>
            </a:r>
            <a:r>
              <a:rPr lang="sk-SK" dirty="0" smtClean="0"/>
              <a:t> of </a:t>
            </a:r>
            <a:r>
              <a:rPr lang="sk-SK" dirty="0" err="1" smtClean="0"/>
              <a:t>Approval</a:t>
            </a:r>
            <a:r>
              <a:rPr lang="sk-SK" dirty="0" smtClean="0"/>
              <a:t>), </a:t>
            </a:r>
            <a:r>
              <a:rPr lang="sk-SK" b="1" dirty="0" smtClean="0"/>
              <a:t>rozsiahlejšie samohodnotenie </a:t>
            </a:r>
            <a:r>
              <a:rPr lang="sk-SK" dirty="0" smtClean="0"/>
              <a:t>(založené na DIN 31644 alebo ISO 16363) a </a:t>
            </a:r>
            <a:r>
              <a:rPr lang="sk-SK" b="1" dirty="0" smtClean="0"/>
              <a:t>plnohodnotný externý audit založený na ISO 16363</a:t>
            </a:r>
            <a:r>
              <a:rPr lang="sk-SK" dirty="0" smtClean="0"/>
              <a:t>.</a:t>
            </a:r>
          </a:p>
          <a:p>
            <a:r>
              <a:rPr lang="en-US" sz="1200" b="0" i="0" u="none" strike="noStrike" kern="1200" dirty="0" smtClean="0">
                <a:solidFill>
                  <a:schemeClr val="tx1"/>
                </a:solidFill>
                <a:effectLst/>
                <a:latin typeface="+mn-lt"/>
                <a:ea typeface="+mn-ea"/>
                <a:cs typeface="+mn-cs"/>
              </a:rPr>
              <a:t> The framework will consist of a sequence of </a:t>
            </a:r>
            <a:r>
              <a:rPr lang="en-US" sz="1200" b="0" i="1" u="none" strike="noStrike" kern="1200" dirty="0" smtClean="0">
                <a:solidFill>
                  <a:schemeClr val="tx1"/>
                </a:solidFill>
                <a:effectLst/>
                <a:latin typeface="+mn-lt"/>
                <a:ea typeface="+mn-ea"/>
                <a:cs typeface="+mn-cs"/>
              </a:rPr>
              <a:t>three</a:t>
            </a:r>
            <a:r>
              <a:rPr lang="en-US" sz="1200" b="0" i="0" u="none" strike="noStrike" kern="1200" dirty="0" smtClean="0">
                <a:solidFill>
                  <a:schemeClr val="tx1"/>
                </a:solidFill>
                <a:effectLst/>
                <a:latin typeface="+mn-lt"/>
                <a:ea typeface="+mn-ea"/>
                <a:cs typeface="+mn-cs"/>
              </a:rPr>
              <a:t> levels, in increasing trustworthiness:</a:t>
            </a:r>
          </a:p>
          <a:p>
            <a:r>
              <a:rPr lang="en-US" sz="1200" b="1" i="0" u="none" strike="noStrike" kern="1200" dirty="0" smtClean="0">
                <a:solidFill>
                  <a:schemeClr val="tx1"/>
                </a:solidFill>
                <a:effectLst/>
                <a:latin typeface="+mn-lt"/>
                <a:ea typeface="+mn-ea"/>
                <a:cs typeface="+mn-cs"/>
              </a:rPr>
              <a:t>Basic Certification </a:t>
            </a:r>
            <a:r>
              <a:rPr lang="en-US" sz="1200" b="0" i="0" u="none" strike="noStrike" kern="1200" dirty="0" smtClean="0">
                <a:solidFill>
                  <a:schemeClr val="tx1"/>
                </a:solidFill>
                <a:effectLst/>
                <a:latin typeface="+mn-lt"/>
                <a:ea typeface="+mn-ea"/>
                <a:cs typeface="+mn-cs"/>
              </a:rPr>
              <a:t>is granted to repositories which obtain </a:t>
            </a:r>
            <a:r>
              <a:rPr lang="sk-SK" sz="1200" b="0" i="0" u="none" strike="noStrike" kern="1200" dirty="0" err="1" smtClean="0">
                <a:solidFill>
                  <a:schemeClr val="tx1"/>
                </a:solidFill>
                <a:effectLst/>
                <a:latin typeface="+mn-lt"/>
                <a:ea typeface="+mn-ea"/>
                <a:cs typeface="+mn-cs"/>
              </a:rPr>
              <a:t>CoreTrustSeal</a:t>
            </a:r>
            <a:r>
              <a:rPr lang="en-US" sz="1200" b="0" i="0" u="none" strike="noStrike" kern="1200" dirty="0" smtClean="0">
                <a:solidFill>
                  <a:schemeClr val="tx1"/>
                </a:solidFill>
                <a:effectLst/>
                <a:latin typeface="+mn-lt"/>
                <a:ea typeface="+mn-ea"/>
                <a:cs typeface="+mn-cs"/>
              </a:rPr>
              <a:t> certification;</a:t>
            </a:r>
          </a:p>
          <a:p>
            <a:r>
              <a:rPr lang="en-US" sz="1200" b="1" i="0" u="none" strike="noStrike" kern="1200" dirty="0" smtClean="0">
                <a:solidFill>
                  <a:schemeClr val="tx1"/>
                </a:solidFill>
                <a:effectLst/>
                <a:latin typeface="+mn-lt"/>
                <a:ea typeface="+mn-ea"/>
                <a:cs typeface="+mn-cs"/>
              </a:rPr>
              <a:t>Extended Certification</a:t>
            </a:r>
            <a:r>
              <a:rPr lang="en-US" sz="1200" b="0" i="0" u="none" strike="noStrike" kern="1200" dirty="0" smtClean="0">
                <a:solidFill>
                  <a:schemeClr val="tx1"/>
                </a:solidFill>
                <a:effectLst/>
                <a:latin typeface="+mn-lt"/>
                <a:ea typeface="+mn-ea"/>
                <a:cs typeface="+mn-cs"/>
              </a:rPr>
              <a:t> is granted to Basic Certification repositories which </a:t>
            </a:r>
            <a:r>
              <a:rPr lang="en-US" sz="1200" b="0" i="1" u="none" strike="noStrike" kern="1200" dirty="0" smtClean="0">
                <a:solidFill>
                  <a:schemeClr val="tx1"/>
                </a:solidFill>
                <a:effectLst/>
                <a:latin typeface="+mn-lt"/>
                <a:ea typeface="+mn-ea"/>
                <a:cs typeface="+mn-cs"/>
              </a:rPr>
              <a:t>in addition</a:t>
            </a:r>
            <a:r>
              <a:rPr lang="en-US" sz="1200" b="0" i="0" u="none" strike="noStrike" kern="1200" dirty="0" smtClean="0">
                <a:solidFill>
                  <a:schemeClr val="tx1"/>
                </a:solidFill>
                <a:effectLst/>
                <a:latin typeface="+mn-lt"/>
                <a:ea typeface="+mn-ea"/>
                <a:cs typeface="+mn-cs"/>
              </a:rPr>
              <a:t> perform a structured, externally reviewed and publicly available self-audit based on ISO 16363 or DIN 31644;</a:t>
            </a:r>
          </a:p>
          <a:p>
            <a:r>
              <a:rPr lang="en-US" sz="1200" b="1" i="0" u="none" strike="noStrike" kern="1200" dirty="0" smtClean="0">
                <a:solidFill>
                  <a:schemeClr val="tx1"/>
                </a:solidFill>
                <a:effectLst/>
                <a:latin typeface="+mn-lt"/>
                <a:ea typeface="+mn-ea"/>
                <a:cs typeface="+mn-cs"/>
              </a:rPr>
              <a:t>Formal Certification </a:t>
            </a:r>
            <a:r>
              <a:rPr lang="en-US" sz="1200" b="0" i="0" u="none" strike="noStrike" kern="1200" dirty="0" smtClean="0">
                <a:solidFill>
                  <a:schemeClr val="tx1"/>
                </a:solidFill>
                <a:effectLst/>
                <a:latin typeface="+mn-lt"/>
                <a:ea typeface="+mn-ea"/>
                <a:cs typeface="+mn-cs"/>
              </a:rPr>
              <a:t>is granted to repositories which </a:t>
            </a:r>
            <a:r>
              <a:rPr lang="en-US" sz="1200" b="0" i="1" u="none" strike="noStrike" kern="1200" dirty="0" smtClean="0">
                <a:solidFill>
                  <a:schemeClr val="tx1"/>
                </a:solidFill>
                <a:effectLst/>
                <a:latin typeface="+mn-lt"/>
                <a:ea typeface="+mn-ea"/>
                <a:cs typeface="+mn-cs"/>
              </a:rPr>
              <a:t>in addition t</a:t>
            </a:r>
            <a:r>
              <a:rPr lang="en-US" sz="1200" b="0" i="0" u="none" strike="noStrike" kern="1200" dirty="0" smtClean="0">
                <a:solidFill>
                  <a:schemeClr val="tx1"/>
                </a:solidFill>
                <a:effectLst/>
                <a:latin typeface="+mn-lt"/>
                <a:ea typeface="+mn-ea"/>
                <a:cs typeface="+mn-cs"/>
              </a:rPr>
              <a:t>o Basic Certification obtain full external audit and certification based on ISO 16363 or equivalent DIN 31644.</a:t>
            </a:r>
          </a:p>
          <a:p>
            <a:r>
              <a:rPr lang="en-US" sz="1200" b="0" i="0" u="none" strike="noStrike" kern="1200" dirty="0" smtClean="0">
                <a:solidFill>
                  <a:schemeClr val="tx1"/>
                </a:solidFill>
                <a:effectLst/>
                <a:latin typeface="+mn-lt"/>
                <a:ea typeface="+mn-ea"/>
                <a:cs typeface="+mn-cs"/>
              </a:rPr>
              <a:t> Granting of these certificates will allow repositories to show one of three symbols (to be agreed) on their web pages and other documentation, in addition to any other DSA, DIN or ISO certification marks.</a:t>
            </a:r>
          </a:p>
        </p:txBody>
      </p:sp>
    </p:spTree>
    <p:extLst>
      <p:ext uri="{BB962C8B-B14F-4D97-AF65-F5344CB8AC3E}">
        <p14:creationId xmlns:p14="http://schemas.microsoft.com/office/powerpoint/2010/main" val="305706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baseline="0" dirty="0" smtClean="0"/>
              <a:t>https://www.dpconline.org/handbook/institutional-strategies/audit-and-certification</a:t>
            </a:r>
          </a:p>
          <a:p>
            <a:pPr>
              <a:spcBef>
                <a:spcPct val="0"/>
              </a:spcBef>
            </a:pPr>
            <a:r>
              <a:rPr lang="sk-SK" b="1" dirty="0" smtClean="0"/>
              <a:t>Súčasné možnosti hodnotenia a Európsky rámec pre audit a certifikáciu</a:t>
            </a:r>
          </a:p>
          <a:p>
            <a:pPr>
              <a:spcBef>
                <a:spcPct val="0"/>
              </a:spcBef>
            </a:pPr>
            <a:r>
              <a:rPr lang="sk-SK" dirty="0" smtClean="0"/>
              <a:t>Európska komisia zorganizovala sériu stretnutí, na ktorých sa diskutovalo o celoeurópskom prístupe, a v súčasnosti </a:t>
            </a:r>
            <a:r>
              <a:rPr lang="sk-SK" b="1" dirty="0" smtClean="0"/>
              <a:t>existuje memorandum o porozumení s cieľom definovať európsky rámec pre audit a certifikáciu digitálnych repozitárov. Týmto memorandom sa v skutočnosti vytvára viacúrovňový prístup k certifikácii, ktorý umožňuje vstupné samohodnotenie a vzájomné hodnotenie založené na </a:t>
            </a:r>
            <a:r>
              <a:rPr lang="sk-SK" b="1" dirty="0" err="1" smtClean="0"/>
              <a:t>CoreTrustSeal</a:t>
            </a:r>
            <a:r>
              <a:rPr lang="sk-SK" b="1" dirty="0" smtClean="0"/>
              <a:t> (predtým </a:t>
            </a:r>
            <a:r>
              <a:rPr lang="sk-SK" b="1" dirty="0" err="1" smtClean="0"/>
              <a:t>Data</a:t>
            </a:r>
            <a:r>
              <a:rPr lang="sk-SK" b="1" dirty="0" smtClean="0"/>
              <a:t> </a:t>
            </a:r>
            <a:r>
              <a:rPr lang="sk-SK" b="1" dirty="0" err="1" smtClean="0"/>
              <a:t>Seal</a:t>
            </a:r>
            <a:r>
              <a:rPr lang="sk-SK" b="1" dirty="0" smtClean="0"/>
              <a:t> of </a:t>
            </a:r>
            <a:r>
              <a:rPr lang="sk-SK" b="1" dirty="0" err="1" smtClean="0"/>
              <a:t>Approval</a:t>
            </a:r>
            <a:r>
              <a:rPr lang="sk-SK" b="1" dirty="0" smtClean="0"/>
              <a:t>), rozsiahlejšie sebahodnotenie (založené na DIN 31644 alebo ISO 16363) a plnohodnotný externý audit založený na ISO 16363.</a:t>
            </a:r>
          </a:p>
          <a:p>
            <a:r>
              <a:rPr lang="sk-SK" sz="1200" b="0" i="0" u="none" strike="noStrike" kern="1200" dirty="0" smtClean="0">
                <a:solidFill>
                  <a:schemeClr val="tx1"/>
                </a:solidFill>
                <a:effectLst/>
                <a:latin typeface="+mn-lt"/>
                <a:ea typeface="+mn-ea"/>
                <a:cs typeface="+mn-cs"/>
              </a:rPr>
              <a:t>Memorandum</a:t>
            </a:r>
            <a:r>
              <a:rPr lang="sk-SK" sz="1200" b="0" i="0" u="none" strike="noStrike" kern="1200" baseline="0" dirty="0" smtClean="0">
                <a:solidFill>
                  <a:schemeClr val="tx1"/>
                </a:solidFill>
                <a:effectLst/>
                <a:latin typeface="+mn-lt"/>
                <a:ea typeface="+mn-ea"/>
                <a:cs typeface="+mn-cs"/>
              </a:rPr>
              <a:t> podpísali 8.júla 2010 tri skupiny, ktoré pracujú na normách pre </a:t>
            </a:r>
            <a:r>
              <a:rPr lang="en-US" sz="1200" b="0" i="0" u="none" strike="noStrike" kern="1200" dirty="0" smtClean="0">
                <a:solidFill>
                  <a:schemeClr val="tx1"/>
                </a:solidFill>
                <a:effectLst/>
                <a:latin typeface="+mn-lt"/>
                <a:ea typeface="+mn-ea"/>
                <a:cs typeface="+mn-cs"/>
              </a:rPr>
              <a:t>Trusted Digital Repositories</a:t>
            </a:r>
            <a:r>
              <a:rPr lang="sk-SK" sz="1200" b="0" i="0" u="none" strike="noStrike" kern="1200" dirty="0" smtClean="0">
                <a:solidFill>
                  <a:schemeClr val="tx1"/>
                </a:solidFill>
                <a:effectLst/>
                <a:latin typeface="+mn-lt"/>
                <a:ea typeface="+mn-ea"/>
                <a:cs typeface="+mn-cs"/>
              </a:rPr>
              <a:t> (</a:t>
            </a:r>
            <a:r>
              <a:rPr lang="en-US" sz="1200" b="0" i="0" u="sng" strike="noStrike" kern="1200" dirty="0" smtClean="0">
                <a:solidFill>
                  <a:schemeClr val="tx1"/>
                </a:solidFill>
                <a:effectLst/>
                <a:latin typeface="+mn-lt"/>
                <a:ea typeface="+mn-ea"/>
                <a:cs typeface="+mn-cs"/>
                <a:hlinkClick r:id="rId3" tooltip="http://public.ccsds.org/default.aspx"/>
              </a:rPr>
              <a:t>CCSDS</a:t>
            </a:r>
            <a:r>
              <a:rPr lang="en-US" sz="1200" b="0" i="0" u="none" strike="noStrike" kern="1200" dirty="0" smtClean="0">
                <a:solidFill>
                  <a:schemeClr val="tx1"/>
                </a:solidFill>
                <a:effectLst/>
                <a:latin typeface="+mn-lt"/>
                <a:ea typeface="+mn-ea"/>
                <a:cs typeface="+mn-cs"/>
              </a:rPr>
              <a:t> (Consultative Committee for Space Data Systems)/ISO Repository Audit and Certification Working Group (</a:t>
            </a:r>
            <a:r>
              <a:rPr lang="en-US" sz="1200" b="0" i="0" u="sng" strike="noStrike" kern="1200" dirty="0" smtClean="0">
                <a:solidFill>
                  <a:schemeClr val="tx1"/>
                </a:solidFill>
                <a:effectLst/>
                <a:latin typeface="+mn-lt"/>
                <a:ea typeface="+mn-ea"/>
                <a:cs typeface="+mn-cs"/>
                <a:hlinkClick r:id="rId4" tooltip="http://wiki.digitalrepositoryauditandcertification.org/bin/view"/>
              </a:rPr>
              <a:t>RAC</a:t>
            </a:r>
            <a:r>
              <a:rPr lang="en-US" sz="1200" b="0" i="0" u="none" strike="noStrike" kern="1200" dirty="0" smtClean="0">
                <a:solidFill>
                  <a:schemeClr val="tx1"/>
                </a:solidFill>
                <a:effectLst/>
                <a:latin typeface="+mn-lt"/>
                <a:ea typeface="+mn-ea"/>
                <a:cs typeface="+mn-cs"/>
              </a:rPr>
              <a:t>), Data Seal of Approval (</a:t>
            </a:r>
            <a:r>
              <a:rPr lang="en-US" sz="1200" b="0" i="0" u="sng" strike="noStrike" kern="1200" dirty="0" smtClean="0">
                <a:solidFill>
                  <a:schemeClr val="tx1"/>
                </a:solidFill>
                <a:effectLst/>
                <a:latin typeface="+mn-lt"/>
                <a:ea typeface="+mn-ea"/>
                <a:cs typeface="+mn-cs"/>
                <a:hlinkClick r:id="rId5" tooltip="http://www.datasealofapproval.org/"/>
              </a:rPr>
              <a:t>DSA</a:t>
            </a:r>
            <a:r>
              <a:rPr lang="en-US" sz="1200" b="0" i="0" u="none" strike="noStrike" kern="1200" dirty="0" smtClean="0">
                <a:solidFill>
                  <a:schemeClr val="tx1"/>
                </a:solidFill>
                <a:effectLst/>
                <a:latin typeface="+mn-lt"/>
                <a:ea typeface="+mn-ea"/>
                <a:cs typeface="+mn-cs"/>
              </a:rPr>
              <a:t>) Board </a:t>
            </a:r>
            <a:r>
              <a:rPr lang="en-US" sz="1200" b="0" i="0" u="sng" strike="noStrike" kern="1200" dirty="0" smtClean="0">
                <a:solidFill>
                  <a:schemeClr val="tx1"/>
                </a:solidFill>
                <a:effectLst/>
                <a:latin typeface="+mn-lt"/>
                <a:ea typeface="+mn-ea"/>
                <a:cs typeface="+mn-cs"/>
                <a:hlinkClick r:id="rId6" tooltip="http://www.nabd.din.de/cmd?bcrumblevel=1&amp;contextid=nabd&amp;subcommitteeid=112656173&amp;projid=117956308&amp;level=tpl-proj-detailansicht&amp;committeeid=54738855&amp;languageid=de"/>
              </a:rPr>
              <a:t>DIN</a:t>
            </a:r>
            <a:r>
              <a:rPr lang="en-US" sz="1200" b="0" i="0" u="none" strike="noStrike" kern="1200" dirty="0" smtClean="0">
                <a:solidFill>
                  <a:schemeClr val="tx1"/>
                </a:solidFill>
                <a:effectLst/>
                <a:latin typeface="+mn-lt"/>
                <a:ea typeface="+mn-ea"/>
                <a:cs typeface="+mn-cs"/>
              </a:rPr>
              <a:t> Working Group “Trusted Archives - </a:t>
            </a:r>
            <a:r>
              <a:rPr lang="en-US" sz="1200" b="0" i="0" u="none" strike="noStrike" kern="1200" dirty="0" err="1" smtClean="0">
                <a:solidFill>
                  <a:schemeClr val="tx1"/>
                </a:solidFill>
                <a:effectLst/>
                <a:latin typeface="+mn-lt"/>
                <a:ea typeface="+mn-ea"/>
                <a:cs typeface="+mn-cs"/>
              </a:rPr>
              <a:t>Certifiaction</a:t>
            </a:r>
            <a:r>
              <a:rPr lang="en-US" sz="1200" b="0" i="0" u="none" strike="noStrike" kern="1200" dirty="0" smtClean="0">
                <a:solidFill>
                  <a:schemeClr val="tx1"/>
                </a:solidFill>
                <a:effectLst/>
                <a:latin typeface="+mn-lt"/>
                <a:ea typeface="+mn-ea"/>
                <a:cs typeface="+mn-cs"/>
              </a:rPr>
              <a:t>”</a:t>
            </a:r>
            <a:r>
              <a:rPr lang="sk-SK" sz="1200" b="0"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a:t>
            </a:r>
            <a:r>
              <a:rPr lang="sk-SK" sz="1200" b="0" i="0" u="none" strike="noStrike" kern="1200" dirty="0" smtClean="0">
                <a:solidFill>
                  <a:schemeClr val="tx1"/>
                </a:solidFill>
                <a:effectLst/>
                <a:latin typeface="+mn-lt"/>
                <a:ea typeface="+mn-ea"/>
                <a:cs typeface="+mn-cs"/>
              </a:rPr>
              <a:t> Cieľom je zabezpečiť spoluprácu nezávislých skupín pracujúcich ma</a:t>
            </a:r>
            <a:r>
              <a:rPr lang="sk-SK" sz="1200" b="0" i="0" u="none" strike="noStrike" kern="1200" baseline="0" dirty="0" smtClean="0">
                <a:solidFill>
                  <a:schemeClr val="tx1"/>
                </a:solidFill>
                <a:effectLst/>
                <a:latin typeface="+mn-lt"/>
                <a:ea typeface="+mn-ea"/>
                <a:cs typeface="+mn-cs"/>
              </a:rPr>
              <a:t> certifikácii digitálnych repozitárov a zaviesť integrovaný rámec na auditovanie a certifikáciu DR.</a:t>
            </a:r>
            <a:endParaRPr lang="en-US" sz="1200" b="0" i="0" u="none" strike="noStrike" kern="1200" dirty="0" smtClean="0">
              <a:solidFill>
                <a:schemeClr val="tx1"/>
              </a:solidFill>
              <a:effectLst/>
              <a:latin typeface="+mn-lt"/>
              <a:ea typeface="+mn-ea"/>
              <a:cs typeface="+mn-cs"/>
            </a:endParaRPr>
          </a:p>
          <a:p>
            <a:r>
              <a:rPr lang="en-US" sz="1200" b="1" i="1" u="none" strike="noStrike" kern="1200" dirty="0" smtClean="0">
                <a:solidFill>
                  <a:schemeClr val="tx1"/>
                </a:solidFill>
                <a:effectLst/>
                <a:latin typeface="+mn-lt"/>
                <a:ea typeface="+mn-ea"/>
                <a:cs typeface="+mn-cs"/>
              </a:rPr>
              <a:t>The framework will consist of a sequence of three levels, in increasing trustworthiness:</a:t>
            </a:r>
          </a:p>
          <a:p>
            <a:r>
              <a:rPr lang="en-US" sz="1200" b="1" i="0" u="none" strike="noStrike" kern="1200" dirty="0" smtClean="0">
                <a:solidFill>
                  <a:schemeClr val="tx1"/>
                </a:solidFill>
                <a:effectLst/>
                <a:latin typeface="+mn-lt"/>
                <a:ea typeface="+mn-ea"/>
                <a:cs typeface="+mn-cs"/>
              </a:rPr>
              <a:t>Basic Certification </a:t>
            </a:r>
            <a:r>
              <a:rPr lang="en-US" sz="1200" b="0" i="0" u="none" strike="noStrike" kern="1200" dirty="0" smtClean="0">
                <a:solidFill>
                  <a:schemeClr val="tx1"/>
                </a:solidFill>
                <a:effectLst/>
                <a:latin typeface="+mn-lt"/>
                <a:ea typeface="+mn-ea"/>
                <a:cs typeface="+mn-cs"/>
              </a:rPr>
              <a:t>is granted to repositories which obtain DSA certification;</a:t>
            </a:r>
          </a:p>
          <a:p>
            <a:r>
              <a:rPr lang="en-US" sz="1200" b="1" i="0" u="none" strike="noStrike" kern="1200" dirty="0" smtClean="0">
                <a:solidFill>
                  <a:schemeClr val="tx1"/>
                </a:solidFill>
                <a:effectLst/>
                <a:latin typeface="+mn-lt"/>
                <a:ea typeface="+mn-ea"/>
                <a:cs typeface="+mn-cs"/>
              </a:rPr>
              <a:t>Extended Certification</a:t>
            </a:r>
            <a:r>
              <a:rPr lang="en-US" sz="1200" b="0" i="0" u="none" strike="noStrike" kern="1200" dirty="0" smtClean="0">
                <a:solidFill>
                  <a:schemeClr val="tx1"/>
                </a:solidFill>
                <a:effectLst/>
                <a:latin typeface="+mn-lt"/>
                <a:ea typeface="+mn-ea"/>
                <a:cs typeface="+mn-cs"/>
              </a:rPr>
              <a:t> is granted to Basic Certification repositories which </a:t>
            </a:r>
            <a:r>
              <a:rPr lang="en-US" sz="1200" b="0" i="1" u="none" strike="noStrike" kern="1200" dirty="0" smtClean="0">
                <a:solidFill>
                  <a:schemeClr val="tx1"/>
                </a:solidFill>
                <a:effectLst/>
                <a:latin typeface="+mn-lt"/>
                <a:ea typeface="+mn-ea"/>
                <a:cs typeface="+mn-cs"/>
              </a:rPr>
              <a:t>in addition</a:t>
            </a:r>
            <a:r>
              <a:rPr lang="en-US" sz="1200" b="0" i="0" u="none" strike="noStrike" kern="1200" dirty="0" smtClean="0">
                <a:solidFill>
                  <a:schemeClr val="tx1"/>
                </a:solidFill>
                <a:effectLst/>
                <a:latin typeface="+mn-lt"/>
                <a:ea typeface="+mn-ea"/>
                <a:cs typeface="+mn-cs"/>
              </a:rPr>
              <a:t> perform a structured, externally reviewed and publicly available self-audit based on ISO 16363 or DIN 31644;</a:t>
            </a:r>
          </a:p>
          <a:p>
            <a:r>
              <a:rPr lang="en-US" sz="1200" b="1" i="0" u="none" strike="noStrike" kern="1200" dirty="0" smtClean="0">
                <a:solidFill>
                  <a:schemeClr val="tx1"/>
                </a:solidFill>
                <a:effectLst/>
                <a:latin typeface="+mn-lt"/>
                <a:ea typeface="+mn-ea"/>
                <a:cs typeface="+mn-cs"/>
              </a:rPr>
              <a:t>Formal Certification </a:t>
            </a:r>
            <a:r>
              <a:rPr lang="en-US" sz="1200" b="0" i="0" u="none" strike="noStrike" kern="1200" dirty="0" smtClean="0">
                <a:solidFill>
                  <a:schemeClr val="tx1"/>
                </a:solidFill>
                <a:effectLst/>
                <a:latin typeface="+mn-lt"/>
                <a:ea typeface="+mn-ea"/>
                <a:cs typeface="+mn-cs"/>
              </a:rPr>
              <a:t>is granted to repositories which </a:t>
            </a:r>
            <a:r>
              <a:rPr lang="en-US" sz="1200" b="0" i="1" u="none" strike="noStrike" kern="1200" dirty="0" smtClean="0">
                <a:solidFill>
                  <a:schemeClr val="tx1"/>
                </a:solidFill>
                <a:effectLst/>
                <a:latin typeface="+mn-lt"/>
                <a:ea typeface="+mn-ea"/>
                <a:cs typeface="+mn-cs"/>
              </a:rPr>
              <a:t>in addition t</a:t>
            </a:r>
            <a:r>
              <a:rPr lang="en-US" sz="1200" b="0" i="0" u="none" strike="noStrike" kern="1200" dirty="0" smtClean="0">
                <a:solidFill>
                  <a:schemeClr val="tx1"/>
                </a:solidFill>
                <a:effectLst/>
                <a:latin typeface="+mn-lt"/>
                <a:ea typeface="+mn-ea"/>
                <a:cs typeface="+mn-cs"/>
              </a:rPr>
              <a:t>o Basic Certification obtain full external audit and certification based on ISO 16363 or equivalent DIN 31644.</a:t>
            </a:r>
          </a:p>
          <a:p>
            <a:r>
              <a:rPr lang="en-US" sz="1200" b="0" i="0" u="none" strike="noStrike" kern="1200" dirty="0" smtClean="0">
                <a:solidFill>
                  <a:schemeClr val="tx1"/>
                </a:solidFill>
                <a:effectLst/>
                <a:latin typeface="+mn-lt"/>
                <a:ea typeface="+mn-ea"/>
                <a:cs typeface="+mn-cs"/>
              </a:rPr>
              <a:t>Granting of these certificates will allow repositories to show one of three symbols (to be agreed) on their web pages and other documentation, in addition to any other DSA, DIN or ISO certification marks.</a:t>
            </a:r>
          </a:p>
          <a:p>
            <a:pPr>
              <a:spcBef>
                <a:spcPct val="0"/>
              </a:spcBef>
            </a:pPr>
            <a:endParaRPr lang="sk-SK" dirty="0" smtClean="0"/>
          </a:p>
        </p:txBody>
      </p:sp>
    </p:spTree>
    <p:extLst>
      <p:ext uri="{BB962C8B-B14F-4D97-AF65-F5344CB8AC3E}">
        <p14:creationId xmlns:p14="http://schemas.microsoft.com/office/powerpoint/2010/main" val="19314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sk-SK" b="1" dirty="0" smtClean="0"/>
              <a:t>Európsky rámec pre audit a certifikáciu</a:t>
            </a:r>
          </a:p>
          <a:p>
            <a:pPr>
              <a:spcBef>
                <a:spcPct val="0"/>
              </a:spcBef>
            </a:pPr>
            <a:r>
              <a:rPr lang="sk-SK" baseline="0" dirty="0" smtClean="0"/>
              <a:t>https://www.dpconline.org/handbook/institutional-strategies/audit-and-certification</a:t>
            </a:r>
          </a:p>
          <a:p>
            <a:pPr>
              <a:spcBef>
                <a:spcPct val="0"/>
              </a:spcBef>
            </a:pPr>
            <a:r>
              <a:rPr lang="sk-SK" b="1" dirty="0" smtClean="0"/>
              <a:t>Súčasné možnosti hodnotenia a Európsky rámec pre audit a certifikáciu</a:t>
            </a:r>
          </a:p>
          <a:p>
            <a:pPr>
              <a:spcBef>
                <a:spcPct val="0"/>
              </a:spcBef>
            </a:pPr>
            <a:r>
              <a:rPr lang="sk-SK" dirty="0" smtClean="0"/>
              <a:t>Európska komisia zorganizovala sériu stretnutí, na ktorých sa diskutovalo o celoeurópskom prístupe, a v súčasnosti existuje </a:t>
            </a:r>
            <a:r>
              <a:rPr lang="sk-SK" b="1" dirty="0" smtClean="0"/>
              <a:t>memorandum o porozumení s cieľom definovať európsky rámec pre audit a certifikáciu digitálnych repozitárov. </a:t>
            </a:r>
            <a:r>
              <a:rPr lang="sk-SK" dirty="0" smtClean="0"/>
              <a:t>Týmto memorandom sa v skutočnosti vytvára </a:t>
            </a:r>
            <a:r>
              <a:rPr lang="sk-SK" b="1" dirty="0" smtClean="0"/>
              <a:t>viacúrovňový prístup k certifikácii, ktorý umožňuje vstupné samohodnotenie a vzájomné hodnotenie </a:t>
            </a:r>
            <a:r>
              <a:rPr lang="sk-SK" dirty="0" smtClean="0"/>
              <a:t>založené na </a:t>
            </a:r>
            <a:r>
              <a:rPr lang="sk-SK" dirty="0" err="1" smtClean="0"/>
              <a:t>CoreTrustSeal</a:t>
            </a:r>
            <a:r>
              <a:rPr lang="sk-SK" dirty="0" smtClean="0"/>
              <a:t> (predtým </a:t>
            </a:r>
            <a:r>
              <a:rPr lang="sk-SK" dirty="0" err="1" smtClean="0"/>
              <a:t>Data</a:t>
            </a:r>
            <a:r>
              <a:rPr lang="sk-SK" dirty="0" smtClean="0"/>
              <a:t> </a:t>
            </a:r>
            <a:r>
              <a:rPr lang="sk-SK" dirty="0" err="1" smtClean="0"/>
              <a:t>Seal</a:t>
            </a:r>
            <a:r>
              <a:rPr lang="sk-SK" dirty="0" smtClean="0"/>
              <a:t> of </a:t>
            </a:r>
            <a:r>
              <a:rPr lang="sk-SK" dirty="0" err="1" smtClean="0"/>
              <a:t>Approval</a:t>
            </a:r>
            <a:r>
              <a:rPr lang="sk-SK" dirty="0" smtClean="0"/>
              <a:t>), </a:t>
            </a:r>
            <a:r>
              <a:rPr lang="sk-SK" b="1" dirty="0" smtClean="0"/>
              <a:t>rozsiahlejšie samohodnotenie </a:t>
            </a:r>
            <a:r>
              <a:rPr lang="sk-SK" dirty="0" smtClean="0"/>
              <a:t>(založené na DIN 31644 alebo ISO 16363) a </a:t>
            </a:r>
            <a:r>
              <a:rPr lang="sk-SK" b="1" dirty="0" smtClean="0"/>
              <a:t>plnohodnotný externý audit založený na ISO 16363</a:t>
            </a:r>
            <a:r>
              <a:rPr lang="sk-SK" dirty="0" smtClean="0"/>
              <a:t>.</a:t>
            </a:r>
          </a:p>
          <a:p>
            <a:r>
              <a:rPr lang="en-US" sz="1200" b="0" i="0" u="none" strike="noStrike" kern="1200" dirty="0" smtClean="0">
                <a:solidFill>
                  <a:schemeClr val="tx1"/>
                </a:solidFill>
                <a:effectLst/>
                <a:latin typeface="+mn-lt"/>
                <a:ea typeface="+mn-ea"/>
                <a:cs typeface="+mn-cs"/>
              </a:rPr>
              <a:t> The framework will consist of a sequence of </a:t>
            </a:r>
            <a:r>
              <a:rPr lang="en-US" sz="1200" b="0" i="1" u="none" strike="noStrike" kern="1200" dirty="0" smtClean="0">
                <a:solidFill>
                  <a:schemeClr val="tx1"/>
                </a:solidFill>
                <a:effectLst/>
                <a:latin typeface="+mn-lt"/>
                <a:ea typeface="+mn-ea"/>
                <a:cs typeface="+mn-cs"/>
              </a:rPr>
              <a:t>three</a:t>
            </a:r>
            <a:r>
              <a:rPr lang="en-US" sz="1200" b="0" i="0" u="none" strike="noStrike" kern="1200" dirty="0" smtClean="0">
                <a:solidFill>
                  <a:schemeClr val="tx1"/>
                </a:solidFill>
                <a:effectLst/>
                <a:latin typeface="+mn-lt"/>
                <a:ea typeface="+mn-ea"/>
                <a:cs typeface="+mn-cs"/>
              </a:rPr>
              <a:t> levels, in increasing trustworthiness:</a:t>
            </a:r>
          </a:p>
          <a:p>
            <a:pPr marL="228600" indent="-228600">
              <a:buFont typeface="+mj-lt"/>
              <a:buAutoNum type="arabicPeriod"/>
            </a:pPr>
            <a:r>
              <a:rPr lang="en-US" sz="1200" b="1" i="0" u="none" strike="noStrike" kern="1200" dirty="0" smtClean="0">
                <a:solidFill>
                  <a:schemeClr val="tx1"/>
                </a:solidFill>
                <a:effectLst/>
                <a:latin typeface="+mn-lt"/>
                <a:ea typeface="+mn-ea"/>
                <a:cs typeface="+mn-cs"/>
              </a:rPr>
              <a:t>Basic Certification </a:t>
            </a:r>
            <a:r>
              <a:rPr lang="en-US" sz="1200" b="0" i="0" u="none" strike="noStrike" kern="1200" dirty="0" smtClean="0">
                <a:solidFill>
                  <a:schemeClr val="tx1"/>
                </a:solidFill>
                <a:effectLst/>
                <a:latin typeface="+mn-lt"/>
                <a:ea typeface="+mn-ea"/>
                <a:cs typeface="+mn-cs"/>
              </a:rPr>
              <a:t>is granted to repositories which obtain </a:t>
            </a:r>
            <a:r>
              <a:rPr lang="sk-SK" sz="1200" b="0" i="0" u="none" strike="noStrike" kern="1200" dirty="0" err="1" smtClean="0">
                <a:solidFill>
                  <a:schemeClr val="tx1"/>
                </a:solidFill>
                <a:effectLst/>
                <a:latin typeface="+mn-lt"/>
                <a:ea typeface="+mn-ea"/>
                <a:cs typeface="+mn-cs"/>
              </a:rPr>
              <a:t>CoreTrustSeal</a:t>
            </a:r>
            <a:r>
              <a:rPr lang="en-US" sz="1200" b="0" i="0" u="none" strike="noStrike" kern="1200" dirty="0" smtClean="0">
                <a:solidFill>
                  <a:schemeClr val="tx1"/>
                </a:solidFill>
                <a:effectLst/>
                <a:latin typeface="+mn-lt"/>
                <a:ea typeface="+mn-ea"/>
                <a:cs typeface="+mn-cs"/>
              </a:rPr>
              <a:t> certification;</a:t>
            </a:r>
          </a:p>
          <a:p>
            <a:pPr marL="228600" indent="-228600">
              <a:buFont typeface="+mj-lt"/>
              <a:buAutoNum type="arabicPeriod"/>
            </a:pPr>
            <a:r>
              <a:rPr lang="en-US" sz="1200" b="1" i="0" u="none" strike="noStrike" kern="1200" dirty="0" smtClean="0">
                <a:solidFill>
                  <a:schemeClr val="tx1"/>
                </a:solidFill>
                <a:effectLst/>
                <a:latin typeface="+mn-lt"/>
                <a:ea typeface="+mn-ea"/>
                <a:cs typeface="+mn-cs"/>
              </a:rPr>
              <a:t>Extended Certification</a:t>
            </a:r>
            <a:r>
              <a:rPr lang="en-US" sz="1200" b="0" i="0" u="none" strike="noStrike" kern="1200" dirty="0" smtClean="0">
                <a:solidFill>
                  <a:schemeClr val="tx1"/>
                </a:solidFill>
                <a:effectLst/>
                <a:latin typeface="+mn-lt"/>
                <a:ea typeface="+mn-ea"/>
                <a:cs typeface="+mn-cs"/>
              </a:rPr>
              <a:t> is granted to Basic Certification repositories which </a:t>
            </a:r>
            <a:r>
              <a:rPr lang="en-US" sz="1200" b="0" i="1" u="none" strike="noStrike" kern="1200" dirty="0" smtClean="0">
                <a:solidFill>
                  <a:schemeClr val="tx1"/>
                </a:solidFill>
                <a:effectLst/>
                <a:latin typeface="+mn-lt"/>
                <a:ea typeface="+mn-ea"/>
                <a:cs typeface="+mn-cs"/>
              </a:rPr>
              <a:t>in addition</a:t>
            </a:r>
            <a:r>
              <a:rPr lang="en-US" sz="1200" b="0" i="0" u="none" strike="noStrike" kern="1200" dirty="0" smtClean="0">
                <a:solidFill>
                  <a:schemeClr val="tx1"/>
                </a:solidFill>
                <a:effectLst/>
                <a:latin typeface="+mn-lt"/>
                <a:ea typeface="+mn-ea"/>
                <a:cs typeface="+mn-cs"/>
              </a:rPr>
              <a:t> perform a structured, externally reviewed and publicly available self-audit based on ISO 16363 or DIN 31644;</a:t>
            </a:r>
          </a:p>
          <a:p>
            <a:pPr marL="228600" indent="-228600">
              <a:buFont typeface="+mj-lt"/>
              <a:buAutoNum type="arabicPeriod"/>
            </a:pPr>
            <a:r>
              <a:rPr lang="en-US" sz="1200" b="1" i="0" u="none" strike="noStrike" kern="1200" dirty="0" smtClean="0">
                <a:solidFill>
                  <a:schemeClr val="tx1"/>
                </a:solidFill>
                <a:effectLst/>
                <a:latin typeface="+mn-lt"/>
                <a:ea typeface="+mn-ea"/>
                <a:cs typeface="+mn-cs"/>
              </a:rPr>
              <a:t>Formal Certification </a:t>
            </a:r>
            <a:r>
              <a:rPr lang="en-US" sz="1200" b="0" i="0" u="none" strike="noStrike" kern="1200" dirty="0" smtClean="0">
                <a:solidFill>
                  <a:schemeClr val="tx1"/>
                </a:solidFill>
                <a:effectLst/>
                <a:latin typeface="+mn-lt"/>
                <a:ea typeface="+mn-ea"/>
                <a:cs typeface="+mn-cs"/>
              </a:rPr>
              <a:t>is granted to repositories which </a:t>
            </a:r>
            <a:r>
              <a:rPr lang="en-US" sz="1200" b="0" i="1" u="none" strike="noStrike" kern="1200" dirty="0" smtClean="0">
                <a:solidFill>
                  <a:schemeClr val="tx1"/>
                </a:solidFill>
                <a:effectLst/>
                <a:latin typeface="+mn-lt"/>
                <a:ea typeface="+mn-ea"/>
                <a:cs typeface="+mn-cs"/>
              </a:rPr>
              <a:t>in addition t</a:t>
            </a:r>
            <a:r>
              <a:rPr lang="en-US" sz="1200" b="0" i="0" u="none" strike="noStrike" kern="1200" dirty="0" smtClean="0">
                <a:solidFill>
                  <a:schemeClr val="tx1"/>
                </a:solidFill>
                <a:effectLst/>
                <a:latin typeface="+mn-lt"/>
                <a:ea typeface="+mn-ea"/>
                <a:cs typeface="+mn-cs"/>
              </a:rPr>
              <a:t>o Basic Certification obtain full external audit and certification based on ISO 16363 or equivalent DIN 31644.</a:t>
            </a:r>
          </a:p>
          <a:p>
            <a:r>
              <a:rPr lang="en-US" sz="1200" b="0" i="0" u="none" strike="noStrike" kern="1200" dirty="0" smtClean="0">
                <a:solidFill>
                  <a:schemeClr val="tx1"/>
                </a:solidFill>
                <a:effectLst/>
                <a:latin typeface="+mn-lt"/>
                <a:ea typeface="+mn-ea"/>
                <a:cs typeface="+mn-cs"/>
              </a:rPr>
              <a:t> Granting of these certificates will allow repositories to show one of three symbols (to be agreed) on their web pages and other documentation, in addition to any other DSA, DIN or ISO certification marks.</a:t>
            </a:r>
          </a:p>
          <a:p>
            <a:pPr>
              <a:spcBef>
                <a:spcPct val="0"/>
              </a:spcBef>
            </a:pPr>
            <a:endParaRPr lang="sk-SK" dirty="0" smtClean="0"/>
          </a:p>
          <a:p>
            <a:pPr>
              <a:spcBef>
                <a:spcPct val="0"/>
              </a:spcBef>
            </a:pPr>
            <a:endParaRPr lang="sk-SK" dirty="0" smtClean="0"/>
          </a:p>
          <a:p>
            <a:pPr>
              <a:spcBef>
                <a:spcPct val="0"/>
              </a:spcBef>
            </a:pPr>
            <a:r>
              <a:rPr lang="sk-SK" dirty="0" smtClean="0"/>
              <a:t>https://www.dpconline.org/handbook/institutional-strategies/audit-and-certification</a:t>
            </a:r>
          </a:p>
          <a:p>
            <a:r>
              <a:rPr lang="en-US" b="1" dirty="0" smtClean="0"/>
              <a:t>ISO 16363 </a:t>
            </a:r>
            <a:r>
              <a:rPr lang="en-US" dirty="0" smtClean="0"/>
              <a:t>is an evidence-based audit framework that uses the term 'repository' to mean the </a:t>
            </a:r>
            <a:r>
              <a:rPr lang="en-US" dirty="0" err="1" smtClean="0"/>
              <a:t>organisation</a:t>
            </a:r>
            <a:r>
              <a:rPr lang="en-US" dirty="0" smtClean="0"/>
              <a:t> responsible for digital preservation rather than just the technical infrastructure being used for storage. The criteria used in the standard look across the entire </a:t>
            </a:r>
            <a:r>
              <a:rPr lang="en-US" dirty="0" err="1" smtClean="0"/>
              <a:t>organisation</a:t>
            </a:r>
            <a:r>
              <a:rPr lang="en-US" dirty="0" smtClean="0"/>
              <a:t> and not just the technical system in which collection content is stored. Metrics are grouped into three areas:</a:t>
            </a:r>
          </a:p>
          <a:p>
            <a:r>
              <a:rPr lang="en-US" b="1" dirty="0" smtClean="0"/>
              <a:t>Organizational Infrastructure</a:t>
            </a:r>
            <a:r>
              <a:rPr lang="en-US" dirty="0" smtClean="0"/>
              <a:t>: including governance, organizational structure, staffing, procedural accountability, policy framework, financial sustainability and contracts, licensing and liabilities;</a:t>
            </a:r>
          </a:p>
          <a:p>
            <a:r>
              <a:rPr lang="en-US" b="1" dirty="0" smtClean="0"/>
              <a:t>Digital Object Management</a:t>
            </a:r>
            <a:r>
              <a:rPr lang="en-US" dirty="0" smtClean="0"/>
              <a:t>: including acquisition and ingest, preservation planning, creation and preservation of Archival Information Packages (AIPs), and information and access management;</a:t>
            </a:r>
          </a:p>
          <a:p>
            <a:r>
              <a:rPr lang="en-US" b="1" dirty="0" smtClean="0"/>
              <a:t>Infrastructure and Security Risk Management</a:t>
            </a:r>
            <a:r>
              <a:rPr lang="en-US" dirty="0" smtClean="0"/>
              <a:t>: including technical infrastructure, risk management and security risk management.</a:t>
            </a:r>
          </a:p>
          <a:p>
            <a:r>
              <a:rPr lang="en-US" dirty="0" smtClean="0"/>
              <a:t>Terminology used in ISO 16363 is directly aligned with that of OAIS and the standard asks directly about both OAIS information packages and functional areas. A basic understanding of OAIS is therefore useful for those seeking to understand ISO 16363 and deliver an assessment against it.</a:t>
            </a:r>
          </a:p>
          <a:p>
            <a:r>
              <a:rPr lang="en-US" dirty="0" smtClean="0"/>
              <a:t>With over 100 metrics spread across the three areas, undertaking an ISO 16363 audit or assessment is a significant commitment similar to many other ISO standards applied across </a:t>
            </a:r>
            <a:r>
              <a:rPr lang="en-US" dirty="0" err="1" smtClean="0"/>
              <a:t>organisations</a:t>
            </a:r>
            <a:r>
              <a:rPr lang="en-US" dirty="0" smtClean="0"/>
              <a:t>. A relatively small number of </a:t>
            </a:r>
            <a:r>
              <a:rPr lang="en-US" dirty="0" err="1" smtClean="0"/>
              <a:t>organisations</a:t>
            </a:r>
            <a:r>
              <a:rPr lang="en-US" dirty="0" smtClean="0"/>
              <a:t> have </a:t>
            </a:r>
            <a:r>
              <a:rPr lang="en-US" dirty="0" err="1" smtClean="0"/>
              <a:t>utilised</a:t>
            </a:r>
            <a:r>
              <a:rPr lang="en-US" dirty="0" smtClean="0"/>
              <a:t> the ISO 16363 standard since it was published</a:t>
            </a:r>
            <a:r>
              <a:rPr lang="sk-SK" baseline="0" dirty="0" smtClean="0"/>
              <a:t> (2012)</a:t>
            </a:r>
            <a:endParaRPr lang="sk-SK" dirty="0" smtClean="0"/>
          </a:p>
          <a:p>
            <a:r>
              <a:rPr lang="sk-SK" dirty="0" smtClean="0"/>
              <a:t>Realizuje PTAB-</a:t>
            </a:r>
            <a:r>
              <a:rPr lang="sk-SK" baseline="0" dirty="0" smtClean="0"/>
              <a:t> </a:t>
            </a:r>
            <a:r>
              <a:rPr lang="sk-SK" baseline="0" dirty="0" err="1" smtClean="0"/>
              <a:t>Primary</a:t>
            </a:r>
            <a:r>
              <a:rPr lang="sk-SK" baseline="0" dirty="0" smtClean="0"/>
              <a:t> </a:t>
            </a:r>
            <a:r>
              <a:rPr lang="sk-SK" baseline="0" dirty="0" err="1" smtClean="0"/>
              <a:t>Trustworthy</a:t>
            </a:r>
            <a:r>
              <a:rPr lang="sk-SK" baseline="0" dirty="0" smtClean="0"/>
              <a:t> </a:t>
            </a:r>
            <a:r>
              <a:rPr lang="sk-SK" baseline="0" dirty="0" err="1" smtClean="0"/>
              <a:t>Digital</a:t>
            </a:r>
            <a:r>
              <a:rPr lang="sk-SK" baseline="0" dirty="0" smtClean="0"/>
              <a:t> </a:t>
            </a:r>
            <a:r>
              <a:rPr lang="sk-SK" baseline="0" dirty="0" err="1" smtClean="0"/>
              <a:t>Repository</a:t>
            </a:r>
            <a:r>
              <a:rPr lang="sk-SK" baseline="0" dirty="0" smtClean="0"/>
              <a:t> </a:t>
            </a:r>
            <a:r>
              <a:rPr lang="sk-SK" baseline="0" dirty="0" err="1" smtClean="0"/>
              <a:t>Authorisation</a:t>
            </a:r>
            <a:r>
              <a:rPr lang="sk-SK" baseline="0" dirty="0" smtClean="0"/>
              <a:t> Body, </a:t>
            </a:r>
            <a:r>
              <a:rPr lang="sk-SK" baseline="0" dirty="0" err="1" smtClean="0"/>
              <a:t>Ltd</a:t>
            </a:r>
            <a:r>
              <a:rPr lang="sk-SK" baseline="0" dirty="0" smtClean="0"/>
              <a:t>.</a:t>
            </a:r>
          </a:p>
          <a:p>
            <a:r>
              <a:rPr lang="en-US" dirty="0" smtClean="0"/>
              <a:t>http://www.iso16363.org/iso-certification/</a:t>
            </a:r>
            <a:endParaRPr lang="sk-SK" dirty="0" smtClean="0"/>
          </a:p>
          <a:p>
            <a:endParaRPr lang="sk-SK" dirty="0" smtClean="0"/>
          </a:p>
          <a:p>
            <a:r>
              <a:rPr lang="sk-SK" sz="1200" kern="1200" dirty="0" smtClean="0">
                <a:solidFill>
                  <a:schemeClr val="tx1"/>
                </a:solidFill>
                <a:effectLst/>
                <a:latin typeface="+mn-lt"/>
                <a:ea typeface="+mn-ea"/>
                <a:cs typeface="+mn-cs"/>
              </a:rPr>
              <a:t>ISO 16363:2012 </a:t>
            </a:r>
            <a:r>
              <a:rPr lang="sk-SK" sz="1200" kern="1200" dirty="0" err="1" smtClean="0">
                <a:solidFill>
                  <a:schemeClr val="tx1"/>
                </a:solidFill>
                <a:effectLst/>
                <a:latin typeface="+mn-lt"/>
                <a:ea typeface="+mn-ea"/>
                <a:cs typeface="+mn-cs"/>
              </a:rPr>
              <a:t>Space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data</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transfer </a:t>
            </a:r>
            <a:r>
              <a:rPr lang="sk-SK" sz="1200" kern="1200" dirty="0" err="1" smtClean="0">
                <a:solidFill>
                  <a:schemeClr val="tx1"/>
                </a:solidFill>
                <a:effectLst/>
                <a:latin typeface="+mn-lt"/>
                <a:ea typeface="+mn-ea"/>
                <a:cs typeface="+mn-cs"/>
              </a:rPr>
              <a:t>systems</a:t>
            </a:r>
            <a:r>
              <a:rPr lang="sk-SK" sz="1200" kern="1200" dirty="0" smtClean="0">
                <a:solidFill>
                  <a:schemeClr val="tx1"/>
                </a:solidFill>
                <a:effectLst/>
                <a:latin typeface="+mn-lt"/>
                <a:ea typeface="+mn-ea"/>
                <a:cs typeface="+mn-cs"/>
              </a:rPr>
              <a:t> — Audit and </a:t>
            </a:r>
            <a:r>
              <a:rPr lang="sk-SK" sz="1200" kern="1200" dirty="0" err="1" smtClean="0">
                <a:solidFill>
                  <a:schemeClr val="tx1"/>
                </a:solidFill>
                <a:effectLst/>
                <a:latin typeface="+mn-lt"/>
                <a:ea typeface="+mn-ea"/>
                <a:cs typeface="+mn-cs"/>
              </a:rPr>
              <a:t>certification</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trustworthy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digital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repositories</a:t>
            </a:r>
            <a:endParaRPr lang="sk-SK" sz="1200" kern="1200" dirty="0" smtClean="0">
              <a:solidFill>
                <a:schemeClr val="tx1"/>
              </a:solidFill>
              <a:effectLst/>
              <a:latin typeface="+mn-lt"/>
              <a:ea typeface="+mn-ea"/>
              <a:cs typeface="+mn-cs"/>
            </a:endParaRPr>
          </a:p>
          <a:p>
            <a:r>
              <a:rPr lang="sk-SK" sz="1200" kern="1200" dirty="0" err="1" smtClean="0">
                <a:solidFill>
                  <a:schemeClr val="tx1"/>
                </a:solidFill>
                <a:effectLst/>
                <a:latin typeface="+mn-lt"/>
                <a:ea typeface="+mn-ea"/>
                <a:cs typeface="+mn-cs"/>
              </a:rPr>
              <a:t>Published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Edition</a:t>
            </a:r>
            <a:r>
              <a:rPr lang="sk-SK" sz="1200" kern="1200" dirty="0" smtClean="0">
                <a:solidFill>
                  <a:schemeClr val="tx1"/>
                </a:solidFill>
                <a:effectLst/>
                <a:latin typeface="+mn-lt"/>
                <a:ea typeface="+mn-ea"/>
                <a:cs typeface="+mn-cs"/>
              </a:rPr>
              <a:t> 1, 2012)</a:t>
            </a:r>
          </a:p>
          <a:p>
            <a:r>
              <a:rPr lang="sk-SK" sz="1200" kern="1200" dirty="0" err="1" smtClean="0">
                <a:solidFill>
                  <a:schemeClr val="tx1"/>
                </a:solidFill>
                <a:effectLst/>
                <a:latin typeface="+mn-lt"/>
                <a:ea typeface="+mn-ea"/>
                <a:cs typeface="+mn-cs"/>
              </a:rPr>
              <a:t>This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standard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was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last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reviewed</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confirmed</a:t>
            </a:r>
            <a:r>
              <a:rPr lang="sk-SK" sz="1200" kern="1200" dirty="0" smtClean="0">
                <a:solidFill>
                  <a:schemeClr val="tx1"/>
                </a:solidFill>
                <a:effectLst/>
                <a:latin typeface="+mn-lt"/>
                <a:ea typeface="+mn-ea"/>
                <a:cs typeface="+mn-cs"/>
              </a:rPr>
              <a:t> in 2023. </a:t>
            </a:r>
            <a:r>
              <a:rPr lang="sk-SK" sz="1200" kern="1200" dirty="0" err="1" smtClean="0">
                <a:solidFill>
                  <a:schemeClr val="tx1"/>
                </a:solidFill>
                <a:effectLst/>
                <a:latin typeface="+mn-lt"/>
                <a:ea typeface="+mn-ea"/>
                <a:cs typeface="+mn-cs"/>
              </a:rPr>
              <a:t>Therefore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version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remains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current</a:t>
            </a:r>
            <a:r>
              <a:rPr lang="sk-SK" sz="1200" kern="1200" dirty="0" smtClean="0">
                <a:solidFill>
                  <a:schemeClr val="tx1"/>
                </a:solidFill>
                <a:effectLst/>
                <a:latin typeface="+mn-lt"/>
                <a:ea typeface="+mn-ea"/>
                <a:cs typeface="+mn-cs"/>
              </a:rPr>
              <a:t>.</a:t>
            </a:r>
          </a:p>
          <a:p>
            <a:r>
              <a:rPr lang="sk-SK" sz="1200" b="1" kern="1200" dirty="0" err="1" smtClean="0">
                <a:solidFill>
                  <a:schemeClr val="tx1"/>
                </a:solidFill>
                <a:effectLst/>
                <a:latin typeface="+mn-lt"/>
                <a:ea typeface="+mn-ea"/>
                <a:cs typeface="+mn-cs"/>
              </a:rPr>
              <a:t>Expected</a:t>
            </a:r>
            <a:r>
              <a:rPr lang="sk-SK" sz="1200" b="1" kern="1200" dirty="0" smtClean="0">
                <a:solidFill>
                  <a:schemeClr val="tx1"/>
                </a:solidFill>
                <a:effectLst/>
                <a:latin typeface="+mn-lt"/>
                <a:ea typeface="+mn-ea"/>
                <a:cs typeface="+mn-cs"/>
              </a:rPr>
              <a:t> to </a:t>
            </a:r>
            <a:r>
              <a:rPr lang="sk-SK" sz="1200" b="1" kern="1200" dirty="0" err="1" smtClean="0">
                <a:solidFill>
                  <a:schemeClr val="tx1"/>
                </a:solidFill>
                <a:effectLst/>
                <a:latin typeface="+mn-lt"/>
                <a:ea typeface="+mn-ea"/>
                <a:cs typeface="+mn-cs"/>
              </a:rPr>
              <a:t>be</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replaced</a:t>
            </a:r>
            <a:r>
              <a:rPr lang="sk-SK" sz="1200" b="1" kern="1200" dirty="0" smtClean="0">
                <a:solidFill>
                  <a:schemeClr val="tx1"/>
                </a:solidFill>
                <a:effectLst/>
                <a:latin typeface="+mn-lt"/>
                <a:ea typeface="+mn-ea"/>
                <a:cs typeface="+mn-cs"/>
              </a:rPr>
              <a:t> by ISO/DIS 16363 </a:t>
            </a:r>
            <a:r>
              <a:rPr lang="sk-SK" sz="1200" b="1" kern="1200" dirty="0" err="1" smtClean="0">
                <a:solidFill>
                  <a:schemeClr val="tx1"/>
                </a:solidFill>
                <a:effectLst/>
                <a:latin typeface="+mn-lt"/>
                <a:ea typeface="+mn-ea"/>
                <a:cs typeface="+mn-cs"/>
              </a:rPr>
              <a:t>within</a:t>
            </a:r>
            <a:r>
              <a:rPr lang="sk-SK" sz="1200" b="1" kern="1200" dirty="0" smtClean="0">
                <a:solidFill>
                  <a:schemeClr val="tx1"/>
                </a:solidFill>
                <a:effectLst/>
                <a:latin typeface="+mn-lt"/>
                <a:ea typeface="+mn-ea"/>
                <a:cs typeface="+mn-cs"/>
              </a:rPr>
              <a:t> the </a:t>
            </a:r>
            <a:r>
              <a:rPr lang="sk-SK" sz="1200" b="1" kern="1200" dirty="0" err="1" smtClean="0">
                <a:solidFill>
                  <a:schemeClr val="tx1"/>
                </a:solidFill>
                <a:effectLst/>
                <a:latin typeface="+mn-lt"/>
                <a:ea typeface="+mn-ea"/>
                <a:cs typeface="+mn-cs"/>
              </a:rPr>
              <a:t>coming</a:t>
            </a:r>
            <a:r>
              <a:rPr lang="sk-SK" sz="1200" b="1" kern="1200" dirty="0" smtClean="0">
                <a:solidFill>
                  <a:schemeClr val="tx1"/>
                </a:solidFill>
                <a:effectLst/>
                <a:latin typeface="+mn-lt"/>
                <a:ea typeface="+mn-ea"/>
                <a:cs typeface="+mn-cs"/>
              </a:rPr>
              <a:t> </a:t>
            </a:r>
            <a:r>
              <a:rPr lang="sk-SK" sz="1200" b="1" kern="1200" dirty="0" err="1" smtClean="0">
                <a:solidFill>
                  <a:schemeClr val="tx1"/>
                </a:solidFill>
                <a:effectLst/>
                <a:latin typeface="+mn-lt"/>
                <a:ea typeface="+mn-ea"/>
                <a:cs typeface="+mn-cs"/>
              </a:rPr>
              <a:t>months</a:t>
            </a:r>
            <a:r>
              <a:rPr lang="sk-SK" sz="1200" b="1" kern="1200" dirty="0" smtClean="0">
                <a:solidFill>
                  <a:schemeClr val="tx1"/>
                </a:solidFill>
                <a:effectLst/>
                <a:latin typeface="+mn-lt"/>
                <a:ea typeface="+mn-ea"/>
                <a:cs typeface="+mn-cs"/>
              </a:rPr>
              <a:t>.</a:t>
            </a:r>
          </a:p>
          <a:p>
            <a:r>
              <a:rPr lang="sk-SK" sz="1200" b="1" u="sng" kern="1200" dirty="0" smtClean="0">
                <a:solidFill>
                  <a:schemeClr val="tx1"/>
                </a:solidFill>
                <a:effectLst/>
                <a:latin typeface="+mn-lt"/>
                <a:ea typeface="+mn-ea"/>
                <a:cs typeface="+mn-cs"/>
                <a:hlinkClick r:id="rId3"/>
              </a:rPr>
              <a:t>https://www.iso.org/standard/56510.html</a:t>
            </a:r>
            <a:endParaRPr lang="sk-SK" sz="1200" b="1"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a:t>
            </a:r>
          </a:p>
          <a:p>
            <a:r>
              <a:rPr lang="sk-SK" sz="1200" kern="1200" dirty="0" smtClean="0">
                <a:solidFill>
                  <a:schemeClr val="tx1"/>
                </a:solidFill>
                <a:effectLst/>
                <a:latin typeface="+mn-lt"/>
                <a:ea typeface="+mn-ea"/>
                <a:cs typeface="+mn-cs"/>
              </a:rPr>
              <a:t>STN ISO 16363: 2014 (31 0591), Systémy prenosu vesmírnych údajov a informácií. Audit a certifikácia dôveryhodných digitálnych úložísk.</a:t>
            </a:r>
          </a:p>
          <a:p>
            <a:r>
              <a:rPr lang="sk-SK" sz="1200" kern="1200" dirty="0" smtClean="0">
                <a:solidFill>
                  <a:schemeClr val="tx1"/>
                </a:solidFill>
                <a:effectLst/>
                <a:latin typeface="+mn-lt"/>
                <a:ea typeface="+mn-ea"/>
                <a:cs typeface="+mn-cs"/>
              </a:rPr>
              <a:t>Táto norma obsahuje slovenskú verziu normy ISO 16363: 2012</a:t>
            </a:r>
          </a:p>
          <a:p>
            <a:r>
              <a:rPr lang="sk-SK" sz="1200" u="sng" kern="1200" dirty="0" smtClean="0">
                <a:solidFill>
                  <a:schemeClr val="tx1"/>
                </a:solidFill>
                <a:effectLst/>
                <a:latin typeface="+mn-lt"/>
                <a:ea typeface="+mn-ea"/>
                <a:cs typeface="+mn-cs"/>
                <a:hlinkClick r:id="rId4"/>
              </a:rPr>
              <a:t>https://sclib.svkk.sk/sck01/Record/000449369</a:t>
            </a:r>
            <a:endParaRPr lang="sk-SK" dirty="0" smtClean="0"/>
          </a:p>
          <a:p>
            <a:pPr>
              <a:spcBef>
                <a:spcPct val="0"/>
              </a:spcBef>
            </a:pPr>
            <a:endParaRPr lang="sk-SK" dirty="0" smtClean="0"/>
          </a:p>
          <a:p>
            <a:r>
              <a:rPr lang="en-US" dirty="0" err="1" smtClean="0">
                <a:hlinkClick r:id="rId5"/>
              </a:rPr>
              <a:t>CoreTrustSeal</a:t>
            </a:r>
            <a:r>
              <a:rPr lang="en-US" dirty="0" smtClean="0"/>
              <a:t> </a:t>
            </a:r>
            <a:endParaRPr lang="sk-SK"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k-SK" b="1" dirty="0" smtClean="0"/>
              <a:t>Pečať </a:t>
            </a:r>
            <a:r>
              <a:rPr lang="sk-SK" b="1" dirty="0" err="1" smtClean="0"/>
              <a:t>Core</a:t>
            </a:r>
            <a:r>
              <a:rPr lang="sk-SK" b="1" dirty="0" smtClean="0"/>
              <a:t> Trust je prvým krokom v globálnom rámci certifikácie úložísk. Toto hodnotenie repozitára obsahuje 16-bodový kontrolný zoznam a môže sa použiť na samohodnotenie alebo vzájomné hodnotenie.</a:t>
            </a:r>
          </a:p>
          <a:p>
            <a:r>
              <a:rPr lang="en-US" dirty="0" smtClean="0"/>
              <a:t>Data Repository certification is one such assessment initiative. It is meant to demonstrate to researchers that data repositories are taking appropriate measures to ensure sustainable and trustworthy data infrastructures. </a:t>
            </a:r>
            <a:r>
              <a:rPr lang="en-US" dirty="0" err="1" smtClean="0"/>
              <a:t>CoreTrustSeal</a:t>
            </a:r>
            <a:r>
              <a:rPr lang="en-US" dirty="0" smtClean="0"/>
              <a:t> is a legal entity under </a:t>
            </a:r>
            <a:r>
              <a:rPr lang="en-US" b="1" dirty="0" smtClean="0"/>
              <a:t>Dutch law </a:t>
            </a:r>
            <a:r>
              <a:rPr lang="en-US" dirty="0" smtClean="0"/>
              <a:t>governed by a Standards and Certification Board composed of 12 elected members representing the Assembly of Reviewers.</a:t>
            </a:r>
          </a:p>
          <a:p>
            <a:r>
              <a:rPr lang="en-US" dirty="0" smtClean="0"/>
              <a:t>The </a:t>
            </a:r>
            <a:r>
              <a:rPr lang="en-US" dirty="0" err="1" smtClean="0"/>
              <a:t>CoreTrustSeal</a:t>
            </a:r>
            <a:r>
              <a:rPr lang="en-US" dirty="0" smtClean="0"/>
              <a:t> certification sets forth </a:t>
            </a:r>
            <a:r>
              <a:rPr lang="en-US" dirty="0" smtClean="0">
                <a:hlinkClick r:id="rId6"/>
              </a:rPr>
              <a:t>16 guidelines related to trustworthy data management and stewardship</a:t>
            </a:r>
            <a:r>
              <a:rPr lang="en-US" dirty="0" smtClean="0"/>
              <a:t>. Core certification does not involve a site visit, although self-assessments are submitted for external review and should be supported by links to public evidence. Repositories are required to be reassessed every three years.</a:t>
            </a:r>
          </a:p>
          <a:p>
            <a:r>
              <a:rPr lang="en-US" dirty="0" smtClean="0"/>
              <a:t>In Europe, the Consortium of European Social Science Data Archives (CESSDA) supports and provides training to all CESSDA service providers in acquiring and prolonging </a:t>
            </a:r>
            <a:r>
              <a:rPr lang="en-US" dirty="0" err="1" smtClean="0"/>
              <a:t>CoreTrustSeal</a:t>
            </a:r>
            <a:r>
              <a:rPr lang="en-US" dirty="0" smtClean="0"/>
              <a:t> certification.</a:t>
            </a:r>
          </a:p>
          <a:p>
            <a:r>
              <a:rPr lang="en-US" dirty="0" err="1" smtClean="0"/>
              <a:t>CoreTrustSeal</a:t>
            </a:r>
            <a:r>
              <a:rPr lang="en-US" dirty="0" smtClean="0"/>
              <a:t> replaces the Data Seal of Approval (DSA) certification and World Data System (WDS) Regular Members certification. ICPSR was one of the first six data repositories to earn the Data Seal of Approval in 2011. You can read ICPSR's </a:t>
            </a:r>
            <a:r>
              <a:rPr lang="en-US" dirty="0" smtClean="0">
                <a:hlinkClick r:id="rId7"/>
              </a:rPr>
              <a:t>2011</a:t>
            </a:r>
            <a:r>
              <a:rPr lang="en-US" dirty="0" smtClean="0"/>
              <a:t> and </a:t>
            </a:r>
            <a:r>
              <a:rPr lang="en-US" dirty="0" smtClean="0">
                <a:hlinkClick r:id="rId8"/>
              </a:rPr>
              <a:t>2014</a:t>
            </a:r>
            <a:r>
              <a:rPr lang="en-US" dirty="0" smtClean="0"/>
              <a:t> self-assessments. ICPSR earned the World Data System certification in 2013. </a:t>
            </a:r>
          </a:p>
          <a:p>
            <a:pPr>
              <a:spcBef>
                <a:spcPct val="0"/>
              </a:spcBef>
            </a:pPr>
            <a:endParaRPr lang="sk-SK" dirty="0" smtClean="0"/>
          </a:p>
          <a:p>
            <a:pPr lvl="0"/>
            <a:r>
              <a:rPr lang="sk-SK" sz="1200" kern="1200" dirty="0" smtClean="0">
                <a:solidFill>
                  <a:schemeClr val="tx1"/>
                </a:solidFill>
                <a:effectLst/>
                <a:latin typeface="+mn-lt"/>
                <a:ea typeface="+mn-ea"/>
                <a:cs typeface="+mn-cs"/>
              </a:rPr>
              <a:t>https://web.archive.org/web/20170720091751/http://www.dnb.de/Subsites/nestor/EN/Siegel/siegel.html</a:t>
            </a:r>
          </a:p>
          <a:p>
            <a:r>
              <a:rPr lang="en-US" sz="1200" b="1" i="0" kern="1200" cap="all" dirty="0" smtClean="0">
                <a:solidFill>
                  <a:schemeClr val="tx1"/>
                </a:solidFill>
                <a:effectLst/>
                <a:latin typeface="+mn-lt"/>
                <a:ea typeface="+mn-ea"/>
                <a:cs typeface="+mn-cs"/>
              </a:rPr>
              <a:t>NESTOR SEAL FOR TRUSTWORTHY DIGITAL ARCHIVES</a:t>
            </a:r>
          </a:p>
          <a:p>
            <a:r>
              <a:rPr lang="en-US" sz="1200" b="0" i="0" kern="1200" dirty="0" smtClean="0">
                <a:solidFill>
                  <a:schemeClr val="tx1"/>
                </a:solidFill>
                <a:effectLst/>
                <a:latin typeface="+mn-lt"/>
                <a:ea typeface="+mn-ea"/>
                <a:cs typeface="+mn-cs"/>
              </a:rPr>
              <a:t>The extended self-assessment process for digital archives developed and offered by </a:t>
            </a:r>
            <a:r>
              <a:rPr lang="en-US" sz="1200" b="0" i="0" kern="1200" dirty="0" err="1" smtClean="0">
                <a:solidFill>
                  <a:schemeClr val="tx1"/>
                </a:solidFill>
                <a:effectLst/>
                <a:latin typeface="+mn-lt"/>
                <a:ea typeface="+mn-ea"/>
                <a:cs typeface="+mn-cs"/>
              </a:rPr>
              <a:t>nestor</a:t>
            </a:r>
            <a:r>
              <a:rPr lang="en-US" sz="1200" b="0" i="0" kern="1200" dirty="0" smtClean="0">
                <a:solidFill>
                  <a:schemeClr val="tx1"/>
                </a:solidFill>
                <a:effectLst/>
                <a:latin typeface="+mn-lt"/>
                <a:ea typeface="+mn-ea"/>
                <a:cs typeface="+mn-cs"/>
              </a:rPr>
              <a:t> on the basis of the </a:t>
            </a:r>
            <a:r>
              <a:rPr lang="en-US" sz="1200" b="0" i="0" u="none" strike="noStrike" kern="1200" dirty="0" smtClean="0">
                <a:solidFill>
                  <a:schemeClr val="tx1"/>
                </a:solidFill>
                <a:effectLst/>
                <a:latin typeface="+mn-lt"/>
                <a:ea typeface="+mn-ea"/>
                <a:cs typeface="+mn-cs"/>
                <a:hlinkClick r:id="rId9" tooltip="External link DIN NID"/>
              </a:rPr>
              <a:t>DIN 31644</a:t>
            </a:r>
            <a:r>
              <a:rPr lang="en-US" sz="1200" b="0" i="0" u="none" strike="noStrike" kern="1200" dirty="0" smtClean="0">
                <a:solidFill>
                  <a:schemeClr val="tx1"/>
                </a:solidFill>
                <a:effectLst/>
                <a:latin typeface="+mn-lt"/>
                <a:ea typeface="+mn-ea"/>
                <a:cs typeface="+mn-cs"/>
                <a:hlinkClick r:id="rId10"/>
              </a:rPr>
              <a:t> </a:t>
            </a:r>
            <a:r>
              <a:rPr lang="en-US" sz="1200" b="0" i="0" kern="1200" dirty="0" smtClean="0">
                <a:solidFill>
                  <a:schemeClr val="tx1"/>
                </a:solidFill>
                <a:effectLst/>
                <a:latin typeface="+mn-lt"/>
                <a:ea typeface="+mn-ea"/>
                <a:cs typeface="+mn-cs"/>
              </a:rPr>
              <a:t>standard “Criteria for trustworthy digital archives” offers digital archives a </a:t>
            </a:r>
            <a:r>
              <a:rPr lang="en-US" sz="1200" b="0" i="0" kern="1200" dirty="0" err="1" smtClean="0">
                <a:solidFill>
                  <a:schemeClr val="tx1"/>
                </a:solidFill>
                <a:effectLst/>
                <a:latin typeface="+mn-lt"/>
                <a:ea typeface="+mn-ea"/>
                <a:cs typeface="+mn-cs"/>
              </a:rPr>
              <a:t>harmonised</a:t>
            </a:r>
            <a:r>
              <a:rPr lang="en-US" sz="1200" b="0" i="0" kern="1200" dirty="0" smtClean="0">
                <a:solidFill>
                  <a:schemeClr val="tx1"/>
                </a:solidFill>
                <a:effectLst/>
                <a:latin typeface="+mn-lt"/>
                <a:ea typeface="+mn-ea"/>
                <a:cs typeface="+mn-cs"/>
              </a:rPr>
              <a:t> and practical method of checking whether they are trustworthy. If the reviewed assessment yields a positive result they are entitled to </a:t>
            </a:r>
            <a:r>
              <a:rPr lang="en-US" sz="1200" b="0" i="0" kern="1200" dirty="0" err="1" smtClean="0">
                <a:solidFill>
                  <a:schemeClr val="tx1"/>
                </a:solidFill>
                <a:effectLst/>
                <a:latin typeface="+mn-lt"/>
                <a:ea typeface="+mn-ea"/>
                <a:cs typeface="+mn-cs"/>
              </a:rPr>
              <a:t>publicise</a:t>
            </a:r>
            <a:r>
              <a:rPr lang="en-US" sz="1200" b="0" i="0" kern="1200" dirty="0" smtClean="0">
                <a:solidFill>
                  <a:schemeClr val="tx1"/>
                </a:solidFill>
                <a:effectLst/>
                <a:latin typeface="+mn-lt"/>
                <a:ea typeface="+mn-ea"/>
                <a:cs typeface="+mn-cs"/>
              </a:rPr>
              <a:t> this by using the </a:t>
            </a:r>
            <a:r>
              <a:rPr lang="en-US" sz="1200" b="0" i="0" kern="1200" dirty="0" err="1" smtClean="0">
                <a:solidFill>
                  <a:schemeClr val="tx1"/>
                </a:solidFill>
                <a:effectLst/>
                <a:latin typeface="+mn-lt"/>
                <a:ea typeface="+mn-ea"/>
                <a:cs typeface="+mn-cs"/>
              </a:rPr>
              <a:t>nestor</a:t>
            </a:r>
            <a:r>
              <a:rPr lang="en-US" sz="1200" b="0" i="0" kern="1200" dirty="0" smtClean="0">
                <a:solidFill>
                  <a:schemeClr val="tx1"/>
                </a:solidFill>
                <a:effectLst/>
                <a:latin typeface="+mn-lt"/>
                <a:ea typeface="+mn-ea"/>
                <a:cs typeface="+mn-cs"/>
              </a:rPr>
              <a:t> Seal for Trustworthy Digital Archives. A fee of 500 € applies. Further information is available in the Explanatory Notes on the </a:t>
            </a:r>
            <a:r>
              <a:rPr lang="en-US" sz="1200" b="0" i="0" kern="1200" dirty="0" err="1" smtClean="0">
                <a:solidFill>
                  <a:schemeClr val="tx1"/>
                </a:solidFill>
                <a:effectLst/>
                <a:latin typeface="+mn-lt"/>
                <a:ea typeface="+mn-ea"/>
                <a:cs typeface="+mn-cs"/>
              </a:rPr>
              <a:t>nestor</a:t>
            </a:r>
            <a:r>
              <a:rPr lang="en-US" sz="1200" b="0" i="0" kern="1200" dirty="0" smtClean="0">
                <a:solidFill>
                  <a:schemeClr val="tx1"/>
                </a:solidFill>
                <a:effectLst/>
                <a:latin typeface="+mn-lt"/>
                <a:ea typeface="+mn-ea"/>
                <a:cs typeface="+mn-cs"/>
              </a:rPr>
              <a:t> Seal below.</a:t>
            </a:r>
          </a:p>
          <a:p>
            <a:r>
              <a:rPr lang="en-US" sz="1200" b="0" i="0" kern="1200" dirty="0" smtClean="0">
                <a:solidFill>
                  <a:schemeClr val="tx1"/>
                </a:solidFill>
                <a:effectLst/>
                <a:latin typeface="+mn-lt"/>
                <a:ea typeface="+mn-ea"/>
                <a:cs typeface="+mn-cs"/>
              </a:rPr>
              <a:t>While the </a:t>
            </a:r>
            <a:r>
              <a:rPr lang="en-US" sz="1200" b="0" i="0" kern="1200" dirty="0" err="1" smtClean="0">
                <a:solidFill>
                  <a:schemeClr val="tx1"/>
                </a:solidFill>
                <a:effectLst/>
                <a:latin typeface="+mn-lt"/>
                <a:ea typeface="+mn-ea"/>
                <a:cs typeface="+mn-cs"/>
              </a:rPr>
              <a:t>nestor</a:t>
            </a:r>
            <a:r>
              <a:rPr lang="en-US" sz="1200" b="0" i="0" kern="1200" dirty="0" smtClean="0">
                <a:solidFill>
                  <a:schemeClr val="tx1"/>
                </a:solidFill>
                <a:effectLst/>
                <a:latin typeface="+mn-lt"/>
                <a:ea typeface="+mn-ea"/>
                <a:cs typeface="+mn-cs"/>
              </a:rPr>
              <a:t> seal can be obtained as a standalone solution, it also fits into the </a:t>
            </a:r>
            <a:r>
              <a:rPr lang="en-US" sz="1200" b="0" i="0" u="none" strike="noStrike" kern="1200" dirty="0" smtClean="0">
                <a:solidFill>
                  <a:schemeClr val="tx1"/>
                </a:solidFill>
                <a:effectLst/>
                <a:latin typeface="+mn-lt"/>
                <a:ea typeface="+mn-ea"/>
                <a:cs typeface="+mn-cs"/>
                <a:hlinkClick r:id="rId11" tooltip="External link Trusted digital repository"/>
              </a:rPr>
              <a:t>European Framework for Audit and Certification</a:t>
            </a:r>
            <a:r>
              <a:rPr lang="en-US" sz="1200" b="0" i="0" kern="1200" dirty="0" smtClean="0">
                <a:solidFill>
                  <a:schemeClr val="tx1"/>
                </a:solidFill>
                <a:effectLst/>
                <a:latin typeface="+mn-lt"/>
                <a:ea typeface="+mn-ea"/>
                <a:cs typeface="+mn-cs"/>
              </a:rPr>
              <a:t>. On top of the Basic Certification provided by the </a:t>
            </a:r>
            <a:r>
              <a:rPr lang="en-US" sz="1200" b="0" i="0" u="none" strike="noStrike" kern="1200" dirty="0" smtClean="0">
                <a:solidFill>
                  <a:schemeClr val="tx1"/>
                </a:solidFill>
                <a:effectLst/>
                <a:latin typeface="+mn-lt"/>
                <a:ea typeface="+mn-ea"/>
                <a:cs typeface="+mn-cs"/>
                <a:hlinkClick r:id="rId12" tooltip="External link Data seal of approval"/>
              </a:rPr>
              <a:t>Data Seal of Approval</a:t>
            </a:r>
            <a:r>
              <a:rPr lang="en-US" sz="1200" b="0" i="0" kern="1200" dirty="0" smtClean="0">
                <a:solidFill>
                  <a:schemeClr val="tx1"/>
                </a:solidFill>
                <a:effectLst/>
                <a:latin typeface="+mn-lt"/>
                <a:ea typeface="+mn-ea"/>
                <a:cs typeface="+mn-cs"/>
              </a:rPr>
              <a:t>, the </a:t>
            </a:r>
            <a:r>
              <a:rPr lang="en-US" sz="1200" b="0" i="0" kern="1200" dirty="0" err="1" smtClean="0">
                <a:solidFill>
                  <a:schemeClr val="tx1"/>
                </a:solidFill>
                <a:effectLst/>
                <a:latin typeface="+mn-lt"/>
                <a:ea typeface="+mn-ea"/>
                <a:cs typeface="+mn-cs"/>
              </a:rPr>
              <a:t>nestor</a:t>
            </a:r>
            <a:r>
              <a:rPr lang="en-US" sz="1200" b="0" i="0" kern="1200" dirty="0" smtClean="0">
                <a:solidFill>
                  <a:schemeClr val="tx1"/>
                </a:solidFill>
                <a:effectLst/>
                <a:latin typeface="+mn-lt"/>
                <a:ea typeface="+mn-ea"/>
                <a:cs typeface="+mn-cs"/>
              </a:rPr>
              <a:t> seal grants an Extended Certification.</a:t>
            </a:r>
          </a:p>
          <a:p>
            <a:r>
              <a:rPr lang="en-US" sz="1200" b="0" i="0" kern="1200" dirty="0" smtClean="0">
                <a:solidFill>
                  <a:schemeClr val="tx1"/>
                </a:solidFill>
                <a:effectLst/>
                <a:latin typeface="+mn-lt"/>
                <a:ea typeface="+mn-ea"/>
                <a:cs typeface="+mn-cs"/>
              </a:rPr>
              <a:t>If you are interested in this certification please contact us: </a:t>
            </a:r>
            <a:r>
              <a:rPr lang="en-US" sz="1200" b="0" i="0" u="none" strike="noStrike" kern="1200" dirty="0" smtClean="0">
                <a:solidFill>
                  <a:schemeClr val="tx1"/>
                </a:solidFill>
                <a:effectLst/>
                <a:latin typeface="+mn-lt"/>
                <a:ea typeface="+mn-ea"/>
                <a:cs typeface="+mn-cs"/>
                <a:hlinkClick r:id="rId13" tooltip="nestor-Siegel"/>
              </a:rPr>
              <a:t>nestorsiegel@langzeitarchivierung.de</a:t>
            </a:r>
            <a:endParaRPr lang="en-US" sz="1200" b="0" i="0" kern="1200" dirty="0" smtClean="0">
              <a:solidFill>
                <a:schemeClr val="tx1"/>
              </a:solidFill>
              <a:effectLst/>
              <a:latin typeface="+mn-lt"/>
              <a:ea typeface="+mn-ea"/>
              <a:cs typeface="+mn-cs"/>
            </a:endParaRPr>
          </a:p>
          <a:p>
            <a:r>
              <a:rPr lang="sk-SK" sz="1200" b="1" kern="1200" dirty="0" smtClean="0">
                <a:solidFill>
                  <a:schemeClr val="tx1"/>
                </a:solidFill>
                <a:effectLst/>
                <a:latin typeface="+mn-lt"/>
                <a:ea typeface="+mn-ea"/>
                <a:cs typeface="+mn-cs"/>
              </a:rPr>
              <a:t>Predchodca:</a:t>
            </a:r>
          </a:p>
          <a:p>
            <a:r>
              <a:rPr lang="sk-SK" sz="1200" b="1" kern="1200" dirty="0" smtClean="0">
                <a:solidFill>
                  <a:schemeClr val="tx1"/>
                </a:solidFill>
                <a:effectLst/>
                <a:latin typeface="+mn-lt"/>
                <a:ea typeface="+mn-ea"/>
                <a:cs typeface="+mn-cs"/>
              </a:rPr>
              <a:t>NESTOR</a:t>
            </a:r>
            <a:r>
              <a:rPr lang="sk-SK" sz="1200" kern="1200" dirty="0" smtClean="0">
                <a:solidFill>
                  <a:schemeClr val="tx1"/>
                </a:solidFill>
                <a:effectLst/>
                <a:latin typeface="+mn-lt"/>
                <a:ea typeface="+mn-ea"/>
                <a:cs typeface="+mn-cs"/>
              </a:rPr>
              <a:t> (celým </a:t>
            </a:r>
            <a:r>
              <a:rPr lang="sk-SK" sz="1200" kern="1200" dirty="0" err="1" smtClean="0">
                <a:solidFill>
                  <a:schemeClr val="tx1"/>
                </a:solidFill>
                <a:effectLst/>
                <a:latin typeface="+mn-lt"/>
                <a:ea typeface="+mn-ea"/>
                <a:cs typeface="+mn-cs"/>
              </a:rPr>
              <a:t>názvem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Network</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Expertise</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Long</a:t>
            </a:r>
            <a:r>
              <a:rPr lang="sk-SK" sz="1200" kern="1200" dirty="0" smtClean="0">
                <a:solidFill>
                  <a:schemeClr val="tx1"/>
                </a:solidFill>
                <a:effectLst/>
                <a:latin typeface="+mn-lt"/>
                <a:ea typeface="+mn-ea"/>
                <a:cs typeface="+mn-cs"/>
              </a:rPr>
              <a:t>-Term </a:t>
            </a:r>
            <a:r>
              <a:rPr lang="sk-SK" sz="1200" kern="1200" dirty="0" err="1" smtClean="0">
                <a:solidFill>
                  <a:schemeClr val="tx1"/>
                </a:solidFill>
                <a:effectLst/>
                <a:latin typeface="+mn-lt"/>
                <a:ea typeface="+mn-ea"/>
                <a:cs typeface="+mn-cs"/>
              </a:rPr>
              <a:t>Storage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Digital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Resources</a:t>
            </a:r>
            <a:r>
              <a:rPr lang="sk-SK" sz="1200" kern="1200" dirty="0" smtClean="0">
                <a:solidFill>
                  <a:schemeClr val="tx1"/>
                </a:solidFill>
                <a:effectLst/>
                <a:latin typeface="+mn-lt"/>
                <a:ea typeface="+mn-ea"/>
                <a:cs typeface="+mn-cs"/>
              </a:rPr>
              <a:t>) je nástroj pro interní audit (</a:t>
            </a:r>
            <a:r>
              <a:rPr lang="sk-SK" sz="1200" kern="1200" dirty="0" err="1" smtClean="0">
                <a:solidFill>
                  <a:schemeClr val="tx1"/>
                </a:solidFill>
                <a:effectLst/>
                <a:latin typeface="+mn-lt"/>
                <a:ea typeface="+mn-ea"/>
                <a:cs typeface="+mn-cs"/>
              </a:rPr>
              <a:t>není</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nástrojem</a:t>
            </a:r>
            <a:r>
              <a:rPr lang="sk-SK" sz="1200" kern="1200" dirty="0" smtClean="0">
                <a:solidFill>
                  <a:schemeClr val="tx1"/>
                </a:solidFill>
                <a:effectLst/>
                <a:latin typeface="+mn-lt"/>
                <a:ea typeface="+mn-ea"/>
                <a:cs typeface="+mn-cs"/>
              </a:rPr>
              <a:t> pro </a:t>
            </a:r>
            <a:r>
              <a:rPr lang="sk-SK" sz="1200" kern="1200" dirty="0" err="1" smtClean="0">
                <a:solidFill>
                  <a:schemeClr val="tx1"/>
                </a:solidFill>
                <a:effectLst/>
                <a:latin typeface="+mn-lt"/>
                <a:ea typeface="+mn-ea"/>
                <a:cs typeface="+mn-cs"/>
              </a:rPr>
              <a:t>certifikaci</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jehož</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účelem</a:t>
            </a:r>
            <a:r>
              <a:rPr lang="sk-SK" sz="1200" kern="1200" dirty="0" smtClean="0">
                <a:solidFill>
                  <a:schemeClr val="tx1"/>
                </a:solidFill>
                <a:effectLst/>
                <a:latin typeface="+mn-lt"/>
                <a:ea typeface="+mn-ea"/>
                <a:cs typeface="+mn-cs"/>
              </a:rPr>
              <a:t> je </a:t>
            </a:r>
            <a:r>
              <a:rPr lang="sk-SK" sz="1200" kern="1200" dirty="0" err="1" smtClean="0">
                <a:solidFill>
                  <a:schemeClr val="tx1"/>
                </a:solidFill>
                <a:effectLst/>
                <a:latin typeface="+mn-lt"/>
                <a:ea typeface="+mn-ea"/>
                <a:cs typeface="+mn-cs"/>
              </a:rPr>
              <a:t>poskytnout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instituci</a:t>
            </a:r>
            <a:r>
              <a:rPr lang="sk-SK" sz="1200" kern="1200" dirty="0" smtClean="0">
                <a:solidFill>
                  <a:schemeClr val="tx1"/>
                </a:solidFill>
                <a:effectLst/>
                <a:latin typeface="+mn-lt"/>
                <a:ea typeface="+mn-ea"/>
                <a:cs typeface="+mn-cs"/>
              </a:rPr>
              <a:t> návodný dokument a </a:t>
            </a:r>
            <a:r>
              <a:rPr lang="sk-SK" sz="1200" kern="1200" dirty="0" err="1" smtClean="0">
                <a:solidFill>
                  <a:schemeClr val="tx1"/>
                </a:solidFill>
                <a:effectLst/>
                <a:latin typeface="+mn-lt"/>
                <a:ea typeface="+mn-ea"/>
                <a:cs typeface="+mn-cs"/>
              </a:rPr>
              <a:t>nasměřovat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ji</a:t>
            </a:r>
            <a:r>
              <a:rPr lang="sk-SK" sz="1200" kern="1200" dirty="0" smtClean="0">
                <a:solidFill>
                  <a:schemeClr val="tx1"/>
                </a:solidFill>
                <a:effectLst/>
                <a:latin typeface="+mn-lt"/>
                <a:ea typeface="+mn-ea"/>
                <a:cs typeface="+mn-cs"/>
              </a:rPr>
              <a:t> k určité </a:t>
            </a:r>
            <a:r>
              <a:rPr lang="sk-SK" sz="1200" kern="1200" dirty="0" err="1" smtClean="0">
                <a:solidFill>
                  <a:schemeClr val="tx1"/>
                </a:solidFill>
                <a:effectLst/>
                <a:latin typeface="+mn-lt"/>
                <a:ea typeface="+mn-ea"/>
                <a:cs typeface="+mn-cs"/>
              </a:rPr>
              <a:t>kvalitě</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používání</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aktuálních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verzí</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standardů</a:t>
            </a:r>
            <a:r>
              <a:rPr lang="sk-SK" sz="1200" kern="1200" dirty="0" smtClean="0">
                <a:solidFill>
                  <a:schemeClr val="tx1"/>
                </a:solidFill>
                <a:effectLst/>
                <a:latin typeface="+mn-lt"/>
                <a:ea typeface="+mn-ea"/>
                <a:cs typeface="+mn-cs"/>
              </a:rPr>
              <a:t>. </a:t>
            </a:r>
          </a:p>
          <a:p>
            <a:r>
              <a:rPr lang="sk-SK" sz="1200" b="1" kern="1200" dirty="0" smtClean="0">
                <a:solidFill>
                  <a:schemeClr val="tx1"/>
                </a:solidFill>
                <a:effectLst/>
                <a:latin typeface="+mn-lt"/>
                <a:ea typeface="+mn-ea"/>
                <a:cs typeface="+mn-cs"/>
              </a:rPr>
              <a:t>Hlavní oblasti </a:t>
            </a:r>
            <a:r>
              <a:rPr lang="sk-SK" sz="1200" b="1" kern="1200" dirty="0" err="1" smtClean="0">
                <a:solidFill>
                  <a:schemeClr val="tx1"/>
                </a:solidFill>
                <a:effectLst/>
                <a:latin typeface="+mn-lt"/>
                <a:ea typeface="+mn-ea"/>
                <a:cs typeface="+mn-cs"/>
              </a:rPr>
              <a:t>katalogu</a:t>
            </a:r>
            <a:r>
              <a:rPr lang="sk-SK" sz="1200" b="1" kern="1200" dirty="0" smtClean="0">
                <a:solidFill>
                  <a:schemeClr val="tx1"/>
                </a:solidFill>
                <a:effectLst/>
                <a:latin typeface="+mn-lt"/>
                <a:ea typeface="+mn-ea"/>
                <a:cs typeface="+mn-cs"/>
              </a:rPr>
              <a:t> Nestor:</a:t>
            </a:r>
            <a:r>
              <a:rPr lang="sk-SK" sz="1200" kern="1200" dirty="0" smtClean="0">
                <a:solidFill>
                  <a:schemeClr val="tx1"/>
                </a:solidFill>
                <a:effectLst/>
                <a:latin typeface="+mn-lt"/>
                <a:ea typeface="+mn-ea"/>
                <a:cs typeface="+mn-cs"/>
              </a:rPr>
              <a:t> </a:t>
            </a:r>
          </a:p>
          <a:p>
            <a:pPr lvl="0"/>
            <a:r>
              <a:rPr lang="sk-SK" sz="1200" kern="1200" dirty="0" smtClean="0">
                <a:solidFill>
                  <a:schemeClr val="tx1"/>
                </a:solidFill>
                <a:effectLst/>
                <a:latin typeface="+mn-lt"/>
                <a:ea typeface="+mn-ea"/>
                <a:cs typeface="+mn-cs"/>
              </a:rPr>
              <a:t>organizační rámec</a:t>
            </a:r>
          </a:p>
          <a:p>
            <a:pPr lvl="0"/>
            <a:r>
              <a:rPr lang="sk-SK" sz="1200" kern="1200" dirty="0" smtClean="0">
                <a:solidFill>
                  <a:schemeClr val="tx1"/>
                </a:solidFill>
                <a:effectLst/>
                <a:latin typeface="+mn-lt"/>
                <a:ea typeface="+mn-ea"/>
                <a:cs typeface="+mn-cs"/>
              </a:rPr>
              <a:t>správa </a:t>
            </a:r>
            <a:r>
              <a:rPr lang="sk-SK" sz="1200" kern="1200" dirty="0" err="1" smtClean="0">
                <a:solidFill>
                  <a:schemeClr val="tx1"/>
                </a:solidFill>
                <a:effectLst/>
                <a:latin typeface="+mn-lt"/>
                <a:ea typeface="+mn-ea"/>
                <a:cs typeface="+mn-cs"/>
              </a:rPr>
              <a:t>digitálních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objektů</a:t>
            </a:r>
            <a:endParaRPr lang="sk-SK" sz="1200" kern="1200" dirty="0" smtClean="0">
              <a:solidFill>
                <a:schemeClr val="tx1"/>
              </a:solidFill>
              <a:effectLst/>
              <a:latin typeface="+mn-lt"/>
              <a:ea typeface="+mn-ea"/>
              <a:cs typeface="+mn-cs"/>
            </a:endParaRPr>
          </a:p>
          <a:p>
            <a:pPr lvl="0"/>
            <a:r>
              <a:rPr lang="sk-SK" sz="1200" kern="1200" dirty="0" err="1" smtClean="0">
                <a:solidFill>
                  <a:schemeClr val="tx1"/>
                </a:solidFill>
                <a:effectLst/>
                <a:latin typeface="+mn-lt"/>
                <a:ea typeface="+mn-ea"/>
                <a:cs typeface="+mn-cs"/>
              </a:rPr>
              <a:t>infrastruktura</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bezpečnost</a:t>
            </a:r>
            <a:endParaRPr lang="sk-SK" sz="1200" kern="1200" dirty="0" smtClean="0">
              <a:solidFill>
                <a:schemeClr val="tx1"/>
              </a:solidFill>
              <a:effectLst/>
              <a:latin typeface="+mn-lt"/>
              <a:ea typeface="+mn-ea"/>
              <a:cs typeface="+mn-cs"/>
            </a:endParaRPr>
          </a:p>
          <a:p>
            <a:r>
              <a:rPr lang="en-US" dirty="0" smtClean="0"/>
              <a:t/>
            </a:r>
            <a:br>
              <a:rPr lang="en-US" dirty="0" smtClean="0"/>
            </a:br>
            <a:endParaRPr lang="sk-SK" sz="1200" kern="1200" dirty="0" smtClean="0">
              <a:solidFill>
                <a:schemeClr val="tx1"/>
              </a:solidFill>
              <a:effectLst/>
              <a:latin typeface="+mn-lt"/>
              <a:ea typeface="+mn-ea"/>
              <a:cs typeface="+mn-cs"/>
            </a:endParaRPr>
          </a:p>
          <a:p>
            <a:pPr>
              <a:spcBef>
                <a:spcPct val="0"/>
              </a:spcBef>
            </a:pPr>
            <a:endParaRPr lang="sk-SK" dirty="0" smtClean="0"/>
          </a:p>
          <a:p>
            <a:pPr>
              <a:spcBef>
                <a:spcPct val="0"/>
              </a:spcBef>
            </a:pPr>
            <a:r>
              <a:rPr lang="sk-SK" b="1" dirty="0" smtClean="0"/>
              <a:t>https://www.openaire.eu/find-trustworthy-data-repository-certified-repositories</a:t>
            </a:r>
          </a:p>
          <a:p>
            <a:r>
              <a:rPr lang="en-US" b="1" dirty="0" smtClean="0"/>
              <a:t>European Framework for Audit and Certification of Digital Repositories</a:t>
            </a:r>
          </a:p>
          <a:p>
            <a:r>
              <a:rPr lang="en-US" dirty="0" smtClean="0">
                <a:hlinkClick r:id="rId14"/>
              </a:rPr>
              <a:t>http://www.trusteddigitalrepository.eu/</a:t>
            </a:r>
            <a:endParaRPr lang="en-US" dirty="0" smtClean="0"/>
          </a:p>
          <a:p>
            <a:r>
              <a:rPr lang="en-US" dirty="0" smtClean="0"/>
              <a:t>In 2010, the European Framework for Audit and Certification of Digital Repositories was established as a collaboration between the Data Seal of Approval (DSA) certification, the Repository Audit and Certification Working Group of the CCSDS, and the German Standards (DIN 31644) Working Group on Trustworthy Archives Certification. It aims to support an integrated framework for auditing and certifying digital repositories consisting of a sequence of three levels, in increasing trustworthiness.</a:t>
            </a:r>
          </a:p>
          <a:p>
            <a:r>
              <a:rPr lang="en-US" b="1" dirty="0" smtClean="0"/>
              <a:t>In the European Framework for audit and certification of digital repositories three certification instruments, with increasing degrees of complexity and depth, are available:</a:t>
            </a:r>
          </a:p>
          <a:p>
            <a:r>
              <a:rPr lang="en-US" dirty="0" err="1" smtClean="0">
                <a:hlinkClick r:id="rId5"/>
              </a:rPr>
              <a:t>CoreTrustSeal</a:t>
            </a:r>
            <a:r>
              <a:rPr lang="en-US" dirty="0" smtClean="0">
                <a:hlinkClick r:id="rId5"/>
              </a:rPr>
              <a:t> (CTS)</a:t>
            </a:r>
            <a:r>
              <a:rPr lang="en-US" dirty="0" smtClean="0"/>
              <a:t>. All digital repositories that have one or more of these certifications are listed at </a:t>
            </a:r>
            <a:r>
              <a:rPr lang="en-US" dirty="0" smtClean="0">
                <a:hlinkClick r:id="rId15"/>
              </a:rPr>
              <a:t>https://www.coretrustseal.org/why-certification/certified-repositories/</a:t>
            </a:r>
            <a:endParaRPr lang="en-US" dirty="0" smtClean="0"/>
          </a:p>
          <a:p>
            <a:r>
              <a:rPr lang="en-US" dirty="0" smtClean="0">
                <a:hlinkClick r:id="rId16"/>
              </a:rPr>
              <a:t>Nestor Seal</a:t>
            </a:r>
            <a:r>
              <a:rPr lang="en-US" dirty="0" smtClean="0"/>
              <a:t>: verification according to DIN 31644</a:t>
            </a:r>
          </a:p>
          <a:p>
            <a:r>
              <a:rPr lang="en-US" dirty="0" smtClean="0">
                <a:hlinkClick r:id="rId17"/>
              </a:rPr>
              <a:t>ISO 16363 certification</a:t>
            </a: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endParaRPr lang="sk-SK" dirty="0" smtClean="0"/>
          </a:p>
          <a:p>
            <a:pPr>
              <a:spcBef>
                <a:spcPct val="0"/>
              </a:spcBef>
            </a:pPr>
            <a:r>
              <a:rPr lang="sk-SK" dirty="0" smtClean="0"/>
              <a:t>Napríklad</a:t>
            </a:r>
            <a:r>
              <a:rPr lang="sk-SK" baseline="0" dirty="0" smtClean="0"/>
              <a:t> ZENODO:</a:t>
            </a:r>
          </a:p>
          <a:p>
            <a:r>
              <a:rPr lang="sk-SK" b="1" dirty="0" smtClean="0"/>
              <a:t>https://help.zenodo.org/</a:t>
            </a:r>
          </a:p>
          <a:p>
            <a:r>
              <a:rPr lang="en-US" b="1" dirty="0" smtClean="0"/>
              <a:t>Is Zenodo OAIS compliant?</a:t>
            </a:r>
          </a:p>
          <a:p>
            <a:r>
              <a:rPr lang="en-US" dirty="0" smtClean="0"/>
              <a:t>Zenodo and the underlying </a:t>
            </a:r>
            <a:r>
              <a:rPr lang="en-US" dirty="0" err="1" smtClean="0"/>
              <a:t>Invenio</a:t>
            </a:r>
            <a:r>
              <a:rPr lang="en-US" dirty="0" smtClean="0"/>
              <a:t> Framework for digital repositories were designed according to the OAIS reference model. Full OAIS compliance can only be proven through ISO 16363 certification which is a recent standard with very few repositories worldwide certified to date. See our infrastructure page for further details on </a:t>
            </a:r>
            <a:r>
              <a:rPr lang="en-US" dirty="0" err="1" smtClean="0"/>
              <a:t>Zenodo’s</a:t>
            </a:r>
            <a:r>
              <a:rPr lang="en-US" dirty="0" smtClean="0"/>
              <a:t> organizational and technical infrastructure.</a:t>
            </a:r>
          </a:p>
          <a:p>
            <a:r>
              <a:rPr lang="en-US" b="1" dirty="0" smtClean="0"/>
              <a:t>Does Zenodo have the </a:t>
            </a:r>
            <a:r>
              <a:rPr lang="en-US" b="1" dirty="0" err="1" smtClean="0"/>
              <a:t>CoreTrustSeal</a:t>
            </a:r>
            <a:r>
              <a:rPr lang="en-US" b="1" dirty="0" smtClean="0"/>
              <a:t> or other certification?</a:t>
            </a:r>
          </a:p>
          <a:p>
            <a:r>
              <a:rPr lang="en-US" dirty="0" smtClean="0"/>
              <a:t>Not yet since </a:t>
            </a:r>
            <a:r>
              <a:rPr lang="en-US" dirty="0" err="1" smtClean="0"/>
              <a:t>CoreTrustSeal</a:t>
            </a:r>
            <a:r>
              <a:rPr lang="en-US" dirty="0" smtClean="0"/>
              <a:t> at the moment only certifies repositories that serve a specifically designated community and therefore not generalist repositories like Zenodo. </a:t>
            </a:r>
            <a:r>
              <a:rPr lang="en-US" dirty="0" err="1" smtClean="0"/>
              <a:t>CoreTrustSeal</a:t>
            </a:r>
            <a:r>
              <a:rPr lang="en-US" dirty="0" smtClean="0"/>
              <a:t> is considering including generalist repositories in </a:t>
            </a:r>
            <a:r>
              <a:rPr lang="en-US" dirty="0" err="1" smtClean="0"/>
              <a:t>CoreTrustSeal</a:t>
            </a:r>
            <a:r>
              <a:rPr lang="en-US" dirty="0" smtClean="0"/>
              <a:t> 2022, at which point we would apply for certification. We have provided our input to </a:t>
            </a:r>
            <a:r>
              <a:rPr lang="en-US" dirty="0" err="1" smtClean="0"/>
              <a:t>CoreTrustSeal’s</a:t>
            </a:r>
            <a:r>
              <a:rPr lang="en-US" dirty="0" smtClean="0"/>
              <a:t> request for community feedback on this issue.</a:t>
            </a:r>
          </a:p>
          <a:p>
            <a:r>
              <a:rPr lang="en-US" b="1" dirty="0" smtClean="0"/>
              <a:t>Is Zenodo certified?</a:t>
            </a:r>
          </a:p>
          <a:p>
            <a:r>
              <a:rPr lang="en-US" dirty="0" smtClean="0"/>
              <a:t>Zenodo is recommended by </a:t>
            </a:r>
            <a:r>
              <a:rPr lang="en-US" dirty="0" smtClean="0">
                <a:hlinkClick r:id="rId18"/>
              </a:rPr>
              <a:t>FAIRsharing.org</a:t>
            </a:r>
            <a:r>
              <a:rPr lang="en-US" dirty="0" smtClean="0"/>
              <a:t>. We also have self-assessments for the FAIR principles and Plan S in our </a:t>
            </a:r>
            <a:r>
              <a:rPr lang="en-US" dirty="0" smtClean="0">
                <a:hlinkClick r:id="rId19"/>
              </a:rPr>
              <a:t>Principles page</a:t>
            </a:r>
            <a:r>
              <a:rPr lang="en-US" dirty="0" smtClean="0"/>
              <a:t>.</a:t>
            </a:r>
          </a:p>
        </p:txBody>
      </p:sp>
    </p:spTree>
    <p:extLst>
      <p:ext uri="{BB962C8B-B14F-4D97-AF65-F5344CB8AC3E}">
        <p14:creationId xmlns:p14="http://schemas.microsoft.com/office/powerpoint/2010/main" val="19968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a:spcBef>
                <a:spcPct val="0"/>
              </a:spcBef>
            </a:pPr>
            <a:r>
              <a:rPr lang="sk-SK" b="1" dirty="0" smtClean="0"/>
              <a:t>archív</a:t>
            </a:r>
            <a:r>
              <a:rPr lang="sk-SK" dirty="0" smtClean="0"/>
              <a:t> -u </a:t>
            </a:r>
            <a:r>
              <a:rPr lang="sk-SK" i="1" dirty="0" smtClean="0"/>
              <a:t>m.</a:t>
            </a:r>
            <a:r>
              <a:rPr lang="sk-SK" dirty="0" smtClean="0"/>
              <a:t> </a:t>
            </a:r>
            <a:r>
              <a:rPr lang="sk-SK" dirty="0" smtClean="0">
                <a:hlinkClick r:id="rId3"/>
              </a:rPr>
              <a:t>zbierka</a:t>
            </a:r>
            <a:r>
              <a:rPr lang="sk-SK" dirty="0" smtClean="0"/>
              <a:t> písomností, dokumentov; </a:t>
            </a:r>
            <a:r>
              <a:rPr lang="sk-SK" dirty="0" smtClean="0">
                <a:hlinkClick r:id="rId4"/>
              </a:rPr>
              <a:t>inštitúcia</a:t>
            </a:r>
            <a:r>
              <a:rPr lang="sk-SK" dirty="0" smtClean="0"/>
              <a:t> na </a:t>
            </a:r>
            <a:r>
              <a:rPr lang="sk-SK" dirty="0" smtClean="0">
                <a:hlinkClick r:id="rId5"/>
              </a:rPr>
              <a:t>ich</a:t>
            </a:r>
            <a:r>
              <a:rPr lang="sk-SK" dirty="0" smtClean="0"/>
              <a:t> opatrovanie: </a:t>
            </a:r>
            <a:r>
              <a:rPr lang="sk-SK" i="1" dirty="0" smtClean="0"/>
              <a:t>literárny a., </a:t>
            </a:r>
            <a:r>
              <a:rPr lang="sk-SK" i="1" dirty="0" smtClean="0">
                <a:hlinkClick r:id="rId6"/>
              </a:rPr>
              <a:t>mestský</a:t>
            </a:r>
            <a:r>
              <a:rPr lang="sk-SK" i="1" dirty="0" smtClean="0"/>
              <a:t> a.</a:t>
            </a:r>
            <a:r>
              <a:rPr lang="sk-SK" dirty="0" smtClean="0"/>
              <a:t>; </a:t>
            </a:r>
            <a:r>
              <a:rPr lang="sk-SK" i="1" dirty="0" smtClean="0"/>
              <a:t>štátny a.</a:t>
            </a:r>
            <a:r>
              <a:rPr lang="sk-SK" dirty="0" smtClean="0"/>
              <a:t>;</a:t>
            </a:r>
          </a:p>
          <a:p>
            <a:pPr>
              <a:spcBef>
                <a:spcPct val="0"/>
              </a:spcBef>
            </a:pPr>
            <a:endParaRPr lang="sk-SK" dirty="0" smtClean="0"/>
          </a:p>
          <a:p>
            <a:pPr>
              <a:spcBef>
                <a:spcPct val="0"/>
              </a:spcBef>
            </a:pPr>
            <a:r>
              <a:rPr lang="sk-SK" dirty="0" smtClean="0"/>
              <a:t>Slovo archív – použitie: https://sk.wikipedia.org/wiki/Arch%C3%Adv</a:t>
            </a:r>
          </a:p>
          <a:p>
            <a:pPr>
              <a:spcBef>
                <a:spcPct val="0"/>
              </a:spcBef>
            </a:pPr>
            <a:endParaRPr lang="sk-SK" dirty="0" smtClean="0"/>
          </a:p>
          <a:p>
            <a:pPr>
              <a:spcBef>
                <a:spcPct val="0"/>
              </a:spcBef>
            </a:pPr>
            <a:r>
              <a:rPr lang="sk-SK" dirty="0" smtClean="0"/>
              <a:t>Výklad slov archív, archivovaťhttps://www.macmillandictionaryblog.com/archive</a:t>
            </a:r>
          </a:p>
          <a:p>
            <a:pPr>
              <a:spcBef>
                <a:spcPct val="0"/>
              </a:spcBef>
            </a:pPr>
            <a:endParaRPr lang="sk-SK" dirty="0" smtClean="0"/>
          </a:p>
          <a:p>
            <a:pPr>
              <a:spcBef>
                <a:spcPct val="0"/>
              </a:spcBef>
            </a:pPr>
            <a:r>
              <a:rPr lang="sk-SK" dirty="0" smtClean="0"/>
              <a:t>https://www.ica.org/en/what-archive</a:t>
            </a:r>
          </a:p>
          <a:p>
            <a:pPr>
              <a:spcBef>
                <a:spcPct val="0"/>
              </a:spcBef>
            </a:pPr>
            <a:r>
              <a:rPr lang="sk-SK" b="1" dirty="0" err="1" smtClean="0"/>
              <a:t>What</a:t>
            </a:r>
            <a:r>
              <a:rPr lang="sk-SK" b="1" dirty="0" smtClean="0"/>
              <a:t> are </a:t>
            </a:r>
            <a:r>
              <a:rPr lang="sk-SK" b="1" dirty="0" err="1" smtClean="0"/>
              <a:t>archives</a:t>
            </a:r>
            <a:r>
              <a:rPr lang="sk-SK" b="1" dirty="0" smtClean="0"/>
              <a:t>?</a:t>
            </a:r>
          </a:p>
          <a:p>
            <a:pPr>
              <a:spcBef>
                <a:spcPct val="0"/>
              </a:spcBef>
            </a:pPr>
            <a:r>
              <a:rPr lang="en-US" dirty="0" smtClean="0"/>
              <a:t>Archives are the </a:t>
            </a:r>
            <a:r>
              <a:rPr lang="en-US" b="1" dirty="0" smtClean="0"/>
              <a:t>documentary by-product of human activity retained for their long-term value</a:t>
            </a:r>
            <a:r>
              <a:rPr lang="en-US" dirty="0" smtClean="0"/>
              <a:t>. </a:t>
            </a:r>
          </a:p>
          <a:p>
            <a:pPr>
              <a:spcBef>
                <a:spcPct val="0"/>
              </a:spcBef>
            </a:pPr>
            <a:r>
              <a:rPr lang="en-US" dirty="0" smtClean="0"/>
              <a:t>They are </a:t>
            </a:r>
            <a:r>
              <a:rPr lang="en-US" b="1" dirty="0" smtClean="0"/>
              <a:t>contemporary records created by individuals and </a:t>
            </a:r>
            <a:r>
              <a:rPr lang="en-US" b="1" dirty="0" err="1" smtClean="0"/>
              <a:t>organisations</a:t>
            </a:r>
            <a:r>
              <a:rPr lang="en-US" b="1" dirty="0" smtClean="0"/>
              <a:t> </a:t>
            </a:r>
            <a:r>
              <a:rPr lang="en-US" dirty="0" smtClean="0"/>
              <a:t>as they go about their business and therefore </a:t>
            </a:r>
            <a:r>
              <a:rPr lang="en-US" b="1" dirty="0" smtClean="0"/>
              <a:t>provide a direct window on past events</a:t>
            </a:r>
            <a:r>
              <a:rPr lang="en-US" dirty="0" smtClean="0"/>
              <a:t>. They can come in </a:t>
            </a:r>
            <a:r>
              <a:rPr lang="en-US" b="1" dirty="0" smtClean="0"/>
              <a:t>a wide range of formats including written, photographic, moving image, sound, digital and analogue</a:t>
            </a:r>
            <a:r>
              <a:rPr lang="en-US" dirty="0" smtClean="0"/>
              <a:t>. Archives are held by public and private institutions and individuals around the world.</a:t>
            </a:r>
          </a:p>
          <a:p>
            <a:pPr>
              <a:spcBef>
                <a:spcPct val="0"/>
              </a:spcBef>
            </a:pPr>
            <a:r>
              <a:rPr lang="en-US" b="1" dirty="0" smtClean="0"/>
              <a:t>Characteristics</a:t>
            </a:r>
          </a:p>
          <a:p>
            <a:pPr>
              <a:spcBef>
                <a:spcPct val="0"/>
              </a:spcBef>
            </a:pPr>
            <a:r>
              <a:rPr lang="en-US" dirty="0" smtClean="0"/>
              <a:t>For archives to be of value to society they </a:t>
            </a:r>
            <a:r>
              <a:rPr lang="en-US" b="1" dirty="0" smtClean="0"/>
              <a:t>must be a trusted resource</a:t>
            </a:r>
            <a:r>
              <a:rPr lang="en-US" dirty="0" smtClean="0"/>
              <a:t>. To achieve this they must have the </a:t>
            </a:r>
            <a:r>
              <a:rPr lang="en-US" b="1" dirty="0" smtClean="0"/>
              <a:t>following qualities</a:t>
            </a:r>
            <a:r>
              <a:rPr lang="en-US" dirty="0" smtClean="0"/>
              <a:t>:</a:t>
            </a:r>
          </a:p>
          <a:p>
            <a:pPr>
              <a:spcBef>
                <a:spcPct val="0"/>
              </a:spcBef>
            </a:pPr>
            <a:r>
              <a:rPr lang="en-US" dirty="0" smtClean="0"/>
              <a:t>    Authenticity - the record is what it claims to be, created at the time documented, and by the person that the document claims to be created by. </a:t>
            </a:r>
          </a:p>
          <a:p>
            <a:pPr>
              <a:spcBef>
                <a:spcPct val="0"/>
              </a:spcBef>
            </a:pPr>
            <a:r>
              <a:rPr lang="en-US" dirty="0" smtClean="0"/>
              <a:t>    Reliability - they are accurately representing the event, although it will be through the view of the person or </a:t>
            </a:r>
            <a:r>
              <a:rPr lang="en-US" dirty="0" err="1" smtClean="0"/>
              <a:t>organisation</a:t>
            </a:r>
            <a:r>
              <a:rPr lang="en-US" dirty="0" smtClean="0"/>
              <a:t> creating that document.</a:t>
            </a:r>
          </a:p>
          <a:p>
            <a:pPr>
              <a:spcBef>
                <a:spcPct val="0"/>
              </a:spcBef>
            </a:pPr>
            <a:r>
              <a:rPr lang="en-US" dirty="0" smtClean="0"/>
              <a:t>    Integrity - the content is sufficient to give a coherent picture.  Sadly not all archives are complete</a:t>
            </a:r>
          </a:p>
          <a:p>
            <a:pPr>
              <a:spcBef>
                <a:spcPct val="0"/>
              </a:spcBef>
            </a:pPr>
            <a:r>
              <a:rPr lang="en-US" dirty="0" smtClean="0"/>
              <a:t>    Usability - the archive must be in an accessible location and usable condition.  Earthquakes, hurricanes and war, for example, can all render archives useless.</a:t>
            </a:r>
          </a:p>
          <a:p>
            <a:pPr>
              <a:spcBef>
                <a:spcPct val="0"/>
              </a:spcBef>
            </a:pPr>
            <a:r>
              <a:rPr lang="en-US" b="1" dirty="0" smtClean="0"/>
              <a:t>If an archive is going to be authentic and reliable then we need to preserve its context to understand how, why and who created it, its content and its format (the way that it is presented as a document)</a:t>
            </a:r>
            <a:r>
              <a:rPr lang="en-US" dirty="0" smtClean="0"/>
              <a:t>.</a:t>
            </a:r>
            <a:endParaRPr lang="sk-SK" dirty="0" smtClean="0"/>
          </a:p>
          <a:p>
            <a:r>
              <a:rPr lang="en-US" b="1" dirty="0" smtClean="0"/>
              <a:t>Archives have several characteristics:</a:t>
            </a:r>
          </a:p>
          <a:p>
            <a:r>
              <a:rPr lang="en-US" dirty="0" smtClean="0"/>
              <a:t>They are only retained if they are considered to be of long-term historical value. This can be difficult to assess but what it means is that archive collections do not and cannot hold every document ever created.</a:t>
            </a:r>
          </a:p>
          <a:p>
            <a:r>
              <a:rPr lang="en-US" dirty="0" smtClean="0"/>
              <a:t>They are not created consciously as a historical record. Their strength is that they are a contemporaneous record and must be viewed in the light of who drew up that document and why.</a:t>
            </a:r>
          </a:p>
          <a:p>
            <a:r>
              <a:rPr lang="en-US" dirty="0" smtClean="0"/>
              <a:t>Documents do not have to be ‘old' to be an archive, just no longer required for the use for which they were created. </a:t>
            </a:r>
          </a:p>
          <a:p>
            <a:r>
              <a:rPr lang="en-US" dirty="0" smtClean="0"/>
              <a:t>They come in a wide range of analogic and digital media - not just paper documents. Archives encompass written documents, electronic resources (including web sites and email), photographs and film, and sound recordings.</a:t>
            </a:r>
            <a:endParaRPr lang="sk-SK" dirty="0" smtClean="0"/>
          </a:p>
          <a:p>
            <a:r>
              <a:rPr lang="en-US" b="1" dirty="0" smtClean="0"/>
              <a:t>Sources</a:t>
            </a:r>
          </a:p>
          <a:p>
            <a:r>
              <a:rPr lang="en-US" dirty="0" smtClean="0"/>
              <a:t>You may now have </a:t>
            </a:r>
            <a:r>
              <a:rPr lang="en-US" dirty="0" err="1" smtClean="0"/>
              <a:t>realised</a:t>
            </a:r>
            <a:r>
              <a:rPr lang="en-US" dirty="0" smtClean="0"/>
              <a:t> that archives are all around us and perhaps they are so prevalent that we fail to notice them, like the air we breathe. As we can see archives can come from many sources including:</a:t>
            </a:r>
          </a:p>
          <a:p>
            <a:r>
              <a:rPr lang="en-US" dirty="0" smtClean="0"/>
              <a:t>Government - supranational, national, regional, local</a:t>
            </a:r>
          </a:p>
          <a:p>
            <a:r>
              <a:rPr lang="en-US" dirty="0" smtClean="0"/>
              <a:t>Courts and judicial bodies</a:t>
            </a:r>
          </a:p>
          <a:p>
            <a:r>
              <a:rPr lang="en-US" dirty="0" smtClean="0"/>
              <a:t>Businesses</a:t>
            </a:r>
          </a:p>
          <a:p>
            <a:r>
              <a:rPr lang="en-US" dirty="0" smtClean="0"/>
              <a:t>Trades unions and workers bodies</a:t>
            </a:r>
          </a:p>
          <a:p>
            <a:r>
              <a:rPr lang="en-US" dirty="0" smtClean="0"/>
              <a:t>Religious </a:t>
            </a:r>
            <a:r>
              <a:rPr lang="en-US" dirty="0" err="1" smtClean="0"/>
              <a:t>organisations</a:t>
            </a:r>
            <a:endParaRPr lang="en-US" dirty="0" smtClean="0"/>
          </a:p>
          <a:p>
            <a:r>
              <a:rPr lang="en-US" dirty="0" smtClean="0"/>
              <a:t>Universities and schools</a:t>
            </a:r>
          </a:p>
          <a:p>
            <a:r>
              <a:rPr lang="en-US" dirty="0" smtClean="0"/>
              <a:t>Military bodies</a:t>
            </a:r>
          </a:p>
          <a:p>
            <a:r>
              <a:rPr lang="en-US" dirty="0" smtClean="0"/>
              <a:t>Theatres, film makers and performing groups</a:t>
            </a:r>
          </a:p>
          <a:p>
            <a:r>
              <a:rPr lang="en-US" dirty="0" smtClean="0"/>
              <a:t>Charities, campaigning bodies and voluntary </a:t>
            </a:r>
            <a:r>
              <a:rPr lang="en-US" dirty="0" err="1" smtClean="0"/>
              <a:t>organisations</a:t>
            </a:r>
            <a:endParaRPr lang="en-US" dirty="0" smtClean="0"/>
          </a:p>
          <a:p>
            <a:r>
              <a:rPr lang="en-US" dirty="0" smtClean="0"/>
              <a:t>Communities</a:t>
            </a:r>
          </a:p>
          <a:p>
            <a:r>
              <a:rPr lang="en-US" dirty="0" smtClean="0"/>
              <a:t>Families</a:t>
            </a:r>
          </a:p>
          <a:p>
            <a:r>
              <a:rPr lang="en-US" dirty="0" smtClean="0"/>
              <a:t>Individuals</a:t>
            </a:r>
            <a:endParaRPr lang="sk-SK" dirty="0"/>
          </a:p>
        </p:txBody>
      </p:sp>
      <p:sp>
        <p:nvSpPr>
          <p:cNvPr id="4" name="Zástupný objekt pre číslo snímky 3"/>
          <p:cNvSpPr>
            <a:spLocks noGrp="1"/>
          </p:cNvSpPr>
          <p:nvPr>
            <p:ph type="sldNum" sz="quarter" idx="10"/>
          </p:nvPr>
        </p:nvSpPr>
        <p:spPr/>
        <p:txBody>
          <a:bodyPr/>
          <a:lstStyle/>
          <a:p>
            <a:pPr>
              <a:defRPr/>
            </a:pPr>
            <a:fld id="{789D01DE-3EE4-4446-82CB-F0FE1DAE050E}" type="slidenum">
              <a:rPr lang="sk-SK" smtClean="0"/>
              <a:pPr>
                <a:defRPr/>
              </a:pPr>
              <a:t>3</a:t>
            </a:fld>
            <a:endParaRPr lang="sk-SK"/>
          </a:p>
        </p:txBody>
      </p:sp>
    </p:spTree>
    <p:extLst>
      <p:ext uri="{BB962C8B-B14F-4D97-AF65-F5344CB8AC3E}">
        <p14:creationId xmlns:p14="http://schemas.microsoft.com/office/powerpoint/2010/main" val="1122257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sk-SK" b="0" dirty="0" smtClean="0"/>
              <a:t>CLOCKSS</a:t>
            </a:r>
          </a:p>
          <a:p>
            <a:r>
              <a:rPr lang="en-US" b="1" dirty="0" smtClean="0"/>
              <a:t>Upholding Research Integrity in Preservation and Archiving</a:t>
            </a:r>
          </a:p>
          <a:p>
            <a:r>
              <a:rPr lang="en-US" b="0" dirty="0" smtClean="0"/>
              <a:t>May 23, 2024</a:t>
            </a:r>
          </a:p>
          <a:p>
            <a:r>
              <a:rPr lang="en-US" b="0" dirty="0" smtClean="0"/>
              <a:t>By </a:t>
            </a:r>
            <a:r>
              <a:rPr lang="en-US" b="0" dirty="0" err="1" smtClean="0"/>
              <a:t>Gali</a:t>
            </a:r>
            <a:r>
              <a:rPr lang="en-US" b="0" dirty="0" smtClean="0"/>
              <a:t> </a:t>
            </a:r>
            <a:r>
              <a:rPr lang="en-US" b="0" dirty="0" err="1" smtClean="0"/>
              <a:t>Halevi</a:t>
            </a:r>
            <a:r>
              <a:rPr lang="en-US" b="0" dirty="0" smtClean="0"/>
              <a:t>, MLS, PhD</a:t>
            </a:r>
          </a:p>
          <a:p>
            <a:r>
              <a:rPr lang="en-US" b="0" dirty="0" smtClean="0"/>
              <a:t>Collection Director at CLOCKSS</a:t>
            </a:r>
          </a:p>
          <a:p>
            <a:endParaRPr lang="sk-SK" b="0" dirty="0" smtClean="0"/>
          </a:p>
          <a:p>
            <a:r>
              <a:rPr lang="sk-SK" b="0" dirty="0" smtClean="0"/>
              <a:t>Na zmiernenie rizík spojených s </a:t>
            </a:r>
            <a:r>
              <a:rPr lang="sk-SK" b="0" dirty="0" err="1" smtClean="0"/>
              <a:t>uch</a:t>
            </a:r>
            <a:endParaRPr lang="sk-SK" b="0" dirty="0" smtClean="0"/>
          </a:p>
          <a:p>
            <a:r>
              <a:rPr lang="en-US" b="1" dirty="0" smtClean="0"/>
              <a:t>Evaluate Retraction Rates:</a:t>
            </a:r>
            <a:r>
              <a:rPr lang="en-US" dirty="0" smtClean="0"/>
              <a:t> Before archiving a journal, assess its retraction rate to gauge its reliability and integrity. Journals with a high proportion of retractions may be indicative of editorial laxity or ethical issues.</a:t>
            </a:r>
          </a:p>
          <a:p>
            <a:r>
              <a:rPr lang="en-US" b="1" dirty="0" smtClean="0"/>
              <a:t>Review Editorial Team:</a:t>
            </a:r>
            <a:r>
              <a:rPr lang="en-US" dirty="0" smtClean="0"/>
              <a:t> Investigate the credentials and affiliations of the journal's editorial team. A reputable journal should have a diverse and qualified editorial board with expertise in the field, comprising respected scholars and researchers.</a:t>
            </a:r>
          </a:p>
          <a:p>
            <a:r>
              <a:rPr lang="en-US" b="1" dirty="0" smtClean="0"/>
              <a:t>Examine Journal Website:</a:t>
            </a:r>
            <a:r>
              <a:rPr lang="en-US" dirty="0" smtClean="0"/>
              <a:t> Scrutinize the journal's website for transparency and credibility indicators. Look for clear editorial policies, publication ethics statements, and information about peer review procedures. A lack of transparency or vague policies may signal potential issues with the journal's integrity.</a:t>
            </a:r>
          </a:p>
          <a:p>
            <a:r>
              <a:rPr lang="en-US" b="1" dirty="0" smtClean="0"/>
              <a:t>Assess Peer Review Procedures:</a:t>
            </a:r>
            <a:r>
              <a:rPr lang="en-US" dirty="0" smtClean="0"/>
              <a:t> Verify the journal's peer review process to ensure it adheres to rigorous standards. Look for evidence of double-blind peer review, transparent review criteria, and reviewer guidelines. A robust peer review process is essential for maintaining the quality and reliability of published research.</a:t>
            </a:r>
          </a:p>
          <a:p>
            <a:r>
              <a:rPr lang="en-US" b="1" dirty="0" smtClean="0"/>
              <a:t>Engage in Due Diligence:</a:t>
            </a:r>
            <a:r>
              <a:rPr lang="en-US" dirty="0" smtClean="0"/>
              <a:t> Conduct thorough due diligence before archiving any publication. Consult reputable sources, such as indexing databases, academic directories, and professional organizations, to verify the credibility and legitimacy of the journal.</a:t>
            </a:r>
          </a:p>
          <a:p>
            <a:r>
              <a:rPr lang="en-US" b="1" dirty="0" smtClean="0"/>
              <a:t>Establish Clear Archiving Criteria:</a:t>
            </a:r>
            <a:r>
              <a:rPr lang="en-US" dirty="0" smtClean="0"/>
              <a:t> Develop clear criteria for determining which journals to archive based on their adherence to research integrity standards. Consider factors such as indexing in reputable databases, adherence to publication ethics guidelines, and endorsement by recognized scholarly organizations.</a:t>
            </a:r>
          </a:p>
          <a:p>
            <a:r>
              <a:rPr lang="en-US" b="1" dirty="0" smtClean="0"/>
              <a:t>Provide Contextual Information:</a:t>
            </a:r>
            <a:r>
              <a:rPr lang="en-US" dirty="0" smtClean="0"/>
              <a:t> When archiving publications, provide contextual information about retractions or concerns regarding the journal's integrity. Ask the publisher whether there is a clear label of retracted articles and include information about the reasons for retraction or any ethical issues associated with the journal.</a:t>
            </a:r>
          </a:p>
          <a:p>
            <a:r>
              <a:rPr lang="en-US" dirty="0" smtClean="0"/>
              <a:t>By implementing these measures, archives and digital preservation services can play a proactive role in upholding research integrity and preventing the preservation of misleading or fabricated publications. </a:t>
            </a:r>
          </a:p>
          <a:p>
            <a:r>
              <a:rPr lang="sk-SK" b="0" dirty="0" err="1" smtClean="0"/>
              <a:t>ovávaním</a:t>
            </a:r>
            <a:r>
              <a:rPr lang="sk-SK" b="0" dirty="0" smtClean="0"/>
              <a:t> falošných časopisov alebo predátorských publikácií môžu archívy a služby digitálneho uchovávania zaviesť nasledujúce opatrenia:</a:t>
            </a:r>
          </a:p>
        </p:txBody>
      </p:sp>
    </p:spTree>
    <p:extLst>
      <p:ext uri="{BB962C8B-B14F-4D97-AF65-F5344CB8AC3E}">
        <p14:creationId xmlns:p14="http://schemas.microsoft.com/office/powerpoint/2010/main" val="259071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k-SK" b="1" cap="all" dirty="0" smtClean="0"/>
              <a:t>Digitálna</a:t>
            </a:r>
            <a:r>
              <a:rPr lang="sk-SK" b="1" cap="all" baseline="0" dirty="0" smtClean="0"/>
              <a:t> archivácia</a:t>
            </a:r>
          </a:p>
          <a:p>
            <a:pPr>
              <a:spcBef>
                <a:spcPct val="0"/>
              </a:spcBef>
            </a:pPr>
            <a:endParaRPr lang="sk-SK" baseline="0" dirty="0" smtClean="0"/>
          </a:p>
          <a:p>
            <a:pPr marL="171450" indent="-171450">
              <a:spcBef>
                <a:spcPct val="0"/>
              </a:spcBef>
              <a:buFont typeface="Arial" panose="020B0604020202020204" pitchFamily="34" charset="0"/>
              <a:buChar char="•"/>
            </a:pPr>
            <a:r>
              <a:rPr lang="sk-SK" b="1" dirty="0" smtClean="0"/>
              <a:t>Webová stránka,</a:t>
            </a:r>
            <a:r>
              <a:rPr lang="sk-SK" b="1" baseline="0" dirty="0" smtClean="0"/>
              <a:t> </a:t>
            </a:r>
            <a:r>
              <a:rPr lang="sk-SK" b="1" dirty="0" smtClean="0"/>
              <a:t>úložisko vydavateľa</a:t>
            </a:r>
          </a:p>
          <a:p>
            <a:pPr marL="0" indent="0">
              <a:spcBef>
                <a:spcPct val="0"/>
              </a:spcBef>
              <a:buFont typeface="Arial" panose="020B0604020202020204" pitchFamily="34" charset="0"/>
              <a:buNone/>
            </a:pPr>
            <a:endParaRPr lang="sk-SK" b="1" dirty="0" smtClean="0"/>
          </a:p>
          <a:p>
            <a:pPr marL="171450" indent="-171450">
              <a:spcBef>
                <a:spcPct val="0"/>
              </a:spcBef>
              <a:buFont typeface="Arial" panose="020B0604020202020204" pitchFamily="34" charset="0"/>
              <a:buChar char="•"/>
            </a:pPr>
            <a:r>
              <a:rPr lang="sk-SK" b="1" cap="all" baseline="0" dirty="0" smtClean="0"/>
              <a:t>Archivačné iniciatívy</a:t>
            </a:r>
          </a:p>
          <a:p>
            <a:pPr algn="just" defTabSz="1440000"/>
            <a:r>
              <a:rPr lang="sk-SK" sz="1200" b="1" dirty="0" err="1" smtClean="0">
                <a:solidFill>
                  <a:srgbClr val="12018D"/>
                </a:solidFill>
                <a:hlinkClick r:id="rId3"/>
              </a:rPr>
              <a:t>Portico</a:t>
            </a:r>
            <a:endParaRPr lang="sk-SK" sz="1200" b="0" dirty="0" smtClean="0">
              <a:solidFill>
                <a:schemeClr val="tx1"/>
              </a:solidFill>
            </a:endParaRPr>
          </a:p>
          <a:p>
            <a:pPr marL="0" marR="0" lvl="0" indent="0" algn="just" defTabSz="1440000" rtl="0" eaLnBrk="1" fontAlgn="base" latinLnBrk="0" hangingPunct="1">
              <a:lnSpc>
                <a:spcPct val="100000"/>
              </a:lnSpc>
              <a:spcBef>
                <a:spcPct val="30000"/>
              </a:spcBef>
              <a:spcAft>
                <a:spcPct val="0"/>
              </a:spcAft>
              <a:buClrTx/>
              <a:buSzTx/>
              <a:buFontTx/>
              <a:buNone/>
              <a:tabLst/>
              <a:defRPr/>
            </a:pPr>
            <a:r>
              <a:rPr lang="sk-SK" dirty="0" smtClean="0"/>
              <a:t>-</a:t>
            </a:r>
            <a:r>
              <a:rPr lang="sk-SK" sz="1200" b="1" dirty="0" smtClean="0"/>
              <a:t>tmavý archív </a:t>
            </a:r>
            <a:r>
              <a:rPr lang="sk-SK" sz="1000" i="1" dirty="0" smtClean="0"/>
              <a:t>(</a:t>
            </a:r>
            <a:r>
              <a:rPr lang="sk-SK" sz="1000" i="1" dirty="0" err="1" smtClean="0"/>
              <a:t>dark</a:t>
            </a:r>
            <a:r>
              <a:rPr lang="sk-SK" sz="1000" i="1" dirty="0" smtClean="0"/>
              <a:t> </a:t>
            </a:r>
            <a:r>
              <a:rPr lang="sk-SK" sz="1000" i="1" dirty="0" err="1" smtClean="0"/>
              <a:t>archive</a:t>
            </a:r>
            <a:r>
              <a:rPr lang="sk-SK" sz="1000" i="1" dirty="0" smtClean="0"/>
              <a:t>)</a:t>
            </a:r>
            <a:r>
              <a:rPr lang="sk-SK" dirty="0" smtClean="0"/>
              <a:t> </a:t>
            </a:r>
            <a:r>
              <a:rPr lang="sk-SK" sz="1200" b="1" dirty="0" smtClean="0"/>
              <a:t>sprístupňuje obsah až v okamihu, keď prestane byť klasicky dostupný</a:t>
            </a:r>
          </a:p>
          <a:p>
            <a:pPr algn="just" defTabSz="1440000"/>
            <a:r>
              <a:rPr lang="sk-SK" dirty="0" smtClean="0"/>
              <a:t>-e</a:t>
            </a:r>
            <a:r>
              <a:rPr lang="sk-SK" sz="1200" dirty="0" smtClean="0"/>
              <a:t>-časopisy, e-kníh a digitálne kolekcie         </a:t>
            </a:r>
          </a:p>
          <a:p>
            <a:pPr algn="just" defTabSz="1440000"/>
            <a:r>
              <a:rPr lang="sk-SK" sz="1200" dirty="0" smtClean="0"/>
              <a:t>-podporovaný komunitou vydavateľov a knižníc, platená služba</a:t>
            </a:r>
          </a:p>
          <a:p>
            <a:pPr marL="0" marR="0" indent="0" algn="l" defTabSz="914400" rtl="0" eaLnBrk="1" fontAlgn="base" latinLnBrk="0" hangingPunct="1">
              <a:lnSpc>
                <a:spcPct val="100000"/>
              </a:lnSpc>
              <a:spcBef>
                <a:spcPct val="0"/>
              </a:spcBef>
              <a:spcAft>
                <a:spcPct val="0"/>
              </a:spcAft>
              <a:buClrTx/>
              <a:buSzTx/>
              <a:buFontTx/>
              <a:buNone/>
              <a:tabLst/>
              <a:defRPr/>
            </a:pPr>
            <a:r>
              <a:rPr lang="sk-SK" b="1" dirty="0" err="1" smtClean="0"/>
              <a:t>Portico</a:t>
            </a:r>
            <a:r>
              <a:rPr lang="sk-SK" b="1" dirty="0" smtClean="0"/>
              <a:t> </a:t>
            </a:r>
            <a:r>
              <a:rPr lang="en-US" b="0" dirty="0" smtClean="0"/>
              <a:t>is a community-supported preservation archive that safeguards access to e-journals, e-books, and digital collections. Our unique, trusted process ensures that the content we preserve will remain accessible and usable for researchers, scholars, and students in the future.</a:t>
            </a:r>
            <a:endParaRPr lang="sk-SK" b="0" dirty="0" smtClean="0"/>
          </a:p>
          <a:p>
            <a:pPr>
              <a:spcBef>
                <a:spcPct val="0"/>
              </a:spcBef>
            </a:pPr>
            <a:r>
              <a:rPr lang="sk-SK" dirty="0" smtClean="0"/>
              <a:t>https://www.portico.org/</a:t>
            </a:r>
          </a:p>
          <a:p>
            <a:pPr>
              <a:spcBef>
                <a:spcPct val="0"/>
              </a:spcBef>
            </a:pPr>
            <a:endParaRPr lang="sk-SK" dirty="0" smtClean="0"/>
          </a:p>
          <a:p>
            <a:r>
              <a:rPr lang="en-US" b="1" dirty="0" smtClean="0"/>
              <a:t>JSTOR </a:t>
            </a:r>
            <a:endParaRPr lang="sk-SK" b="1" dirty="0" smtClean="0"/>
          </a:p>
          <a:p>
            <a:r>
              <a:rPr lang="sk-SK" sz="1200" dirty="0" smtClean="0"/>
              <a:t>od r. 1995,</a:t>
            </a:r>
            <a:r>
              <a:rPr lang="sk-SK" sz="1200" baseline="0" dirty="0" smtClean="0"/>
              <a:t> </a:t>
            </a:r>
            <a:r>
              <a:rPr lang="sk-SK" sz="1200" dirty="0" smtClean="0"/>
              <a:t>začal ako knižnica archivujúca digitalizované staršie čísla papierových časopisov.</a:t>
            </a:r>
            <a:endParaRPr lang="sk-SK" dirty="0" smtClean="0"/>
          </a:p>
          <a:p>
            <a:r>
              <a:rPr lang="sk-SK" dirty="0" err="1" smtClean="0"/>
              <a:t>Since</a:t>
            </a:r>
            <a:r>
              <a:rPr lang="sk-SK" baseline="0" dirty="0" smtClean="0"/>
              <a:t> </a:t>
            </a:r>
            <a:r>
              <a:rPr lang="en-US" dirty="0" smtClean="0"/>
              <a:t>1995, following a pilot launched under the direction of the University of Michigan, JSTOR was established as an independent not-for-profit organization. In 2009, JSTOR merged with and became a service of </a:t>
            </a:r>
            <a:r>
              <a:rPr lang="en-US" dirty="0" smtClean="0">
                <a:hlinkClick r:id="rId4"/>
              </a:rPr>
              <a:t>ITHAKA</a:t>
            </a:r>
            <a:r>
              <a:rPr lang="en-US" dirty="0" smtClean="0"/>
              <a:t>, a not-for-profit organization that works to advance and preserve knowledge and to improve teaching and learning through the use of digital technologies.</a:t>
            </a:r>
          </a:p>
          <a:p>
            <a:r>
              <a:rPr lang="en-US" dirty="0" smtClean="0"/>
              <a:t>JSTOR currently offers more than </a:t>
            </a:r>
            <a:r>
              <a:rPr lang="en-US" dirty="0" smtClean="0">
                <a:hlinkClick r:id="rId5"/>
              </a:rPr>
              <a:t>12 million academic journal articles</a:t>
            </a:r>
            <a:r>
              <a:rPr lang="en-US" dirty="0" smtClean="0"/>
              <a:t>, </a:t>
            </a:r>
            <a:r>
              <a:rPr lang="en-US" dirty="0" smtClean="0">
                <a:hlinkClick r:id="rId6"/>
              </a:rPr>
              <a:t>100,000 books</a:t>
            </a:r>
            <a:r>
              <a:rPr lang="en-US" dirty="0" smtClean="0"/>
              <a:t>, and </a:t>
            </a:r>
            <a:r>
              <a:rPr lang="en-US" dirty="0" smtClean="0">
                <a:hlinkClick r:id="rId7"/>
              </a:rPr>
              <a:t>millions of images</a:t>
            </a:r>
            <a:r>
              <a:rPr lang="en-US" dirty="0" smtClean="0"/>
              <a:t> and </a:t>
            </a:r>
            <a:r>
              <a:rPr lang="en-US" dirty="0" smtClean="0">
                <a:hlinkClick r:id="rId8"/>
              </a:rPr>
              <a:t>primary source materials</a:t>
            </a:r>
            <a:r>
              <a:rPr lang="en-US" dirty="0" smtClean="0"/>
              <a:t> in 75 disciplines.</a:t>
            </a:r>
          </a:p>
          <a:p>
            <a:r>
              <a:rPr lang="en-US" dirty="0" smtClean="0"/>
              <a:t>We help you explore a wide range of scholarly content through a powerful </a:t>
            </a:r>
            <a:r>
              <a:rPr lang="en-US" dirty="0" smtClean="0">
                <a:hlinkClick r:id="rId9"/>
              </a:rPr>
              <a:t>research and teaching platform</a:t>
            </a:r>
            <a:r>
              <a:rPr lang="en-US" dirty="0" smtClean="0"/>
              <a:t>. We collaborate with the academic community to help libraries connect students and faculty to vital content while lowering costs and increasing shelf space, provide independent researchers with free and low-cost access to scholarship, and help publishers reach new audiences and preserve their content for future generations.</a:t>
            </a:r>
          </a:p>
          <a:p>
            <a:r>
              <a:rPr lang="en-US" dirty="0" smtClean="0"/>
              <a:t>JSTOR is part of </a:t>
            </a:r>
            <a:r>
              <a:rPr lang="en-US" dirty="0" smtClean="0">
                <a:hlinkClick r:id="rId10"/>
              </a:rPr>
              <a:t>ITHAKA</a:t>
            </a:r>
            <a:r>
              <a:rPr lang="en-US" dirty="0" smtClean="0"/>
              <a:t>, a not-for-profit organization that also includes </a:t>
            </a:r>
            <a:r>
              <a:rPr lang="en-US" dirty="0" err="1" smtClean="0">
                <a:hlinkClick r:id="rId11"/>
              </a:rPr>
              <a:t>Artstor</a:t>
            </a:r>
            <a:r>
              <a:rPr lang="en-US" dirty="0" smtClean="0">
                <a:hlinkClick r:id="rId11"/>
              </a:rPr>
              <a:t>,</a:t>
            </a:r>
            <a:r>
              <a:rPr lang="en-US" dirty="0" smtClean="0"/>
              <a:t> </a:t>
            </a:r>
            <a:r>
              <a:rPr lang="en-US" dirty="0" err="1" smtClean="0">
                <a:hlinkClick r:id="rId12"/>
              </a:rPr>
              <a:t>Ithaka</a:t>
            </a:r>
            <a:r>
              <a:rPr lang="en-US" dirty="0" smtClean="0">
                <a:hlinkClick r:id="rId12"/>
              </a:rPr>
              <a:t> S+R,</a:t>
            </a:r>
            <a:r>
              <a:rPr lang="en-US" dirty="0" smtClean="0"/>
              <a:t> and </a:t>
            </a:r>
            <a:r>
              <a:rPr lang="en-US" dirty="0" smtClean="0">
                <a:hlinkClick r:id="rId3"/>
              </a:rPr>
              <a:t>Portico</a:t>
            </a:r>
            <a:r>
              <a:rPr lang="en-US" dirty="0" smtClean="0"/>
              <a:t>.</a:t>
            </a:r>
            <a:endParaRPr lang="sk-SK" dirty="0" smtClean="0"/>
          </a:p>
          <a:p>
            <a:r>
              <a:rPr lang="sk-SK" b="1" dirty="0" smtClean="0"/>
              <a:t>a</a:t>
            </a:r>
            <a:r>
              <a:rPr lang="en-US" b="1" dirty="0" smtClean="0"/>
              <a:t>bout open content on JSTOR</a:t>
            </a:r>
          </a:p>
          <a:p>
            <a:r>
              <a:rPr lang="en-US" dirty="0" smtClean="0"/>
              <a:t>There is a great deal of Open Content available on JSTOR. Use JSTOR to access Open Access books and journals, as well as journal content published before 1923 in the United States (and prior to 1870 elsewhere) for free. The “Early Journal Content” on JSTOR includes more than 500,000 public domain articles from more than 200 journals on the JSTOR platform.</a:t>
            </a:r>
          </a:p>
          <a:p>
            <a:r>
              <a:rPr lang="en-US" b="1" dirty="0" smtClean="0"/>
              <a:t>How to find open content:</a:t>
            </a:r>
          </a:p>
          <a:p>
            <a:r>
              <a:rPr lang="en-US" dirty="0" smtClean="0"/>
              <a:t>The easiest way to search open content is to </a:t>
            </a:r>
            <a:r>
              <a:rPr lang="en-US" dirty="0" smtClean="0">
                <a:hlinkClick r:id="rId13"/>
              </a:rPr>
              <a:t>go to the open content page</a:t>
            </a:r>
            <a:r>
              <a:rPr lang="en-US" dirty="0" smtClean="0"/>
              <a:t> and use the basic search. </a:t>
            </a:r>
          </a:p>
          <a:p>
            <a:r>
              <a:rPr lang="en-US" dirty="0" smtClean="0">
                <a:hlinkClick r:id="rId14"/>
              </a:rPr>
              <a:t>Open Access Content on JSTOR</a:t>
            </a:r>
            <a:endParaRPr lang="en-US" dirty="0" smtClean="0"/>
          </a:p>
          <a:p>
            <a:r>
              <a:rPr lang="en-US" dirty="0" smtClean="0"/>
              <a:t>Keep in mind that open access isn't the only way to get free content on JSTOR. Sometimes publishers will make their content available to read online for free with a personal JSTOR account. </a:t>
            </a:r>
            <a:endParaRPr lang="sk-SK" dirty="0" smtClean="0"/>
          </a:p>
          <a:p>
            <a:r>
              <a:rPr lang="en-US" b="1" dirty="0" smtClean="0"/>
              <a:t>How to Start Reading for Free</a:t>
            </a:r>
          </a:p>
          <a:p>
            <a:r>
              <a:rPr lang="en-US" dirty="0" smtClean="0"/>
              <a:t>When you have a </a:t>
            </a:r>
            <a:r>
              <a:rPr lang="en-US" dirty="0" smtClean="0">
                <a:hlinkClick r:id="rId15"/>
              </a:rPr>
              <a:t>free personal JSTOR account</a:t>
            </a:r>
            <a:r>
              <a:rPr lang="en-US" dirty="0" smtClean="0"/>
              <a:t>, you can read 6 articles online for free every 30 days. JSTOR has temporarily increased the number of total available articles you can read online for free from 6 to 100 per month. </a:t>
            </a:r>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22</a:t>
            </a:fld>
            <a:endParaRPr lang="sk-SK">
              <a:cs typeface="Arial" charset="0"/>
            </a:endParaRPr>
          </a:p>
        </p:txBody>
      </p:sp>
    </p:spTree>
    <p:extLst>
      <p:ext uri="{BB962C8B-B14F-4D97-AF65-F5344CB8AC3E}">
        <p14:creationId xmlns:p14="http://schemas.microsoft.com/office/powerpoint/2010/main" val="3137030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b="1" dirty="0" smtClean="0"/>
              <a:t>Pri hľadaní repozitára/úložiska pre výskumné dáta by si príjemcovia grantov mali najprv overiť, či existuje tematická databáza/databáza komunity, kde by sa dáta mohli archivovať. </a:t>
            </a:r>
          </a:p>
          <a:p>
            <a:pPr>
              <a:spcBef>
                <a:spcPct val="0"/>
              </a:spcBef>
            </a:pPr>
            <a:r>
              <a:rPr lang="sk-SK" dirty="0" smtClean="0"/>
              <a:t>Bez ohľadu na vybrané úložisko by si príjemcovia grantov mali vždy overiť, či je </a:t>
            </a:r>
          </a:p>
          <a:p>
            <a:pPr>
              <a:spcBef>
                <a:spcPct val="0"/>
              </a:spcBef>
            </a:pPr>
            <a:r>
              <a:rPr lang="sk-SK" b="1" dirty="0" smtClean="0"/>
              <a:t>dlhodobo udržateľné;</a:t>
            </a:r>
          </a:p>
          <a:p>
            <a:pPr>
              <a:spcBef>
                <a:spcPct val="0"/>
              </a:spcBef>
            </a:pPr>
            <a:r>
              <a:rPr lang="sk-SK" b="1" dirty="0" smtClean="0"/>
              <a:t>ukladá dáta bezpečným spôsobom</a:t>
            </a:r>
            <a:r>
              <a:rPr lang="sk-SK" dirty="0" smtClean="0"/>
              <a:t>;</a:t>
            </a:r>
          </a:p>
          <a:p>
            <a:pPr>
              <a:spcBef>
                <a:spcPct val="0"/>
              </a:spcBef>
            </a:pPr>
            <a:r>
              <a:rPr lang="sk-SK" b="1" dirty="0" smtClean="0"/>
              <a:t>zabezpečí, že údaje budú naďalej </a:t>
            </a:r>
            <a:r>
              <a:rPr lang="sk-SK" b="1" dirty="0" err="1" smtClean="0"/>
              <a:t>nájditeľné</a:t>
            </a:r>
            <a:r>
              <a:rPr lang="sk-SK" b="1" dirty="0" smtClean="0"/>
              <a:t> (pomocou trvalého identifikátora), prístupné a opakovane použiteľné</a:t>
            </a:r>
            <a:r>
              <a:rPr lang="sk-SK" dirty="0" smtClean="0"/>
              <a:t>;</a:t>
            </a:r>
          </a:p>
          <a:p>
            <a:pPr>
              <a:spcBef>
                <a:spcPct val="0"/>
              </a:spcBef>
            </a:pPr>
            <a:r>
              <a:rPr lang="sk-SK" b="1" dirty="0" smtClean="0"/>
              <a:t>popisuje údaje štandardným spôsobom </a:t>
            </a:r>
            <a:r>
              <a:rPr lang="sk-SK" b="0" dirty="0" smtClean="0"/>
              <a:t>s použitím prijatých štandardov metadát;</a:t>
            </a:r>
          </a:p>
          <a:p>
            <a:pPr>
              <a:spcBef>
                <a:spcPct val="0"/>
              </a:spcBef>
            </a:pPr>
            <a:r>
              <a:rPr lang="sk-SK" b="1" dirty="0" smtClean="0"/>
              <a:t>umožňuje vkladateľovi určiť licenciu</a:t>
            </a:r>
            <a:r>
              <a:rPr lang="sk-SK" dirty="0" smtClean="0"/>
              <a:t>, ktorou sa riadi prístup k dátam a ich opakované použitie.</a:t>
            </a:r>
          </a:p>
        </p:txBody>
      </p:sp>
    </p:spTree>
    <p:extLst>
      <p:ext uri="{BB962C8B-B14F-4D97-AF65-F5344CB8AC3E}">
        <p14:creationId xmlns:p14="http://schemas.microsoft.com/office/powerpoint/2010/main" val="738321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dirty="0" smtClean="0"/>
              <a:t>http://roar.eprints.org/</a:t>
            </a:r>
          </a:p>
          <a:p>
            <a:pPr>
              <a:spcBef>
                <a:spcPct val="0"/>
              </a:spcBef>
            </a:pPr>
            <a:r>
              <a:rPr lang="sk-SK" b="1" dirty="0" smtClean="0"/>
              <a:t>ROAR</a:t>
            </a:r>
          </a:p>
          <a:p>
            <a:pPr>
              <a:spcBef>
                <a:spcPct val="0"/>
              </a:spcBef>
            </a:pPr>
            <a:r>
              <a:rPr lang="sk-SK" dirty="0" smtClean="0"/>
              <a:t>T</a:t>
            </a:r>
            <a:r>
              <a:rPr lang="en-US" dirty="0" smtClean="0"/>
              <a:t>he aim of ROAR is to promote the development of open access by providing timely information about the growth and status of repositories throughout the world. Open access to research </a:t>
            </a:r>
            <a:r>
              <a:rPr lang="en-US" dirty="0" err="1" smtClean="0"/>
              <a:t>maximises</a:t>
            </a:r>
            <a:r>
              <a:rPr lang="en-US" dirty="0" smtClean="0"/>
              <a:t> research access and thereby also research impact, making research more productive and effective.</a:t>
            </a:r>
            <a:endParaRPr lang="sk-SK" dirty="0" smtClean="0"/>
          </a:p>
          <a:p>
            <a:pPr>
              <a:spcBef>
                <a:spcPct val="0"/>
              </a:spcBef>
            </a:pPr>
            <a:r>
              <a:rPr lang="sk-SK" dirty="0" smtClean="0"/>
              <a:t>4 repozitáre zo Slovenska</a:t>
            </a:r>
          </a:p>
          <a:p>
            <a:pPr>
              <a:spcBef>
                <a:spcPct val="0"/>
              </a:spcBef>
            </a:pPr>
            <a:endParaRPr lang="sk-SK" dirty="0" smtClean="0"/>
          </a:p>
          <a:p>
            <a:pPr>
              <a:spcBef>
                <a:spcPct val="0"/>
              </a:spcBef>
            </a:pPr>
            <a:r>
              <a:rPr lang="en-US" b="1" dirty="0" err="1" smtClean="0"/>
              <a:t>OpenDOAR</a:t>
            </a:r>
            <a:r>
              <a:rPr lang="en-US" dirty="0" smtClean="0"/>
              <a:t> is the quality-assured, global Directory of Open Access Repositories. You can search and browse through thousands of registered repositories based on a range of features, such as location, </a:t>
            </a:r>
            <a:endParaRPr lang="sk-SK" dirty="0" smtClean="0"/>
          </a:p>
          <a:p>
            <a:pPr>
              <a:spcBef>
                <a:spcPct val="0"/>
              </a:spcBef>
            </a:pPr>
            <a:r>
              <a:rPr lang="en-US" dirty="0" smtClean="0"/>
              <a:t>https://v2.sherpa.ac.uk/opendoar/software or type of material held. Try it out for yourself: </a:t>
            </a:r>
            <a:endParaRPr lang="sk-SK" dirty="0" smtClean="0"/>
          </a:p>
          <a:p>
            <a:pPr>
              <a:spcBef>
                <a:spcPct val="0"/>
              </a:spcBef>
            </a:pPr>
            <a:r>
              <a:rPr lang="sk-SK" dirty="0" smtClean="0"/>
              <a:t>0 repozitárov zo Slovenska</a:t>
            </a:r>
          </a:p>
          <a:p>
            <a:pPr>
              <a:spcBef>
                <a:spcPct val="0"/>
              </a:spcBef>
            </a:pPr>
            <a:endParaRPr lang="sk-SK" dirty="0" smtClean="0"/>
          </a:p>
          <a:p>
            <a:pPr>
              <a:spcBef>
                <a:spcPct val="0"/>
              </a:spcBef>
            </a:pPr>
            <a:r>
              <a:rPr lang="sk-SK" i="1" dirty="0" smtClean="0"/>
              <a:t>Majú aj na stránke SNK: https://www.snk.sk/sk/11-katalogy.html</a:t>
            </a:r>
          </a:p>
          <a:p>
            <a:pPr>
              <a:spcBef>
                <a:spcPct val="0"/>
              </a:spcBef>
            </a:pPr>
            <a:endParaRPr lang="sk-SK" dirty="0" smtClean="0"/>
          </a:p>
          <a:p>
            <a:r>
              <a:rPr lang="en-US" b="1" dirty="0" smtClean="0"/>
              <a:t>Re3data</a:t>
            </a:r>
            <a:endParaRPr lang="sk-SK" b="1" dirty="0" smtClean="0"/>
          </a:p>
          <a:p>
            <a:r>
              <a:rPr lang="en-US" b="1" dirty="0" smtClean="0"/>
              <a:t>About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Re3data is a global registry of research data repositories that covers research data repositories from different academic disciplines</a:t>
            </a:r>
            <a:r>
              <a:rPr lang="en-US" dirty="0" smtClean="0"/>
              <a:t>. It includes repositories that enable permanent storage of and access to data sets to researchers, funding bodies, publishers, and scholarly Institutions. re3data promotes a culture of sharing, increased access and better visibility of research data. The registry has gone live in autumn </a:t>
            </a:r>
            <a:r>
              <a:rPr lang="en-US" b="1" dirty="0" smtClean="0"/>
              <a:t>2012 </a:t>
            </a:r>
            <a:r>
              <a:rPr lang="en-US" dirty="0" smtClean="0"/>
              <a:t>and has been funded by the </a:t>
            </a:r>
            <a:r>
              <a:rPr lang="en-US" dirty="0" smtClean="0">
                <a:hlinkClick r:id="rId3"/>
              </a:rPr>
              <a:t>German Research Foundation (DFG)</a:t>
            </a:r>
            <a:r>
              <a:rPr lang="en-US" dirty="0" smtClean="0"/>
              <a:t>. </a:t>
            </a:r>
          </a:p>
          <a:p>
            <a:pPr>
              <a:spcBef>
                <a:spcPct val="0"/>
              </a:spcBef>
            </a:pPr>
            <a:r>
              <a:rPr lang="sk-SK" dirty="0" smtClean="0"/>
              <a:t>https://www.re3data.org/about</a:t>
            </a:r>
          </a:p>
          <a:p>
            <a:endParaRPr lang="sk-SK" b="1" dirty="0" smtClean="0"/>
          </a:p>
          <a:p>
            <a:r>
              <a:rPr lang="sk-SK" b="1" dirty="0" smtClean="0"/>
              <a:t>https://roarmap.eprints.org/</a:t>
            </a:r>
          </a:p>
          <a:p>
            <a:r>
              <a:rPr lang="en-US" b="1" dirty="0" smtClean="0"/>
              <a:t>The Registry of Open Access Repositories Mandatory Archiving Policies (ROARMAP)</a:t>
            </a:r>
            <a:r>
              <a:rPr lang="en-US" dirty="0" smtClean="0"/>
              <a:t> is a searchable international </a:t>
            </a:r>
            <a:r>
              <a:rPr lang="en-US" b="1" dirty="0" smtClean="0"/>
              <a:t>registry charting the growth of open access mandates adopted by universities, research institutions and research funders </a:t>
            </a:r>
            <a:r>
              <a:rPr lang="en-US" dirty="0" smtClean="0"/>
              <a:t>that require their researchers to provide open access to their peer-reviewed research article output by depositing it in an open access repository.</a:t>
            </a:r>
            <a:endParaRPr lang="sk-SK" b="1" dirty="0" smtClean="0"/>
          </a:p>
          <a:p>
            <a:pPr>
              <a:spcBef>
                <a:spcPct val="0"/>
              </a:spcBef>
            </a:pPr>
            <a:endParaRPr lang="sk-SK" dirty="0" smtClean="0"/>
          </a:p>
          <a:p>
            <a:r>
              <a:rPr lang="en-US" b="1" dirty="0" smtClean="0"/>
              <a:t>Welcome to Sherpa Romeo </a:t>
            </a:r>
          </a:p>
          <a:p>
            <a:r>
              <a:rPr lang="en-US" dirty="0" smtClean="0"/>
              <a:t>Sherpa Romeo is an online resource that aggregates and analyses publisher open access policies from around the world and provides summaries of publisher copyright and open access archiving policies on a journal-by-journal basis. </a:t>
            </a:r>
          </a:p>
          <a:p>
            <a:pPr>
              <a:spcBef>
                <a:spcPct val="0"/>
              </a:spcBef>
            </a:pPr>
            <a:endParaRPr lang="sk-SK" dirty="0" smtClean="0"/>
          </a:p>
        </p:txBody>
      </p:sp>
    </p:spTree>
    <p:extLst>
      <p:ext uri="{BB962C8B-B14F-4D97-AF65-F5344CB8AC3E}">
        <p14:creationId xmlns:p14="http://schemas.microsoft.com/office/powerpoint/2010/main" val="3178900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k-SK" b="1" cap="all" dirty="0" smtClean="0"/>
              <a:t>Digitálna</a:t>
            </a:r>
            <a:r>
              <a:rPr lang="sk-SK" b="1" cap="all" baseline="0" dirty="0" smtClean="0"/>
              <a:t> archivácia</a:t>
            </a:r>
          </a:p>
          <a:p>
            <a:pPr>
              <a:spcBef>
                <a:spcPct val="0"/>
              </a:spcBef>
            </a:pPr>
            <a:endParaRPr lang="sk-SK" baseline="0" dirty="0" smtClean="0"/>
          </a:p>
          <a:p>
            <a:pPr marL="171450" indent="-171450">
              <a:spcBef>
                <a:spcPct val="0"/>
              </a:spcBef>
              <a:buFont typeface="Arial" panose="020B0604020202020204" pitchFamily="34" charset="0"/>
              <a:buChar char="•"/>
            </a:pPr>
            <a:r>
              <a:rPr lang="sk-SK" b="1" dirty="0" smtClean="0"/>
              <a:t>Webová stránka,</a:t>
            </a:r>
            <a:r>
              <a:rPr lang="sk-SK" b="1" baseline="0" dirty="0" smtClean="0"/>
              <a:t> </a:t>
            </a:r>
            <a:r>
              <a:rPr lang="sk-SK" b="1" dirty="0" smtClean="0"/>
              <a:t>úložisko vydavateľa</a:t>
            </a:r>
          </a:p>
          <a:p>
            <a:pPr marL="0" indent="0">
              <a:spcBef>
                <a:spcPct val="0"/>
              </a:spcBef>
              <a:buFont typeface="Arial" panose="020B0604020202020204" pitchFamily="34" charset="0"/>
              <a:buNone/>
            </a:pPr>
            <a:endParaRPr lang="sk-SK" b="1" dirty="0" smtClean="0"/>
          </a:p>
          <a:p>
            <a:pPr marL="171450" indent="-171450">
              <a:spcBef>
                <a:spcPct val="0"/>
              </a:spcBef>
              <a:buFont typeface="Arial" panose="020B0604020202020204" pitchFamily="34" charset="0"/>
              <a:buChar char="•"/>
            </a:pPr>
            <a:r>
              <a:rPr lang="sk-SK" b="1" cap="all" baseline="0" dirty="0" smtClean="0"/>
              <a:t>Archivačné iniciatívy</a:t>
            </a:r>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25</a:t>
            </a:fld>
            <a:endParaRPr lang="sk-SK">
              <a:cs typeface="Arial" charset="0"/>
            </a:endParaRPr>
          </a:p>
        </p:txBody>
      </p:sp>
    </p:spTree>
    <p:extLst>
      <p:ext uri="{BB962C8B-B14F-4D97-AF65-F5344CB8AC3E}">
        <p14:creationId xmlns:p14="http://schemas.microsoft.com/office/powerpoint/2010/main" val="4050760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k-SK" b="1" cap="all" dirty="0" smtClean="0"/>
              <a:t>Digitálna</a:t>
            </a:r>
            <a:r>
              <a:rPr lang="sk-SK" b="1" cap="all" baseline="0" dirty="0" smtClean="0"/>
              <a:t> archivácia</a:t>
            </a:r>
          </a:p>
          <a:p>
            <a:pPr>
              <a:spcBef>
                <a:spcPct val="0"/>
              </a:spcBef>
            </a:pPr>
            <a:endParaRPr lang="sk-SK" baseline="0" dirty="0" smtClean="0"/>
          </a:p>
          <a:p>
            <a:pPr marL="171450" indent="-171450">
              <a:spcBef>
                <a:spcPct val="0"/>
              </a:spcBef>
              <a:buFont typeface="Arial" panose="020B0604020202020204" pitchFamily="34" charset="0"/>
              <a:buChar char="•"/>
            </a:pPr>
            <a:r>
              <a:rPr lang="sk-SK" b="1" dirty="0" smtClean="0"/>
              <a:t>Webová stránka,</a:t>
            </a:r>
            <a:r>
              <a:rPr lang="sk-SK" b="1" baseline="0" dirty="0" smtClean="0"/>
              <a:t> </a:t>
            </a:r>
            <a:r>
              <a:rPr lang="sk-SK" b="1" dirty="0" smtClean="0"/>
              <a:t>úložisko vydavateľa</a:t>
            </a:r>
          </a:p>
          <a:p>
            <a:pPr marL="0" indent="0">
              <a:spcBef>
                <a:spcPct val="0"/>
              </a:spcBef>
              <a:buFont typeface="Arial" panose="020B0604020202020204" pitchFamily="34" charset="0"/>
              <a:buNone/>
            </a:pPr>
            <a:endParaRPr lang="sk-SK" b="1" dirty="0" smtClean="0"/>
          </a:p>
          <a:p>
            <a:pPr marL="171450" indent="-171450">
              <a:spcBef>
                <a:spcPct val="0"/>
              </a:spcBef>
              <a:buFont typeface="Arial" panose="020B0604020202020204" pitchFamily="34" charset="0"/>
              <a:buChar char="•"/>
            </a:pPr>
            <a:r>
              <a:rPr lang="sk-SK" b="1" cap="all" baseline="0" dirty="0" smtClean="0"/>
              <a:t>Archivačné iniciatívy</a:t>
            </a:r>
          </a:p>
          <a:p>
            <a:pPr algn="just" defTabSz="1440000"/>
            <a:r>
              <a:rPr lang="sk-SK" sz="1200" b="1" dirty="0" err="1" smtClean="0">
                <a:solidFill>
                  <a:srgbClr val="12018D"/>
                </a:solidFill>
                <a:hlinkClick r:id="rId3"/>
              </a:rPr>
              <a:t>Portico</a:t>
            </a:r>
            <a:endParaRPr lang="sk-SK" sz="1200" b="0" dirty="0" smtClean="0">
              <a:solidFill>
                <a:schemeClr val="tx1"/>
              </a:solidFill>
            </a:endParaRPr>
          </a:p>
          <a:p>
            <a:pPr marL="0" marR="0" lvl="0" indent="0" algn="just" defTabSz="1440000" rtl="0" eaLnBrk="1" fontAlgn="base" latinLnBrk="0" hangingPunct="1">
              <a:lnSpc>
                <a:spcPct val="100000"/>
              </a:lnSpc>
              <a:spcBef>
                <a:spcPct val="30000"/>
              </a:spcBef>
              <a:spcAft>
                <a:spcPct val="0"/>
              </a:spcAft>
              <a:buClrTx/>
              <a:buSzTx/>
              <a:buFontTx/>
              <a:buNone/>
              <a:tabLst/>
              <a:defRPr/>
            </a:pPr>
            <a:r>
              <a:rPr lang="sk-SK" dirty="0" smtClean="0"/>
              <a:t>-</a:t>
            </a:r>
            <a:r>
              <a:rPr lang="sk-SK" sz="1200" b="1" dirty="0" smtClean="0"/>
              <a:t>tmavý archív </a:t>
            </a:r>
            <a:r>
              <a:rPr lang="sk-SK" sz="1000" i="1" dirty="0" smtClean="0"/>
              <a:t>(</a:t>
            </a:r>
            <a:r>
              <a:rPr lang="sk-SK" sz="1000" i="1" dirty="0" err="1" smtClean="0"/>
              <a:t>dark</a:t>
            </a:r>
            <a:r>
              <a:rPr lang="sk-SK" sz="1000" i="1" dirty="0" smtClean="0"/>
              <a:t> </a:t>
            </a:r>
            <a:r>
              <a:rPr lang="sk-SK" sz="1000" i="1" dirty="0" err="1" smtClean="0"/>
              <a:t>archive</a:t>
            </a:r>
            <a:r>
              <a:rPr lang="sk-SK" sz="1000" i="1" dirty="0" smtClean="0"/>
              <a:t>)</a:t>
            </a:r>
            <a:r>
              <a:rPr lang="sk-SK" dirty="0" smtClean="0"/>
              <a:t> </a:t>
            </a:r>
            <a:r>
              <a:rPr lang="sk-SK" sz="1200" b="1" dirty="0" smtClean="0"/>
              <a:t>sprístupňuje obsah až v okamihu, keď prestane byť klasicky dostupný</a:t>
            </a:r>
          </a:p>
          <a:p>
            <a:pPr algn="just" defTabSz="1440000"/>
            <a:r>
              <a:rPr lang="sk-SK" dirty="0" smtClean="0"/>
              <a:t>-e</a:t>
            </a:r>
            <a:r>
              <a:rPr lang="sk-SK" sz="1200" dirty="0" smtClean="0"/>
              <a:t>-časopisy, e-kníh a digitálne kolekcie         </a:t>
            </a:r>
          </a:p>
          <a:p>
            <a:pPr algn="just" defTabSz="1440000"/>
            <a:r>
              <a:rPr lang="sk-SK" sz="1200" dirty="0" smtClean="0"/>
              <a:t>-podporovaný komunitou vydavateľov a knižníc, platená služba</a:t>
            </a:r>
          </a:p>
          <a:p>
            <a:pPr marL="0" marR="0" indent="0" algn="l" defTabSz="914400" rtl="0" eaLnBrk="1" fontAlgn="base" latinLnBrk="0" hangingPunct="1">
              <a:lnSpc>
                <a:spcPct val="100000"/>
              </a:lnSpc>
              <a:spcBef>
                <a:spcPct val="0"/>
              </a:spcBef>
              <a:spcAft>
                <a:spcPct val="0"/>
              </a:spcAft>
              <a:buClrTx/>
              <a:buSzTx/>
              <a:buFontTx/>
              <a:buNone/>
              <a:tabLst/>
              <a:defRPr/>
            </a:pPr>
            <a:r>
              <a:rPr lang="sk-SK" b="1" dirty="0" err="1" smtClean="0"/>
              <a:t>Portico</a:t>
            </a:r>
            <a:r>
              <a:rPr lang="sk-SK" b="1" dirty="0" smtClean="0"/>
              <a:t> </a:t>
            </a:r>
            <a:r>
              <a:rPr lang="en-US" b="0" dirty="0" smtClean="0"/>
              <a:t>is a community-supported preservation archive that safeguards access to e-journals, e-books, and digital collections. Our unique, trusted process ensures that the content we preserve will remain accessible and usable for researchers, scholars, and students in the future.</a:t>
            </a:r>
            <a:endParaRPr lang="sk-SK" b="0" dirty="0" smtClean="0"/>
          </a:p>
          <a:p>
            <a:pPr>
              <a:spcBef>
                <a:spcPct val="0"/>
              </a:spcBef>
            </a:pPr>
            <a:r>
              <a:rPr lang="sk-SK" dirty="0" smtClean="0"/>
              <a:t>https://www.portico.org/</a:t>
            </a:r>
          </a:p>
          <a:p>
            <a:pPr>
              <a:spcBef>
                <a:spcPct val="0"/>
              </a:spcBef>
            </a:pPr>
            <a:endParaRPr lang="sk-SK" dirty="0" smtClean="0"/>
          </a:p>
          <a:p>
            <a:r>
              <a:rPr lang="en-US" b="1" dirty="0" smtClean="0"/>
              <a:t>JSTOR </a:t>
            </a:r>
            <a:endParaRPr lang="sk-SK" b="1" dirty="0" smtClean="0"/>
          </a:p>
          <a:p>
            <a:r>
              <a:rPr lang="sk-SK" sz="1200" dirty="0" smtClean="0"/>
              <a:t>od r. 1995,</a:t>
            </a:r>
            <a:r>
              <a:rPr lang="sk-SK" sz="1200" baseline="0" dirty="0" smtClean="0"/>
              <a:t> </a:t>
            </a:r>
            <a:r>
              <a:rPr lang="sk-SK" sz="1200" dirty="0" smtClean="0"/>
              <a:t>začal ako knižnica archivujúca digitalizované staršie čísla papierových časopisov.</a:t>
            </a:r>
            <a:endParaRPr lang="sk-SK" dirty="0" smtClean="0"/>
          </a:p>
          <a:p>
            <a:r>
              <a:rPr lang="sk-SK" dirty="0" err="1" smtClean="0"/>
              <a:t>Since</a:t>
            </a:r>
            <a:r>
              <a:rPr lang="sk-SK" baseline="0" dirty="0" smtClean="0"/>
              <a:t> </a:t>
            </a:r>
            <a:r>
              <a:rPr lang="en-US" dirty="0" smtClean="0"/>
              <a:t>1995, following a pilot launched under the direction of the University of Michigan, JSTOR was established as an independent not-for-profit organization. In 2009, JSTOR merged with and became a service of </a:t>
            </a:r>
            <a:r>
              <a:rPr lang="en-US" dirty="0" smtClean="0">
                <a:hlinkClick r:id="rId4"/>
              </a:rPr>
              <a:t>ITHAKA</a:t>
            </a:r>
            <a:r>
              <a:rPr lang="en-US" dirty="0" smtClean="0"/>
              <a:t>, a not-for-profit organization that works to advance and preserve knowledge and to improve teaching and learning through the use of digital technologies.</a:t>
            </a:r>
          </a:p>
          <a:p>
            <a:r>
              <a:rPr lang="en-US" dirty="0" smtClean="0"/>
              <a:t>JSTOR currently offers more than </a:t>
            </a:r>
            <a:r>
              <a:rPr lang="en-US" dirty="0" smtClean="0">
                <a:hlinkClick r:id="rId5"/>
              </a:rPr>
              <a:t>12 million academic journal articles</a:t>
            </a:r>
            <a:r>
              <a:rPr lang="en-US" dirty="0" smtClean="0"/>
              <a:t>, </a:t>
            </a:r>
            <a:r>
              <a:rPr lang="en-US" dirty="0" smtClean="0">
                <a:hlinkClick r:id="rId6"/>
              </a:rPr>
              <a:t>100,000 books</a:t>
            </a:r>
            <a:r>
              <a:rPr lang="en-US" dirty="0" smtClean="0"/>
              <a:t>, and </a:t>
            </a:r>
            <a:r>
              <a:rPr lang="en-US" dirty="0" smtClean="0">
                <a:hlinkClick r:id="rId7"/>
              </a:rPr>
              <a:t>millions of images</a:t>
            </a:r>
            <a:r>
              <a:rPr lang="en-US" dirty="0" smtClean="0"/>
              <a:t> and </a:t>
            </a:r>
            <a:r>
              <a:rPr lang="en-US" dirty="0" smtClean="0">
                <a:hlinkClick r:id="rId8"/>
              </a:rPr>
              <a:t>primary source materials</a:t>
            </a:r>
            <a:r>
              <a:rPr lang="en-US" dirty="0" smtClean="0"/>
              <a:t> in 75 disciplines.</a:t>
            </a:r>
          </a:p>
          <a:p>
            <a:r>
              <a:rPr lang="en-US" dirty="0" smtClean="0"/>
              <a:t>We help you explore a wide range of scholarly content through a powerful </a:t>
            </a:r>
            <a:r>
              <a:rPr lang="en-US" dirty="0" smtClean="0">
                <a:hlinkClick r:id="rId9"/>
              </a:rPr>
              <a:t>research and teaching platform</a:t>
            </a:r>
            <a:r>
              <a:rPr lang="en-US" dirty="0" smtClean="0"/>
              <a:t>. We collaborate with the academic community to help libraries connect students and faculty to vital content while lowering costs and increasing shelf space, provide independent researchers with free and low-cost access to scholarship, and help publishers reach new audiences and preserve their content for future generations.</a:t>
            </a:r>
          </a:p>
          <a:p>
            <a:r>
              <a:rPr lang="en-US" dirty="0" smtClean="0"/>
              <a:t>JSTOR is part of </a:t>
            </a:r>
            <a:r>
              <a:rPr lang="en-US" dirty="0" smtClean="0">
                <a:hlinkClick r:id="rId10"/>
              </a:rPr>
              <a:t>ITHAKA</a:t>
            </a:r>
            <a:r>
              <a:rPr lang="en-US" dirty="0" smtClean="0"/>
              <a:t>, a not-for-profit organization that also includes </a:t>
            </a:r>
            <a:r>
              <a:rPr lang="en-US" dirty="0" err="1" smtClean="0">
                <a:hlinkClick r:id="rId11"/>
              </a:rPr>
              <a:t>Artstor</a:t>
            </a:r>
            <a:r>
              <a:rPr lang="en-US" dirty="0" smtClean="0">
                <a:hlinkClick r:id="rId11"/>
              </a:rPr>
              <a:t>,</a:t>
            </a:r>
            <a:r>
              <a:rPr lang="en-US" dirty="0" smtClean="0"/>
              <a:t> </a:t>
            </a:r>
            <a:r>
              <a:rPr lang="en-US" dirty="0" err="1" smtClean="0">
                <a:hlinkClick r:id="rId12"/>
              </a:rPr>
              <a:t>Ithaka</a:t>
            </a:r>
            <a:r>
              <a:rPr lang="en-US" dirty="0" smtClean="0">
                <a:hlinkClick r:id="rId12"/>
              </a:rPr>
              <a:t> S+R,</a:t>
            </a:r>
            <a:r>
              <a:rPr lang="en-US" dirty="0" smtClean="0"/>
              <a:t> and </a:t>
            </a:r>
            <a:r>
              <a:rPr lang="en-US" dirty="0" smtClean="0">
                <a:hlinkClick r:id="rId3"/>
              </a:rPr>
              <a:t>Portico</a:t>
            </a:r>
            <a:r>
              <a:rPr lang="en-US" dirty="0" smtClean="0"/>
              <a:t>.</a:t>
            </a:r>
            <a:endParaRPr lang="sk-SK" dirty="0" smtClean="0"/>
          </a:p>
          <a:p>
            <a:r>
              <a:rPr lang="sk-SK" b="1" dirty="0" smtClean="0"/>
              <a:t>a</a:t>
            </a:r>
            <a:r>
              <a:rPr lang="en-US" b="1" dirty="0" smtClean="0"/>
              <a:t>bout open content on JSTOR</a:t>
            </a:r>
          </a:p>
          <a:p>
            <a:r>
              <a:rPr lang="en-US" dirty="0" smtClean="0"/>
              <a:t>There is a great deal of Open Content available on JSTOR. Use JSTOR to access Open Access books and journals, as well as journal content published before 1923 in the United States (and prior to 1870 elsewhere) for free. The “Early Journal Content” on JSTOR includes more than 500,000 public domain articles from more than 200 journals on the JSTOR platform.</a:t>
            </a:r>
          </a:p>
          <a:p>
            <a:r>
              <a:rPr lang="en-US" b="1" dirty="0" smtClean="0"/>
              <a:t>How to find open content:</a:t>
            </a:r>
          </a:p>
          <a:p>
            <a:r>
              <a:rPr lang="en-US" dirty="0" smtClean="0"/>
              <a:t>The easiest way to search open content is to </a:t>
            </a:r>
            <a:r>
              <a:rPr lang="en-US" dirty="0" smtClean="0">
                <a:hlinkClick r:id="rId13"/>
              </a:rPr>
              <a:t>go to the open content page</a:t>
            </a:r>
            <a:r>
              <a:rPr lang="en-US" dirty="0" smtClean="0"/>
              <a:t> and use the basic search. </a:t>
            </a:r>
          </a:p>
          <a:p>
            <a:r>
              <a:rPr lang="en-US" dirty="0" smtClean="0">
                <a:hlinkClick r:id="rId14"/>
              </a:rPr>
              <a:t>Open Access Content on JSTOR</a:t>
            </a:r>
            <a:endParaRPr lang="en-US" dirty="0" smtClean="0"/>
          </a:p>
          <a:p>
            <a:r>
              <a:rPr lang="en-US" dirty="0" smtClean="0"/>
              <a:t>Keep in mind that open access isn't the only way to get free content on JSTOR. Sometimes publishers will make their content available to read online for free with a personal JSTOR account. </a:t>
            </a:r>
            <a:endParaRPr lang="sk-SK" dirty="0" smtClean="0"/>
          </a:p>
          <a:p>
            <a:r>
              <a:rPr lang="en-US" b="1" dirty="0" smtClean="0"/>
              <a:t>How to Start Reading for Free</a:t>
            </a:r>
          </a:p>
          <a:p>
            <a:r>
              <a:rPr lang="en-US" dirty="0" smtClean="0"/>
              <a:t>When you have a </a:t>
            </a:r>
            <a:r>
              <a:rPr lang="en-US" dirty="0" smtClean="0">
                <a:hlinkClick r:id="rId15"/>
              </a:rPr>
              <a:t>free personal JSTOR account</a:t>
            </a:r>
            <a:r>
              <a:rPr lang="en-US" dirty="0" smtClean="0"/>
              <a:t>, you can read 6 articles online for free every 30 days. JSTOR has temporarily increased the number of total available articles you can read online for free from 6 to 100 per month. </a:t>
            </a:r>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26</a:t>
            </a:fld>
            <a:endParaRPr lang="sk-SK">
              <a:cs typeface="Arial" charset="0"/>
            </a:endParaRPr>
          </a:p>
        </p:txBody>
      </p:sp>
    </p:spTree>
    <p:extLst>
      <p:ext uri="{BB962C8B-B14F-4D97-AF65-F5344CB8AC3E}">
        <p14:creationId xmlns:p14="http://schemas.microsoft.com/office/powerpoint/2010/main" val="3761447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r>
              <a:rPr lang="sk-SK" b="1" dirty="0" smtClean="0"/>
              <a:t>LOKCSS</a:t>
            </a:r>
          </a:p>
          <a:p>
            <a:r>
              <a:rPr lang="pt-BR" b="1" dirty="0" smtClean="0"/>
              <a:t>LOCKSS je princíp, program, komunita a softvérová aplikácia</a:t>
            </a:r>
            <a:r>
              <a:rPr lang="sk-SK" b="1" dirty="0" smtClean="0"/>
              <a:t>.</a:t>
            </a:r>
          </a:p>
          <a:p>
            <a:r>
              <a:rPr lang="sk-SK" b="1" dirty="0" smtClean="0"/>
              <a:t>-backup</a:t>
            </a:r>
            <a:r>
              <a:rPr lang="sk-SK" b="1" baseline="0" dirty="0" smtClean="0"/>
              <a:t> v reálnom čase</a:t>
            </a:r>
          </a:p>
          <a:p>
            <a:r>
              <a:rPr lang="sk-SK" b="1" baseline="0" dirty="0" smtClean="0"/>
              <a:t>-prístup k zálohovanému obsahu vždy, keď je stránka vydavateľa nedostupná, hoci len na krátky čas</a:t>
            </a:r>
            <a:endParaRPr lang="sk-SK"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b="1" dirty="0" smtClean="0"/>
              <a:t>Systém na báze softvéru s otvoreným zdrojovým kódom</a:t>
            </a:r>
            <a:r>
              <a:rPr lang="sk-SK" sz="1200" dirty="0" smtClean="0"/>
              <a:t>, ktorý kontroluje viaceré kópie dokumentu voči sebe navzájom, aby odhalil náhodne vzniknuté chyby (alebo prípadné pokusy o zmenu či potlačenie materiálu, ktorý bol vydaný. Keby bola na internete len jedna kópia pod jednou administráciou, bola by oveľa zraniteľnejšia voči diverzii či cenzúre).</a:t>
            </a:r>
          </a:p>
          <a:p>
            <a:pPr marL="0" indent="0">
              <a:buFont typeface="Arial" panose="020B0604020202020204" pitchFamily="34" charset="0"/>
              <a:buNone/>
            </a:pPr>
            <a:endParaRPr lang="sk-SK" dirty="0" smtClean="0"/>
          </a:p>
          <a:p>
            <a:pPr marL="0" indent="0">
              <a:buFont typeface="Arial" panose="020B0604020202020204" pitchFamily="34" charset="0"/>
              <a:buNone/>
            </a:pPr>
            <a:r>
              <a:rPr lang="sk-SK" dirty="0" smtClean="0"/>
              <a:t>Projekt LOCKSS, pod záštitou </a:t>
            </a:r>
            <a:r>
              <a:rPr lang="sk-SK" dirty="0" err="1" smtClean="0"/>
              <a:t>Stanfordskej</a:t>
            </a:r>
            <a:r>
              <a:rPr lang="sk-SK" dirty="0" smtClean="0"/>
              <a:t> univerzity, je sieťou typu </a:t>
            </a:r>
            <a:r>
              <a:rPr lang="sk-SK" dirty="0" err="1" smtClean="0"/>
              <a:t>peer</a:t>
            </a:r>
            <a:r>
              <a:rPr lang="sk-SK" dirty="0" smtClean="0"/>
              <a:t>-to-</a:t>
            </a:r>
            <a:r>
              <a:rPr lang="sk-SK" dirty="0" err="1" smtClean="0"/>
              <a:t>peer</a:t>
            </a:r>
            <a:r>
              <a:rPr lang="sk-SK" dirty="0" smtClean="0"/>
              <a:t>, ktorá vyvíja a podporuje systém otvoreného zdroja, ktorý umožňuje knižniciam zhromažďovať, uchovávať a poskytovať svojim čitateľom prístup k materiálom zverejneným na webe. </a:t>
            </a:r>
            <a:endParaRPr lang="sk-SK" sz="1200" dirty="0" smtClean="0"/>
          </a:p>
          <a:p>
            <a:pPr marL="0" indent="0">
              <a:buFont typeface="Arial" panose="020B0604020202020204" pitchFamily="34" charset="0"/>
              <a:buNone/>
            </a:pPr>
            <a:r>
              <a:rPr lang="sk-SK" sz="1200" dirty="0" smtClean="0"/>
              <a:t>Systém, ktorý kontroluje viaceré kópie dokumentu voči sebe navzájom, aby odhalil náhodne vzniknuté chyby, prípadné pokusy o zmenu či potlačenie materiálu, ktorý bol vydaný.</a:t>
            </a:r>
            <a:r>
              <a:rPr lang="sk-SK" sz="1200" baseline="0" dirty="0" smtClean="0"/>
              <a:t> </a:t>
            </a:r>
            <a:r>
              <a:rPr lang="sk-SK" sz="1200" dirty="0" smtClean="0"/>
              <a:t>Keby bola na internete len jedna kópia pod jednou administráciou, bola by oveľa zraniteľnejšia voči diverzii či cenzúre).</a:t>
            </a:r>
          </a:p>
          <a:p>
            <a:r>
              <a:rPr lang="sk-SK" dirty="0" smtClean="0"/>
              <a:t>Jeho hlavným cieľom je digitálne uchovávanie.</a:t>
            </a:r>
          </a:p>
          <a:p>
            <a:pPr marL="0" marR="0" lvl="0" indent="0" algn="l" defTabSz="914400" rtl="0" eaLnBrk="1" fontAlgn="base" latinLnBrk="0" hangingPunct="1">
              <a:lnSpc>
                <a:spcPct val="100000"/>
              </a:lnSpc>
              <a:spcBef>
                <a:spcPct val="30000"/>
              </a:spcBef>
              <a:spcAft>
                <a:spcPct val="0"/>
              </a:spcAft>
              <a:buClrTx/>
              <a:buSzTx/>
              <a:buFontTx/>
              <a:buNone/>
              <a:tabLst/>
              <a:defRPr/>
            </a:pPr>
            <a:r>
              <a:rPr lang="sk-SK" dirty="0" smtClean="0"/>
              <a:t>C</a:t>
            </a:r>
            <a:r>
              <a:rPr lang="en-US" dirty="0" smtClean="0"/>
              <a:t>overs the entire digital preservation lifecycle.</a:t>
            </a:r>
          </a:p>
          <a:p>
            <a:r>
              <a:rPr lang="en-US" dirty="0" smtClean="0"/>
              <a:t>Content to be preserved is characterized by diverse formats, packaging, and source platforms. Accordingly, LOCKSS systems employ a wide variety of ingest mechanisms, providing for effective, efficient, and flexible processing of content</a:t>
            </a:r>
            <a:r>
              <a:rPr lang="sk-SK" dirty="0" smtClean="0"/>
              <a:t>.</a:t>
            </a:r>
          </a:p>
          <a:p>
            <a:endParaRPr lang="sk-SK" dirty="0" smtClean="0"/>
          </a:p>
          <a:p>
            <a:r>
              <a:rPr lang="en-US" b="1" dirty="0" smtClean="0"/>
              <a:t>CLOCKSS</a:t>
            </a:r>
            <a:r>
              <a:rPr lang="en-US" dirty="0" smtClean="0"/>
              <a:t> (Controlled LOCKSS) employs a </a:t>
            </a:r>
            <a:r>
              <a:rPr lang="en-US" dirty="0" smtClean="0">
                <a:hlinkClick r:id="rId3"/>
              </a:rPr>
              <a:t>unique approach to archiving</a:t>
            </a:r>
            <a:r>
              <a:rPr lang="en-US" dirty="0" smtClean="0"/>
              <a:t> (Lots of Copies Keep Stuff Safe) that was initiated by Stanford University librarians in 1999</a:t>
            </a:r>
            <a:r>
              <a:rPr lang="sk-SK" dirty="0" smtClean="0"/>
              <a:t>.</a:t>
            </a:r>
          </a:p>
          <a:p>
            <a:r>
              <a:rPr lang="en-US" b="1" dirty="0" smtClean="0"/>
              <a:t>CLOCKSS</a:t>
            </a:r>
            <a:r>
              <a:rPr lang="en-US" dirty="0" smtClean="0"/>
              <a:t> (Controlled LOCKSS) </a:t>
            </a:r>
            <a:endParaRPr lang="sk-SK" dirty="0" smtClean="0"/>
          </a:p>
          <a:p>
            <a:r>
              <a:rPr lang="sk-SK" sz="1200" dirty="0" smtClean="0"/>
              <a:t>–dlhodobé uchovávanie, chráni obsah pred stratou, poškodením aj pre budúce generácie výskumníkov, </a:t>
            </a:r>
          </a:p>
          <a:p>
            <a:r>
              <a:rPr lang="sk-SK" sz="1200" dirty="0" smtClean="0"/>
              <a:t>-</a:t>
            </a:r>
            <a:r>
              <a:rPr lang="sk-SK" sz="1200" dirty="0" err="1" smtClean="0"/>
              <a:t>dark</a:t>
            </a:r>
            <a:r>
              <a:rPr lang="sk-SK" sz="1200" dirty="0" smtClean="0"/>
              <a:t> </a:t>
            </a:r>
            <a:r>
              <a:rPr lang="sk-SK" sz="1200" dirty="0" err="1" smtClean="0"/>
              <a:t>archive</a:t>
            </a:r>
            <a:endParaRPr lang="sk-SK" sz="1200" dirty="0" smtClean="0"/>
          </a:p>
          <a:p>
            <a:r>
              <a:rPr lang="sk-SK" sz="1200" dirty="0" smtClean="0"/>
              <a:t>-platená služba (https://clockss.org/join-academic-publishers/)</a:t>
            </a:r>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dirty="0" smtClean="0"/>
              <a:t>-službu si platia najmä veľkí vydavatelia (u ktorých je malá pravdepodobnosť zániku, preto zatiaľ zverejnila len malú časť archívov)</a:t>
            </a:r>
          </a:p>
          <a:p>
            <a:r>
              <a:rPr lang="sk-SK" sz="1200" dirty="0" smtClean="0"/>
              <a:t>-otvorený prístup a licencie CC:</a:t>
            </a:r>
            <a:r>
              <a:rPr lang="sk-SK" sz="1200" baseline="0" dirty="0" smtClean="0"/>
              <a:t> </a:t>
            </a:r>
            <a:r>
              <a:rPr lang="sk-SK" sz="1200" dirty="0" smtClean="0"/>
              <a:t> </a:t>
            </a:r>
            <a:r>
              <a:rPr lang="en-US" dirty="0" smtClean="0"/>
              <a:t>As the only dark archive that assigns a Creative Commons license to all triggered digital content, CLOCKSS benefits the greater global scholarly community by enabling permanent Open Access to abandoned and orphaned publications. As a result, recovered content becomes perpetually available to anyone with Internet access.</a:t>
            </a:r>
            <a:endParaRPr lang="sk-SK" sz="1200" dirty="0" smtClean="0"/>
          </a:p>
          <a:p>
            <a:r>
              <a:rPr lang="en-US" dirty="0" smtClean="0">
                <a:hlinkClick r:id="rId4"/>
              </a:rPr>
              <a:t>Digital content is stored in the CLOCKSS archive with no user access unless a “trigger” event occurs</a:t>
            </a:r>
            <a:r>
              <a:rPr lang="en-US" dirty="0" smtClean="0"/>
              <a:t>. The LOCKSS technology regularly checks the validity of the stored data and preserves it for the long term.</a:t>
            </a:r>
          </a:p>
          <a:p>
            <a:r>
              <a:rPr lang="en-US" dirty="0" smtClean="0"/>
              <a:t>CLOCKSS operates </a:t>
            </a:r>
            <a:r>
              <a:rPr lang="en-US" dirty="0" smtClean="0">
                <a:hlinkClick r:id="rId5"/>
              </a:rPr>
              <a:t>12 archive nodes</a:t>
            </a:r>
            <a:r>
              <a:rPr lang="en-US" dirty="0" smtClean="0"/>
              <a:t> at leading academic institutions worldwide, </a:t>
            </a:r>
            <a:r>
              <a:rPr lang="en-US" dirty="0" smtClean="0">
                <a:hlinkClick r:id="rId6"/>
              </a:rPr>
              <a:t>preserving the authoritative versions of 48.5 million journal articles, over 34,000 serial and 360,000 book titles, and a growing collection of supplementary materials and metadata information</a:t>
            </a:r>
            <a:r>
              <a:rPr lang="en-US" dirty="0" smtClean="0"/>
              <a:t>. As of August 2021, 66 titles have been triggered and made available from our archive via open access. CLOCKSS participants include 300 libraries and 435 publishers.</a:t>
            </a:r>
          </a:p>
          <a:p>
            <a:endParaRPr lang="sk-SK" sz="800" dirty="0" smtClean="0"/>
          </a:p>
          <a:p>
            <a:pPr>
              <a:spcBef>
                <a:spcPct val="0"/>
              </a:spcBef>
            </a:pPr>
            <a:r>
              <a:rPr lang="sk-SK" i="1" dirty="0" smtClean="0"/>
              <a:t>Príklad použitia CLOKSS v prípade ukončenia vychádzania</a:t>
            </a:r>
            <a:r>
              <a:rPr lang="sk-SK" i="1" baseline="0" dirty="0" smtClean="0"/>
              <a:t> časopisu z oblasti chémie: https://www.chemistryworld.com/news/a-key-chemistry-journal-disappeared-from-the-web-others-are-at-risk/4019265.article </a:t>
            </a:r>
            <a:endParaRPr lang="sk-SK" i="1"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27</a:t>
            </a:fld>
            <a:endParaRPr lang="sk-SK">
              <a:cs typeface="Arial" charset="0"/>
            </a:endParaRPr>
          </a:p>
        </p:txBody>
      </p:sp>
    </p:spTree>
    <p:extLst>
      <p:ext uri="{BB962C8B-B14F-4D97-AF65-F5344CB8AC3E}">
        <p14:creationId xmlns:p14="http://schemas.microsoft.com/office/powerpoint/2010/main" val="1444047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k-SK" dirty="0" smtClean="0"/>
              <a:t>https://www.kb.nl/en</a:t>
            </a:r>
          </a:p>
          <a:p>
            <a:pPr>
              <a:spcBef>
                <a:spcPct val="0"/>
              </a:spcBef>
            </a:pPr>
            <a:r>
              <a:rPr lang="en-US" b="1" dirty="0" smtClean="0"/>
              <a:t>The National Library of the Netherlands</a:t>
            </a:r>
            <a:r>
              <a:rPr lang="en-US" dirty="0" smtClean="0"/>
              <a:t> is a small institution that plays a large role in the world of digital preservation. The library (known in Dutch as the </a:t>
            </a:r>
            <a:r>
              <a:rPr lang="en-US" dirty="0" err="1" smtClean="0">
                <a:hlinkClick r:id="rId3"/>
              </a:rPr>
              <a:t>Koninklijke</a:t>
            </a:r>
            <a:r>
              <a:rPr lang="en-US" dirty="0" smtClean="0">
                <a:hlinkClick r:id="rId3"/>
              </a:rPr>
              <a:t> </a:t>
            </a:r>
            <a:r>
              <a:rPr lang="en-US" dirty="0" err="1" smtClean="0">
                <a:hlinkClick r:id="rId3"/>
              </a:rPr>
              <a:t>Bibliotheek</a:t>
            </a:r>
            <a:r>
              <a:rPr lang="en-US" dirty="0" smtClean="0"/>
              <a:t> and more commonly as the KB) is a leader in supporting practical approaches to preservation through research and collaboration. </a:t>
            </a:r>
            <a:endParaRPr lang="sk-SK"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The new e-Depot will have to process, store and keep available digital objects on a much larger scale and of a much more diverse nature than the current system, including websites, digitized masters, e-books and e-journals.</a:t>
            </a:r>
            <a:endParaRPr lang="sk-SK" dirty="0" smtClean="0"/>
          </a:p>
          <a:p>
            <a:pPr>
              <a:spcBef>
                <a:spcPct val="0"/>
              </a:spcBef>
            </a:pPr>
            <a:r>
              <a:rPr lang="sk-SK" dirty="0" smtClean="0"/>
              <a:t>Ako KB uchováva svoje digitálne zbierky? Čo na tento účel robí program Nové e-Depot? KB chce byť schopná trvalo uchovávať všetky digitálne súbory (digitalizované a rodiace sa digitálne). Vyvíjame flexibilnú infraštruktúru na spracovanie digitálnych zbierok, ktorá bude odolná voči budúcnosti. Na tento účel zjednodušujeme aplikačné prostredie a technickú infraštruktúru. Týmto spôsobom zlepšujeme správu a uchovávanie digitálnych zbierok. </a:t>
            </a:r>
            <a:r>
              <a:rPr lang="sk-SK" dirty="0" err="1" smtClean="0"/>
              <a:t>Translated</a:t>
            </a:r>
            <a:r>
              <a:rPr lang="sk-SK" dirty="0" smtClean="0"/>
              <a:t> </a:t>
            </a:r>
            <a:r>
              <a:rPr lang="sk-SK" dirty="0" err="1" smtClean="0"/>
              <a:t>with</a:t>
            </a:r>
            <a:r>
              <a:rPr lang="sk-SK" dirty="0" smtClean="0"/>
              <a:t> DeepL.com (</a:t>
            </a:r>
            <a:r>
              <a:rPr lang="sk-SK" dirty="0" err="1" smtClean="0"/>
              <a:t>free</a:t>
            </a:r>
            <a:r>
              <a:rPr lang="sk-SK" dirty="0" smtClean="0"/>
              <a:t> </a:t>
            </a:r>
            <a:r>
              <a:rPr lang="sk-SK" dirty="0" err="1" smtClean="0"/>
              <a:t>version</a:t>
            </a:r>
            <a:r>
              <a:rPr lang="sk-SK" dirty="0" smtClean="0"/>
              <a:t>)</a:t>
            </a:r>
          </a:p>
          <a:p>
            <a:pPr>
              <a:spcBef>
                <a:spcPct val="0"/>
              </a:spcBef>
            </a:pPr>
            <a:endParaRPr lang="sk-SK" dirty="0" smtClean="0"/>
          </a:p>
          <a:p>
            <a:pPr>
              <a:spcBef>
                <a:spcPct val="0"/>
              </a:spcBef>
            </a:pPr>
            <a:r>
              <a:rPr lang="en-US" dirty="0" smtClean="0">
                <a:hlinkClick r:id="rId4"/>
              </a:rPr>
              <a:t>The </a:t>
            </a:r>
            <a:r>
              <a:rPr lang="en-US" dirty="0" err="1" smtClean="0">
                <a:hlinkClick r:id="rId4"/>
              </a:rPr>
              <a:t>HathiTrust</a:t>
            </a:r>
            <a:r>
              <a:rPr lang="en-US" dirty="0" smtClean="0">
                <a:hlinkClick r:id="rId4"/>
              </a:rPr>
              <a:t> Research Center</a:t>
            </a:r>
            <a:r>
              <a:rPr lang="en-US" dirty="0" smtClean="0"/>
              <a:t> </a:t>
            </a:r>
            <a:r>
              <a:rPr lang="sk-SK" dirty="0" smtClean="0"/>
              <a:t> </a:t>
            </a:r>
            <a:r>
              <a:rPr lang="en-US" dirty="0" smtClean="0"/>
              <a:t>The partnership includes over 60 research libraries across the United States, Canada, and Europe, and is based on a </a:t>
            </a:r>
            <a:r>
              <a:rPr lang="en-US" dirty="0" smtClean="0">
                <a:hlinkClick r:id="rId5" tooltip="Shared governance"/>
              </a:rPr>
              <a:t>shared governance</a:t>
            </a:r>
            <a:r>
              <a:rPr lang="en-US" dirty="0" smtClean="0"/>
              <a:t> structure</a:t>
            </a:r>
            <a:endParaRPr lang="sk-SK" dirty="0" smtClean="0"/>
          </a:p>
          <a:p>
            <a:pPr>
              <a:spcBef>
                <a:spcPct val="0"/>
              </a:spcBef>
            </a:pPr>
            <a:r>
              <a:rPr lang="en-US" dirty="0" smtClean="0"/>
              <a:t>is a collaborative research center launched jointly by Indiana University and the University of Illinois, along with the </a:t>
            </a:r>
            <a:r>
              <a:rPr lang="en-US" dirty="0" err="1" smtClean="0"/>
              <a:t>HathiTrust</a:t>
            </a:r>
            <a:r>
              <a:rPr lang="en-US" dirty="0" smtClean="0"/>
              <a:t> Digital Library, to help meet the technical challenges of dealing with massive amounts of digital text that researchers face. The HTRC enables computational access for nonprofit and educational users to published works in the public domain and, in the future, on limited terms to works in-copyright from the </a:t>
            </a:r>
            <a:r>
              <a:rPr lang="en-US" dirty="0" err="1" smtClean="0">
                <a:hlinkClick r:id="rId6"/>
              </a:rPr>
              <a:t>HathiTrust</a:t>
            </a:r>
            <a:r>
              <a:rPr lang="en-US" dirty="0" smtClean="0"/>
              <a:t>. Leveraging data storage and computational infrastructure at Indiana University and the University of Illinois at Urbana-Champaign, the HTRC will provision a secure computational and data environment for scholars to perform research using the </a:t>
            </a:r>
            <a:r>
              <a:rPr lang="en-US" dirty="0" err="1" smtClean="0"/>
              <a:t>HathiTrust</a:t>
            </a:r>
            <a:r>
              <a:rPr lang="en-US" dirty="0" smtClean="0"/>
              <a:t> Digital Library. https://www.hathitrust.org/htrc</a:t>
            </a:r>
            <a:endParaRPr lang="sk-SK" dirty="0" smtClean="0"/>
          </a:p>
          <a:p>
            <a:pPr>
              <a:spcBef>
                <a:spcPct val="0"/>
              </a:spcBef>
            </a:pPr>
            <a:endParaRPr lang="sk-SK" dirty="0" smtClean="0"/>
          </a:p>
          <a:p>
            <a:pPr>
              <a:spcBef>
                <a:spcPct val="0"/>
              </a:spcBef>
            </a:pPr>
            <a:r>
              <a:rPr lang="en-US" b="1" dirty="0" smtClean="0"/>
              <a:t>OCLC</a:t>
            </a:r>
            <a:r>
              <a:rPr lang="sk-SK" dirty="0" smtClean="0"/>
              <a:t>,</a:t>
            </a:r>
            <a:r>
              <a:rPr lang="en-US" dirty="0" smtClean="0"/>
              <a:t> </a:t>
            </a:r>
            <a:r>
              <a:rPr lang="en-US" b="1" dirty="0" smtClean="0"/>
              <a:t>Online Computer Library Center</a:t>
            </a:r>
            <a:r>
              <a:rPr lang="en-US" dirty="0" smtClean="0"/>
              <a:t> is a nonprofit membership organization that promotes cooperation among libraries worldwide. More than 54,000 libraries in 109 countries use OCLC services to locate, acquire, catalog, lend and preserve print and electronic library materials.</a:t>
            </a:r>
            <a:endParaRPr lang="sk-SK" dirty="0" smtClean="0"/>
          </a:p>
          <a:p>
            <a:r>
              <a:rPr lang="en-US" b="1" dirty="0" smtClean="0"/>
              <a:t>OCLC at a glance</a:t>
            </a:r>
          </a:p>
          <a:p>
            <a:r>
              <a:rPr lang="en-US" b="1" dirty="0" smtClean="0"/>
              <a:t>Founded</a:t>
            </a:r>
            <a:r>
              <a:rPr lang="en-US" dirty="0" smtClean="0"/>
              <a:t/>
            </a:r>
            <a:br>
              <a:rPr lang="en-US" dirty="0" smtClean="0"/>
            </a:br>
            <a:r>
              <a:rPr lang="en-US" dirty="0" smtClean="0"/>
              <a:t>1967 as a nonprofit, member-driven library community</a:t>
            </a:r>
          </a:p>
          <a:p>
            <a:r>
              <a:rPr lang="en-US" b="1" dirty="0" smtClean="0"/>
              <a:t>Members</a:t>
            </a:r>
            <a:r>
              <a:rPr lang="en-US" dirty="0" smtClean="0"/>
              <a:t/>
            </a:r>
            <a:br>
              <a:rPr lang="en-US" dirty="0" smtClean="0"/>
            </a:br>
            <a:r>
              <a:rPr lang="en-US" dirty="0" smtClean="0"/>
              <a:t>Nearly 30,000 in 100+ countries</a:t>
            </a:r>
          </a:p>
          <a:p>
            <a:r>
              <a:rPr lang="en-US" b="1" dirty="0" smtClean="0"/>
              <a:t>Library types served</a:t>
            </a:r>
            <a:r>
              <a:rPr lang="en-US" dirty="0" smtClean="0"/>
              <a:t/>
            </a:r>
            <a:br>
              <a:rPr lang="en-US" dirty="0" smtClean="0"/>
            </a:br>
            <a:r>
              <a:rPr lang="en-US" dirty="0" smtClean="0"/>
              <a:t>Research, academic, public, school, medical, law, corporate, government, special, state and national libraries, groups and consortia</a:t>
            </a:r>
          </a:p>
          <a:p>
            <a:r>
              <a:rPr lang="en-US" b="1" dirty="0" smtClean="0"/>
              <a:t>Major services</a:t>
            </a:r>
            <a:r>
              <a:rPr lang="en-US" dirty="0" smtClean="0"/>
              <a:t/>
            </a:r>
            <a:br>
              <a:rPr lang="en-US" dirty="0" smtClean="0"/>
            </a:br>
            <a:r>
              <a:rPr lang="en-US" dirty="0" smtClean="0"/>
              <a:t>Library management, discovery, cataloging, digital libraries, virtual reference, resource sharing</a:t>
            </a:r>
          </a:p>
          <a:p>
            <a:r>
              <a:rPr lang="en-US" b="1" dirty="0" smtClean="0"/>
              <a:t>Scope</a:t>
            </a:r>
            <a:r>
              <a:rPr lang="en-US" dirty="0" smtClean="0"/>
              <a:t/>
            </a:r>
            <a:br>
              <a:rPr lang="en-US" dirty="0" smtClean="0"/>
            </a:br>
            <a:r>
              <a:rPr lang="en-US" dirty="0" smtClean="0"/>
              <a:t>40+ million search requests processed each day by OCLC systems</a:t>
            </a:r>
          </a:p>
          <a:p>
            <a:r>
              <a:rPr lang="en-US" b="1" dirty="0" smtClean="0"/>
              <a:t>Research</a:t>
            </a:r>
            <a:r>
              <a:rPr lang="en-US" dirty="0" smtClean="0"/>
              <a:t/>
            </a:r>
            <a:br>
              <a:rPr lang="en-US" dirty="0" smtClean="0"/>
            </a:br>
            <a:r>
              <a:rPr lang="en-US" dirty="0" smtClean="0"/>
              <a:t>OCLC Research focuses on research collections and support, understanding the system-wide library, data science, and user studies.</a:t>
            </a:r>
          </a:p>
          <a:p>
            <a:pPr>
              <a:spcBef>
                <a:spcPct val="0"/>
              </a:spcBef>
            </a:pPr>
            <a:r>
              <a:rPr lang="sk-SK" i="1" dirty="0" smtClean="0"/>
              <a:t>https://help.oclc.org/Resource_Sharing/WorldShare_Interlibrary_Loan/Document_suppliers/British_Library</a:t>
            </a:r>
          </a:p>
          <a:p>
            <a:pPr>
              <a:spcBef>
                <a:spcPct val="0"/>
              </a:spcBef>
            </a:pPr>
            <a:endParaRPr lang="sk-SK"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28</a:t>
            </a:fld>
            <a:endParaRPr lang="sk-SK">
              <a:cs typeface="Arial" charset="0"/>
            </a:endParaRPr>
          </a:p>
        </p:txBody>
      </p:sp>
    </p:spTree>
    <p:extLst>
      <p:ext uri="{BB962C8B-B14F-4D97-AF65-F5344CB8AC3E}">
        <p14:creationId xmlns:p14="http://schemas.microsoft.com/office/powerpoint/2010/main" val="1518251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dirty="0" smtClean="0"/>
              <a:t>Poskytuje Univerzitná knižnica v Bratislave</a:t>
            </a:r>
          </a:p>
        </p:txBody>
      </p:sp>
    </p:spTree>
    <p:extLst>
      <p:ext uri="{BB962C8B-B14F-4D97-AF65-F5344CB8AC3E}">
        <p14:creationId xmlns:p14="http://schemas.microsoft.com/office/powerpoint/2010/main" val="357482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dirty="0" smtClean="0"/>
              <a:t>DIKDA (SNK)</a:t>
            </a:r>
          </a:p>
          <a:p>
            <a:r>
              <a:rPr lang="sk-SK" b="1" dirty="0" smtClean="0"/>
              <a:t>Čo je Digitálna knižnica a digitálny archív </a:t>
            </a:r>
          </a:p>
          <a:p>
            <a:r>
              <a:rPr lang="sk-SK" dirty="0" smtClean="0"/>
              <a:t>Cieľom </a:t>
            </a:r>
            <a:r>
              <a:rPr lang="sk-SK" b="1" dirty="0" smtClean="0"/>
              <a:t>najväčšieho projektu digitalizácie písomníctva na Slovensku</a:t>
            </a:r>
            <a:r>
              <a:rPr lang="sk-SK" dirty="0" smtClean="0"/>
              <a:t> bola masová digitalizácia knižničných a archívnych fondov a ochrana písomného kultúrneho dedičstva pred ich degradáciou vybudovaním funkčnej infraštruktúry pre konzervačné a digitalizačné centrum. To znamená vybudovanie špičkových špecializovaných pracovísk nielen na digitalizáciu knižničných dokumentov, ale aj na ich chemické ošetrenie a reštaurovanie (digitalizačné centrum, dátové centrum, konzervačné centrum so sterilizačnou a </a:t>
            </a:r>
            <a:r>
              <a:rPr lang="sk-SK" dirty="0" err="1" smtClean="0"/>
              <a:t>deacidifikačnou</a:t>
            </a:r>
            <a:r>
              <a:rPr lang="sk-SK" dirty="0" smtClean="0"/>
              <a:t> jednotkou, infraštruktúra kontroly kvality digitalizácie a konzervovania, ktorá zahŕňa laboratóriá papiera, mikrobiologické laboratória a pracoviská opráv a reštaurovania dokumentov) a s tým súvisiace zmodernizovanie časti depozitu sídelnej budovy SNK.</a:t>
            </a:r>
          </a:p>
          <a:p>
            <a:r>
              <a:rPr lang="sk-SK" dirty="0" smtClean="0"/>
              <a:t>Realizátorom projektu bola Slovenská národná knižnica (SNK) ako hlavný partner v spolupráci so Slovenským národným archívom (SNA). </a:t>
            </a:r>
            <a:r>
              <a:rPr lang="sk-SK" b="1" dirty="0" smtClean="0"/>
              <a:t>Cieľom bolo zdigitalizovať viac než 2 500 000 </a:t>
            </a:r>
            <a:r>
              <a:rPr lang="sk-SK" b="1" dirty="0" err="1" smtClean="0"/>
              <a:t>slovacikálnych</a:t>
            </a:r>
            <a:r>
              <a:rPr lang="sk-SK" b="1" dirty="0" smtClean="0"/>
              <a:t> dokumentov, z toho zhruba polovica knižničných objektov SNK a polovica archívnych dokumentov (sčítacích hárkov) partnera projektu.</a:t>
            </a:r>
            <a:r>
              <a:rPr lang="sk-SK" dirty="0" smtClean="0"/>
              <a:t> Počet zdigitalizovaných objektov počas realizácie projektu (do septembra 2015) dosiahol číslo 2 649 338 a digitalizácia pokračuje aj naďalej v období udržateľnosti v rozsahu viac než 5 miliónov strán ročne. </a:t>
            </a:r>
          </a:p>
          <a:p>
            <a:r>
              <a:rPr lang="sk-SK" dirty="0" smtClean="0"/>
              <a:t>Počas realizácie projektu bolo vytvorených 172 nových pracovných miest a po skončení projektu ostalo na udržateľných pozíciách pracovať 72 zamestnancov, 1 udržateľné pracovné miesto zostalo zachované v SNA.</a:t>
            </a:r>
          </a:p>
          <a:p>
            <a:r>
              <a:rPr lang="sk-SK" b="1" dirty="0" smtClean="0"/>
              <a:t>Výstupy projektu pre verejnosť:</a:t>
            </a:r>
            <a:endParaRPr lang="sk-SK" dirty="0" smtClean="0"/>
          </a:p>
          <a:p>
            <a:r>
              <a:rPr lang="sk-SK" dirty="0" smtClean="0"/>
              <a:t>Všetky digitalizované dokumenty sú verejnosti prístupné v priestoroch SNK v Martine prostredníctvom digitálnej knižnice </a:t>
            </a:r>
            <a:r>
              <a:rPr lang="sk-SK" b="1" u="sng" dirty="0" smtClean="0">
                <a:hlinkClick r:id="rId3"/>
              </a:rPr>
              <a:t>dikda.snk.sk</a:t>
            </a:r>
            <a:r>
              <a:rPr lang="sk-SK" dirty="0" smtClean="0"/>
              <a:t>, ktorá v súčasnosti obsahuje viac než 1.1 milióna objektov.</a:t>
            </a:r>
          </a:p>
          <a:p>
            <a:r>
              <a:rPr lang="sk-SK" dirty="0" smtClean="0"/>
              <a:t>V rámci projektu bol tiež vytvorený portál </a:t>
            </a:r>
            <a:r>
              <a:rPr lang="sk-SK" b="1" u="sng" dirty="0" smtClean="0">
                <a:hlinkClick r:id="rId4"/>
              </a:rPr>
              <a:t>dikda.eu</a:t>
            </a:r>
            <a:r>
              <a:rPr lang="sk-SK" dirty="0" smtClean="0"/>
              <a:t>, kde používatelia v elektronickej podobe nájdu reprezentačný výber najatraktívnejších digitalizovaných objektov.</a:t>
            </a:r>
          </a:p>
          <a:p>
            <a:r>
              <a:rPr lang="sk-SK" dirty="0" smtClean="0"/>
              <a:t>Prehľad voľných i chránených digitalizovaných dokumentov nájdete taktiež na portáli </a:t>
            </a:r>
            <a:r>
              <a:rPr lang="sk-SK" dirty="0" err="1" smtClean="0"/>
              <a:t>Slovakiana</a:t>
            </a:r>
            <a:r>
              <a:rPr lang="sk-SK" dirty="0" smtClean="0"/>
              <a:t>: </a:t>
            </a:r>
            <a:r>
              <a:rPr lang="sk-SK" b="1" u="sng" dirty="0" smtClean="0">
                <a:hlinkClick r:id="rId5"/>
              </a:rPr>
              <a:t>Digitálna knižnica</a:t>
            </a:r>
            <a:r>
              <a:rPr lang="sk-SK" dirty="0" smtClean="0"/>
              <a:t>, </a:t>
            </a:r>
            <a:r>
              <a:rPr lang="sk-SK" b="1" u="sng" dirty="0" smtClean="0">
                <a:hlinkClick r:id="rId6"/>
              </a:rPr>
              <a:t>Digitálny archív</a:t>
            </a:r>
            <a:r>
              <a:rPr lang="sk-SK" dirty="0" smtClean="0"/>
              <a:t> a len k voľným zdigitalizovaným dokumentom sa dostanete cez sekciu </a:t>
            </a:r>
            <a:r>
              <a:rPr lang="sk-SK" b="1" u="sng" dirty="0" smtClean="0">
                <a:hlinkClick r:id="rId7"/>
              </a:rPr>
              <a:t>súvisiace.</a:t>
            </a:r>
            <a:endParaRPr lang="sk-SK" dirty="0" smtClean="0"/>
          </a:p>
          <a:p>
            <a:r>
              <a:rPr lang="sk-SK" dirty="0" smtClean="0"/>
              <a:t>https://www.slovakiana.sk/newsfeed/31</a:t>
            </a:r>
          </a:p>
          <a:p>
            <a:r>
              <a:rPr lang="sk-SK" dirty="0" smtClean="0"/>
              <a:t>http://dikda.snk.sk/primo_library/libweb/action/search.do</a:t>
            </a:r>
          </a:p>
          <a:p>
            <a:pPr>
              <a:spcBef>
                <a:spcPct val="0"/>
              </a:spcBef>
            </a:pPr>
            <a:endParaRPr lang="sk-SK" dirty="0" smtClean="0"/>
          </a:p>
        </p:txBody>
      </p:sp>
    </p:spTree>
    <p:extLst>
      <p:ext uri="{BB962C8B-B14F-4D97-AF65-F5344CB8AC3E}">
        <p14:creationId xmlns:p14="http://schemas.microsoft.com/office/powerpoint/2010/main" val="97055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k-SK" b="1" dirty="0" smtClean="0"/>
              <a:t>Prečo niečo archivovať? Kvôli zabezpečeniu pamäte / kontinuity</a:t>
            </a:r>
            <a:r>
              <a:rPr lang="sk-SK" b="1" baseline="0" dirty="0" smtClean="0"/>
              <a:t> </a:t>
            </a:r>
            <a:r>
              <a:rPr lang="sk-SK" b="1" dirty="0" smtClean="0"/>
              <a:t>vedeckého záznamu</a:t>
            </a:r>
          </a:p>
          <a:p>
            <a:pPr>
              <a:spcBef>
                <a:spcPct val="0"/>
              </a:spcBef>
            </a:pPr>
            <a:endParaRPr lang="sk-SK" dirty="0" smtClean="0"/>
          </a:p>
          <a:p>
            <a:r>
              <a:rPr lang="sk-SK" sz="1200" b="1" i="0" u="none" strike="noStrike" kern="1200" baseline="0" dirty="0" smtClean="0">
                <a:solidFill>
                  <a:schemeClr val="tx1"/>
                </a:solidFill>
                <a:latin typeface="+mn-lt"/>
                <a:ea typeface="+mn-ea"/>
                <a:cs typeface="+mn-cs"/>
              </a:rPr>
              <a:t>Archívne záznamy dopĺňajú súčasný výskum, pretože poskytujú základné poznatky, na ktorých môžu akademici časom stavať</a:t>
            </a:r>
            <a:r>
              <a:rPr lang="sk-SK" sz="1200" b="0" i="0" u="none" strike="noStrike" kern="1200" baseline="0" dirty="0" smtClean="0">
                <a:solidFill>
                  <a:schemeClr val="tx1"/>
                </a:solidFill>
                <a:latin typeface="+mn-lt"/>
                <a:ea typeface="+mn-ea"/>
                <a:cs typeface="+mn-cs"/>
              </a:rPr>
              <a:t>. S technologickým pokrokom sa </a:t>
            </a:r>
            <a:r>
              <a:rPr lang="sk-SK" sz="1200" b="1" i="0" u="none" strike="noStrike" kern="1200" baseline="0" dirty="0" smtClean="0">
                <a:solidFill>
                  <a:schemeClr val="tx1"/>
                </a:solidFill>
                <a:latin typeface="+mn-lt"/>
                <a:ea typeface="+mn-ea"/>
                <a:cs typeface="+mn-cs"/>
              </a:rPr>
              <a:t>starší výskum môže prehodnocovať, čím sa zabezpečí rozširovanie a revízia globálnych poznatkov</a:t>
            </a:r>
            <a:r>
              <a:rPr lang="sk-SK" sz="1200" b="0" i="0" u="none" strike="noStrike" kern="1200" baseline="0" dirty="0" smtClean="0">
                <a:solidFill>
                  <a:schemeClr val="tx1"/>
                </a:solidFill>
                <a:latin typeface="+mn-lt"/>
                <a:ea typeface="+mn-ea"/>
                <a:cs typeface="+mn-cs"/>
              </a:rPr>
              <a:t>. Okrem toho akademici </a:t>
            </a:r>
            <a:r>
              <a:rPr lang="sk-SK" sz="1200" b="1" i="0" u="none" strike="noStrike" kern="1200" baseline="0" dirty="0" smtClean="0">
                <a:solidFill>
                  <a:schemeClr val="tx1"/>
                </a:solidFill>
                <a:latin typeface="+mn-lt"/>
                <a:ea typeface="+mn-ea"/>
                <a:cs typeface="+mn-cs"/>
              </a:rPr>
              <a:t>môžu informácie interpretovať rôzne</a:t>
            </a:r>
            <a:r>
              <a:rPr lang="sk-SK" sz="1200" b="0" i="0" u="none" strike="noStrike" kern="1200" baseline="0" dirty="0" smtClean="0">
                <a:solidFill>
                  <a:schemeClr val="tx1"/>
                </a:solidFill>
                <a:latin typeface="+mn-lt"/>
                <a:ea typeface="+mn-ea"/>
                <a:cs typeface="+mn-cs"/>
              </a:rPr>
              <a:t>; obsah archívov umožňuje diskusiu a kritiku týchto skorých dokumentov s potenciálom ovplyvniť súčasný výskum. </a:t>
            </a:r>
            <a:r>
              <a:rPr lang="sk-SK" sz="1200" b="1" i="0" u="none" strike="noStrike" kern="1200" baseline="0" dirty="0" smtClean="0">
                <a:solidFill>
                  <a:schemeClr val="tx1"/>
                </a:solidFill>
                <a:latin typeface="+mn-lt"/>
                <a:ea typeface="+mn-ea"/>
                <a:cs typeface="+mn-cs"/>
              </a:rPr>
              <a:t>Archívny obsah zabezpečuje transparentnosť zistení v čase</a:t>
            </a:r>
            <a:r>
              <a:rPr lang="sk-SK" sz="1200" b="0" i="0" u="none" strike="noStrike" kern="1200" baseline="0" dirty="0" smtClean="0">
                <a:solidFill>
                  <a:schemeClr val="tx1"/>
                </a:solidFill>
                <a:latin typeface="+mn-lt"/>
                <a:ea typeface="+mn-ea"/>
                <a:cs typeface="+mn-cs"/>
              </a:rPr>
              <a:t>, čo dáva výskumníkom jedinečnú príležitosť odhaliť raný výskum a sledovať vývoj. Rané </a:t>
            </a:r>
            <a:r>
              <a:rPr lang="sk-SK" sz="1200" b="1" i="0" u="none" strike="noStrike" kern="1200" baseline="0" dirty="0" smtClean="0">
                <a:solidFill>
                  <a:schemeClr val="tx1"/>
                </a:solidFill>
                <a:latin typeface="+mn-lt"/>
                <a:ea typeface="+mn-ea"/>
                <a:cs typeface="+mn-cs"/>
              </a:rPr>
              <a:t>záznamy zabezpečujú kontinuitu výskumu, uchovávajú historicky významné informácie a zabezpečujú akademické poznatky pre budúce generácie. </a:t>
            </a:r>
          </a:p>
          <a:p>
            <a:r>
              <a:rPr lang="en-US" sz="1000" b="1" i="1" dirty="0" smtClean="0"/>
              <a:t>The value of archive content in academic research</a:t>
            </a:r>
            <a:r>
              <a:rPr lang="sk-SK" sz="1000" b="1" i="1" dirty="0" smtClean="0"/>
              <a:t>. </a:t>
            </a:r>
            <a:r>
              <a:rPr lang="en-US" sz="1000" i="1" dirty="0" smtClean="0"/>
              <a:t>22 April 2015</a:t>
            </a:r>
          </a:p>
          <a:p>
            <a:r>
              <a:rPr lang="sk-SK" sz="1000" b="0" i="1" u="none" strike="noStrike" kern="1200" baseline="0" dirty="0" smtClean="0">
                <a:solidFill>
                  <a:schemeClr val="tx1"/>
                </a:solidFill>
                <a:latin typeface="+mn-lt"/>
                <a:ea typeface="+mn-ea"/>
                <a:cs typeface="+mn-cs"/>
              </a:rPr>
              <a:t>https://www.researchinformation.info/viewpoint/value-archive-content-academic-research</a:t>
            </a:r>
          </a:p>
          <a:p>
            <a:endParaRPr lang="sk-SK" sz="1200" b="0" i="0" u="none" strike="noStrike" kern="1200" baseline="0" dirty="0" smtClean="0">
              <a:solidFill>
                <a:schemeClr val="tx1"/>
              </a:solidFill>
              <a:latin typeface="+mn-lt"/>
              <a:ea typeface="+mn-ea"/>
              <a:cs typeface="+mn-cs"/>
            </a:endParaRPr>
          </a:p>
          <a:p>
            <a:r>
              <a:rPr lang="sk-SK" sz="1200" b="1" i="0" u="none" strike="noStrike" kern="1200" baseline="0" dirty="0" smtClean="0">
                <a:solidFill>
                  <a:schemeClr val="tx1"/>
                </a:solidFill>
                <a:latin typeface="+mn-lt"/>
                <a:ea typeface="+mn-ea"/>
                <a:cs typeface="+mn-cs"/>
              </a:rPr>
              <a:t>Napredovanie vedy a výskumu je závislé od kumulácie poznatkov, ktoré je ohrozené pri strate dát</a:t>
            </a:r>
            <a:r>
              <a:rPr lang="sk-SK" sz="1200" b="0" i="0" u="none" strike="noStrike" kern="1200" baseline="0" dirty="0" smtClean="0">
                <a:solidFill>
                  <a:schemeClr val="tx1"/>
                </a:solidFill>
                <a:latin typeface="+mn-lt"/>
                <a:ea typeface="+mn-ea"/>
                <a:cs typeface="+mn-cs"/>
              </a:rPr>
              <a:t>. Nestála povaha webového prostredia prejavujúca sa dynamickými URL adresami a problémom spätného vyhľadania informačného zdroja je každodenným problémom. O čo horšie je stretnúť sa s touto situáciou pri riešení vedeckého alebo výskumného problému. Ak zabezpečíme dlhodobú dostupnosť k vedeckým výsledkom, môžeme efektívne predchádzať aj duplicitným výskumom, čím podporíme urýchlenie narastania poznatkovej bázy spoločnosti a v konečnom dôsledku rast životnej úrovne. Dlhodobá dostupnosť a udržateľnosť digitálnych objektov je zabezpečovaná pomocou nástrojov digitálnej archivácie, ktorá je zložkou digitálneho kurátorstva. Využíva konkrétne technologické riešenia pre uchovávanie digitálnych objektov a patrí medzi základné služby digitálnych úložísk</a:t>
            </a:r>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100" i="1" baseline="0" dirty="0" smtClean="0"/>
              <a:t>Michaela Kmeťová: DLHODOBÁ ARCHIVÁCIA DIGITÁLNYCH OBJEKTOV V INŠTITUCIONÁLNYCH REPOZITÁROCH. ZBORNÍK FILOZOFICKEJ FAKULTY UNIVERZITY KOMENSKÉHO, Ročník XXVII KNIŽNIČNÁ A INFORMAČNÁ VEDA Bratislava 2017. https://fphil.uniba.sk/fileadmin/fif/katedry_pracoviska/kkiv/Publikacie/KaIV/KIV27_100.pdf</a:t>
            </a:r>
          </a:p>
          <a:p>
            <a:endParaRPr lang="sk-SK" dirty="0" smtClean="0"/>
          </a:p>
          <a:p>
            <a:r>
              <a:rPr lang="sk-SK" sz="1200" b="1" i="0" u="none" strike="noStrike" kern="1200" baseline="0" dirty="0" smtClean="0">
                <a:solidFill>
                  <a:schemeClr val="tx1"/>
                </a:solidFill>
                <a:latin typeface="+mn-lt"/>
                <a:ea typeface="+mn-ea"/>
                <a:cs typeface="+mn-cs"/>
              </a:rPr>
              <a:t>Krehkosť digitálneho obsahu</a:t>
            </a:r>
            <a:endParaRPr lang="sk-SK" sz="1200" b="0" i="0" u="none" strike="noStrike" kern="1200" baseline="0" dirty="0" smtClean="0">
              <a:solidFill>
                <a:schemeClr val="tx1"/>
              </a:solidFill>
              <a:latin typeface="+mn-lt"/>
              <a:ea typeface="+mn-ea"/>
              <a:cs typeface="+mn-cs"/>
            </a:endParaRPr>
          </a:p>
          <a:p>
            <a:r>
              <a:rPr lang="sk-SK" sz="1200" b="0" i="0" u="none" strike="noStrike" kern="1200" baseline="0" dirty="0" smtClean="0">
                <a:solidFill>
                  <a:schemeClr val="tx1"/>
                </a:solidFill>
                <a:latin typeface="+mn-lt"/>
                <a:ea typeface="+mn-ea"/>
                <a:cs typeface="+mn-cs"/>
              </a:rPr>
              <a:t>Papierová kniha vydrží storočia. Čo je viac ako napr. CD-nosič.</a:t>
            </a:r>
          </a:p>
          <a:p>
            <a:r>
              <a:rPr lang="sk-SK" sz="1200" b="0" i="0" u="none" strike="noStrike" kern="1200" baseline="0" dirty="0" smtClean="0">
                <a:solidFill>
                  <a:schemeClr val="tx1"/>
                </a:solidFill>
                <a:latin typeface="+mn-lt"/>
                <a:ea typeface="+mn-ea"/>
                <a:cs typeface="+mn-cs"/>
              </a:rPr>
              <a:t>Na druhej strane, časopis či noviny z menej kvalitného (kyslého) papiera sa po niekoľkých desaťročiach rozpadnú bez náhrady –ak ich obsah chceme zachovať, musíme digitalizovať.</a:t>
            </a:r>
          </a:p>
          <a:p>
            <a:r>
              <a:rPr lang="sk-SK" sz="1200" b="0" i="0" u="none" strike="noStrike" kern="1200" baseline="0" dirty="0" smtClean="0">
                <a:solidFill>
                  <a:schemeClr val="tx1"/>
                </a:solidFill>
                <a:latin typeface="+mn-lt"/>
                <a:ea typeface="+mn-ea"/>
                <a:cs typeface="+mn-cs"/>
              </a:rPr>
              <a:t>Kam s tým všetkým digitálnym obsahom? Jak </a:t>
            </a:r>
            <a:r>
              <a:rPr lang="sk-SK" sz="1200" b="0" i="0" u="none" strike="noStrike" kern="1200" baseline="0" dirty="0" err="1" smtClean="0">
                <a:solidFill>
                  <a:schemeClr val="tx1"/>
                </a:solidFill>
                <a:latin typeface="+mn-lt"/>
                <a:ea typeface="+mn-ea"/>
                <a:cs typeface="+mn-cs"/>
              </a:rPr>
              <a:t>tyto</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informace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uchovávat</a:t>
            </a:r>
            <a:r>
              <a:rPr lang="sk-SK" sz="1200" b="0" i="0" u="none" strike="noStrike" kern="1200" baseline="0" dirty="0" smtClean="0">
                <a:solidFill>
                  <a:schemeClr val="tx1"/>
                </a:solidFill>
                <a:latin typeface="+mn-lt"/>
                <a:ea typeface="+mn-ea"/>
                <a:cs typeface="+mn-cs"/>
              </a:rPr>
              <a:t> tak, aby </a:t>
            </a:r>
            <a:r>
              <a:rPr lang="sk-SK" sz="1200" b="0" i="0" u="none" strike="noStrike" kern="1200" baseline="0" dirty="0" err="1" smtClean="0">
                <a:solidFill>
                  <a:schemeClr val="tx1"/>
                </a:solidFill>
                <a:latin typeface="+mn-lt"/>
                <a:ea typeface="+mn-ea"/>
                <a:cs typeface="+mn-cs"/>
              </a:rPr>
              <a:t>byly</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čitelné</a:t>
            </a:r>
            <a:r>
              <a:rPr lang="sk-SK" sz="1200" b="0" i="0" u="none" strike="noStrike" kern="1200" baseline="0" dirty="0" smtClean="0">
                <a:solidFill>
                  <a:schemeClr val="tx1"/>
                </a:solidFill>
                <a:latin typeface="+mn-lt"/>
                <a:ea typeface="+mn-ea"/>
                <a:cs typeface="+mn-cs"/>
              </a:rPr>
              <a:t> i za </a:t>
            </a:r>
            <a:r>
              <a:rPr lang="sk-SK" sz="1200" b="0" i="0" u="none" strike="noStrike" kern="1200" baseline="0" dirty="0" err="1" smtClean="0">
                <a:solidFill>
                  <a:schemeClr val="tx1"/>
                </a:solidFill>
                <a:latin typeface="+mn-lt"/>
                <a:ea typeface="+mn-ea"/>
                <a:cs typeface="+mn-cs"/>
              </a:rPr>
              <a:t>několik</a:t>
            </a:r>
            <a:r>
              <a:rPr lang="sk-SK" sz="1200" b="0" i="0" u="none" strike="noStrike" kern="1200" baseline="0" dirty="0" smtClean="0">
                <a:solidFill>
                  <a:schemeClr val="tx1"/>
                </a:solidFill>
                <a:latin typeface="+mn-lt"/>
                <a:ea typeface="+mn-ea"/>
                <a:cs typeface="+mn-cs"/>
              </a:rPr>
              <a:t> dekád? Jak </a:t>
            </a:r>
            <a:r>
              <a:rPr lang="sk-SK" sz="1200" b="0" i="0" u="none" strike="noStrike" kern="1200" baseline="0" dirty="0" err="1" smtClean="0">
                <a:solidFill>
                  <a:schemeClr val="tx1"/>
                </a:solidFill>
                <a:latin typeface="+mn-lt"/>
                <a:ea typeface="+mn-ea"/>
                <a:cs typeface="+mn-cs"/>
              </a:rPr>
              <a:t>zabezpečit</a:t>
            </a:r>
            <a:r>
              <a:rPr lang="sk-SK" sz="1200" b="0" i="0" u="none" strike="noStrike" kern="1200" baseline="0" dirty="0" smtClean="0">
                <a:solidFill>
                  <a:schemeClr val="tx1"/>
                </a:solidFill>
                <a:latin typeface="+mn-lt"/>
                <a:ea typeface="+mn-ea"/>
                <a:cs typeface="+mn-cs"/>
              </a:rPr>
              <a:t> elektronické </a:t>
            </a:r>
            <a:r>
              <a:rPr lang="sk-SK" sz="1200" b="0" i="0" u="none" strike="noStrike" kern="1200" baseline="0" dirty="0" err="1" smtClean="0">
                <a:solidFill>
                  <a:schemeClr val="tx1"/>
                </a:solidFill>
                <a:latin typeface="+mn-lt"/>
                <a:ea typeface="+mn-ea"/>
                <a:cs typeface="+mn-cs"/>
              </a:rPr>
              <a:t>informace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před</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nechtěným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pozměňováním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paděláním</a:t>
            </a:r>
            <a:r>
              <a:rPr lang="sk-SK" sz="1200" b="0" i="0" u="none" strike="noStrike" kern="1200" baseline="0" dirty="0" smtClean="0">
                <a:solidFill>
                  <a:schemeClr val="tx1"/>
                </a:solidFill>
                <a:latin typeface="+mn-lt"/>
                <a:ea typeface="+mn-ea"/>
                <a:cs typeface="+mn-cs"/>
              </a:rPr>
              <a:t> nebo zničením? </a:t>
            </a:r>
          </a:p>
          <a:p>
            <a:r>
              <a:rPr lang="sk-SK" sz="1200" b="0" i="0" u="none" strike="noStrike" kern="1200" baseline="0" dirty="0" smtClean="0">
                <a:solidFill>
                  <a:schemeClr val="tx1"/>
                </a:solidFill>
                <a:latin typeface="+mn-lt"/>
                <a:ea typeface="+mn-ea"/>
                <a:cs typeface="+mn-cs"/>
              </a:rPr>
              <a:t>Nejde len o články či knihy ale aj výskumné dáta.</a:t>
            </a:r>
          </a:p>
          <a:p>
            <a:endParaRPr lang="sk-SK" sz="1200" b="0" i="0" u="none" strike="noStrike" kern="1200" baseline="0" dirty="0" smtClean="0">
              <a:solidFill>
                <a:schemeClr val="tx1"/>
              </a:solidFill>
              <a:latin typeface="+mn-lt"/>
              <a:ea typeface="+mn-ea"/>
              <a:cs typeface="+mn-cs"/>
            </a:endParaRPr>
          </a:p>
          <a:p>
            <a:pPr>
              <a:spcBef>
                <a:spcPct val="0"/>
              </a:spcBef>
            </a:pPr>
            <a:r>
              <a:rPr lang="sk-SK" dirty="0" smtClean="0"/>
              <a:t>Už ste niekedy stratili USB, vymazali si omylom súbor alebo sa Vám pokazil notebook? </a:t>
            </a:r>
          </a:p>
          <a:p>
            <a:pPr>
              <a:spcBef>
                <a:spcPct val="0"/>
              </a:spcBef>
            </a:pPr>
            <a:r>
              <a:rPr lang="sk-SK" dirty="0" smtClean="0"/>
              <a:t>Alebo poznáte niekoho kto bojoval s podobným problémom? V dnešnej dobe... Vedeli ste obnoviť všetky dáta? </a:t>
            </a:r>
          </a:p>
          <a:p>
            <a:pPr>
              <a:spcBef>
                <a:spcPct val="0"/>
              </a:spcBef>
            </a:pPr>
            <a:r>
              <a:rPr lang="sk-SK" b="1" dirty="0" smtClean="0"/>
              <a:t>A preto je tiež potrebné sa o dáta starať, v prípade vedeckých a akademických pracovníkov táto potreba ešte vzrastá</a:t>
            </a:r>
            <a:r>
              <a:rPr lang="sk-SK" b="1" baseline="0" dirty="0" smtClean="0"/>
              <a:t> – zachovanie kontinuity vedeckého záznamu – AKO? – Dáta musíme chrániť – archivovať.</a:t>
            </a:r>
            <a:endParaRPr lang="sk-SK" sz="1200" b="0" i="0" u="none" strike="noStrike" kern="1200" baseline="0" dirty="0" smtClean="0">
              <a:solidFill>
                <a:schemeClr val="tx1"/>
              </a:solidFill>
              <a:latin typeface="+mn-lt"/>
              <a:ea typeface="+mn-ea"/>
              <a:cs typeface="+mn-cs"/>
            </a:endParaRPr>
          </a:p>
          <a:p>
            <a:endParaRPr lang="sk-SK"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4</a:t>
            </a:fld>
            <a:endParaRPr lang="sk-SK">
              <a:cs typeface="Arial" charset="0"/>
            </a:endParaRPr>
          </a:p>
        </p:txBody>
      </p:sp>
    </p:spTree>
    <p:extLst>
      <p:ext uri="{BB962C8B-B14F-4D97-AF65-F5344CB8AC3E}">
        <p14:creationId xmlns:p14="http://schemas.microsoft.com/office/powerpoint/2010/main" val="197294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sk-SK" dirty="0" smtClean="0"/>
          </a:p>
        </p:txBody>
      </p:sp>
    </p:spTree>
    <p:extLst>
      <p:ext uri="{BB962C8B-B14F-4D97-AF65-F5344CB8AC3E}">
        <p14:creationId xmlns:p14="http://schemas.microsoft.com/office/powerpoint/2010/main" val="3137203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sk-SK" dirty="0" smtClean="0"/>
          </a:p>
        </p:txBody>
      </p:sp>
    </p:spTree>
    <p:extLst>
      <p:ext uri="{BB962C8B-B14F-4D97-AF65-F5344CB8AC3E}">
        <p14:creationId xmlns:p14="http://schemas.microsoft.com/office/powerpoint/2010/main" val="3085872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sk-SK" dirty="0" smtClean="0"/>
          </a:p>
        </p:txBody>
      </p:sp>
    </p:spTree>
    <p:extLst>
      <p:ext uri="{BB962C8B-B14F-4D97-AF65-F5344CB8AC3E}">
        <p14:creationId xmlns:p14="http://schemas.microsoft.com/office/powerpoint/2010/main" val="2832945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600"/>
              </a:spcBef>
            </a:pPr>
            <a:r>
              <a:rPr lang="sk-SK" sz="1200" dirty="0" smtClean="0">
                <a:latin typeface="Arial" panose="020B0604020202020204" pitchFamily="34" charset="0"/>
                <a:cs typeface="Arial" panose="020B0604020202020204" pitchFamily="34" charset="0"/>
              </a:rPr>
              <a:t>Prečo archivovať dáta / články / knihy...? – </a:t>
            </a:r>
            <a:r>
              <a:rPr lang="sk-SK" sz="1200" b="1" dirty="0" smtClean="0">
                <a:latin typeface="Arial" panose="020B0604020202020204" pitchFamily="34" charset="0"/>
                <a:cs typeface="Arial" panose="020B0604020202020204" pitchFamily="34" charset="0"/>
              </a:rPr>
              <a:t>kontinuita vedeckého záznamu, nevieme, čo budeme potrebovať</a:t>
            </a:r>
          </a:p>
          <a:p>
            <a:pPr>
              <a:spcBef>
                <a:spcPts val="600"/>
              </a:spcBef>
            </a:pPr>
            <a:r>
              <a:rPr lang="sk-SK" sz="1200" dirty="0" smtClean="0">
                <a:solidFill>
                  <a:srgbClr val="000000"/>
                </a:solidFill>
                <a:latin typeface="Arial" panose="020B0604020202020204" pitchFamily="34" charset="0"/>
                <a:cs typeface="Arial" panose="020B0604020202020204" pitchFamily="34" charset="0"/>
              </a:rPr>
              <a:t>Čo je archivácia - proces podporujúci </a:t>
            </a:r>
            <a:r>
              <a:rPr lang="sk-SK" sz="1200" b="1" dirty="0" smtClean="0">
                <a:solidFill>
                  <a:srgbClr val="000000"/>
                </a:solidFill>
                <a:latin typeface="Arial" panose="020B0604020202020204" pitchFamily="34" charset="0"/>
                <a:cs typeface="Arial" panose="020B0604020202020204" pitchFamily="34" charset="0"/>
              </a:rPr>
              <a:t>dlhodobé uchovávanie a ochranu</a:t>
            </a:r>
            <a:r>
              <a:rPr lang="sk-SK" sz="1200" dirty="0" smtClean="0">
                <a:solidFill>
                  <a:srgbClr val="000000"/>
                </a:solidFill>
                <a:latin typeface="Arial" panose="020B0604020202020204" pitchFamily="34" charset="0"/>
                <a:cs typeface="Arial" panose="020B0604020202020204" pitchFamily="34" charset="0"/>
              </a:rPr>
              <a:t> dát/dokumentov a </a:t>
            </a:r>
            <a:r>
              <a:rPr lang="sk-SK" sz="1200" b="1" dirty="0" smtClean="0">
                <a:solidFill>
                  <a:srgbClr val="000000"/>
                </a:solidFill>
                <a:latin typeface="Arial" panose="020B0604020202020204" pitchFamily="34" charset="0"/>
                <a:cs typeface="Arial" panose="020B0604020202020204" pitchFamily="34" charset="0"/>
              </a:rPr>
              <a:t>metód/postupov ich čítania a interpretácie</a:t>
            </a:r>
          </a:p>
          <a:p>
            <a:pPr>
              <a:spcBef>
                <a:spcPts val="600"/>
              </a:spcBef>
            </a:pPr>
            <a:r>
              <a:rPr lang="sk-SK" sz="1200" dirty="0" smtClean="0">
                <a:latin typeface="Arial" panose="020B0604020202020204" pitchFamily="34" charset="0"/>
                <a:cs typeface="Arial" panose="020B0604020202020204" pitchFamily="34" charset="0"/>
              </a:rPr>
              <a:t>Digitálna archivácia - zložka digitálneho kurátorstva,  zabezpečuje správnosť archivovaných digitálnych objektov, ich fyzickú a logickú integritu, autenticitu a bezpečnosť</a:t>
            </a:r>
          </a:p>
          <a:p>
            <a:pPr>
              <a:lnSpc>
                <a:spcPct val="120000"/>
              </a:lnSpc>
              <a:spcBef>
                <a:spcPts val="0"/>
              </a:spcBef>
            </a:pPr>
            <a:r>
              <a:rPr lang="sk-SK" sz="1200" dirty="0" smtClean="0">
                <a:latin typeface="Arial" panose="020B0604020202020204" pitchFamily="34" charset="0"/>
                <a:cs typeface="Arial" panose="020B0604020202020204" pitchFamily="34" charset="0"/>
              </a:rPr>
              <a:t>Archivácia </a:t>
            </a:r>
            <a:r>
              <a:rPr lang="sk-SK" sz="1200" dirty="0" err="1" smtClean="0">
                <a:latin typeface="Arial" panose="020B0604020202020204" pitchFamily="34" charset="0"/>
                <a:cs typeface="Arial" panose="020B0604020202020204" pitchFamily="34" charset="0"/>
              </a:rPr>
              <a:t>vs</a:t>
            </a:r>
            <a:r>
              <a:rPr lang="sk-SK" sz="1200" dirty="0" smtClean="0">
                <a:latin typeface="Arial" panose="020B0604020202020204" pitchFamily="34" charset="0"/>
                <a:cs typeface="Arial" panose="020B0604020202020204" pitchFamily="34" charset="0"/>
              </a:rPr>
              <a:t>. zálohovanie - Archivácia sa často zamieňa s pojmom zálohovanie. Hoci má zálohovanie podobné vlastnosti ako archivácia, má iný cieľ. Cieľom zálohovania je zabezpečiť dokumenty alebo údaje pred stratou alebo zničením. </a:t>
            </a:r>
          </a:p>
          <a:p>
            <a:pPr>
              <a:lnSpc>
                <a:spcPct val="120000"/>
              </a:lnSpc>
              <a:spcBef>
                <a:spcPts val="0"/>
              </a:spcBef>
            </a:pPr>
            <a:r>
              <a:rPr lang="sk-SK" sz="1200" dirty="0" smtClean="0">
                <a:latin typeface="Arial" panose="020B0604020202020204" pitchFamily="34" charset="0"/>
                <a:cs typeface="Arial" panose="020B0604020202020204" pitchFamily="34" charset="0"/>
              </a:rPr>
              <a:t>Digitálne objekty (formáty)</a:t>
            </a:r>
          </a:p>
          <a:p>
            <a:pPr>
              <a:spcBef>
                <a:spcPts val="600"/>
              </a:spcBef>
            </a:pPr>
            <a:r>
              <a:rPr lang="sk-SK" sz="1200" dirty="0" smtClean="0">
                <a:latin typeface="Arial" panose="020B0604020202020204" pitchFamily="34" charset="0"/>
                <a:cs typeface="Arial" panose="020B0604020202020204" pitchFamily="34" charset="0"/>
              </a:rPr>
              <a:t>Digitálny repozitár – charakteristika - </a:t>
            </a:r>
            <a:r>
              <a:rPr lang="sk-SK" sz="1200" b="1" dirty="0" smtClean="0">
                <a:solidFill>
                  <a:srgbClr val="000000"/>
                </a:solidFill>
                <a:latin typeface="Arial" panose="020B0604020202020204" pitchFamily="34" charset="0"/>
                <a:cs typeface="Arial" panose="020B0604020202020204" pitchFamily="34" charset="0"/>
              </a:rPr>
              <a:t>štruktúrované digitálne úložisko, systém pre prevádzku súboru služieb, ktoré sa zaoberajú získavaním, správou a sprístupňovaním digitálneho obsahu</a:t>
            </a:r>
            <a:endParaRPr lang="sk-SK" sz="1200" b="0" dirty="0" smtClean="0">
              <a:solidFill>
                <a:schemeClr val="tx1"/>
              </a:solidFill>
              <a:latin typeface="Arial" panose="020B0604020202020204" pitchFamily="34" charset="0"/>
              <a:cs typeface="Arial" panose="020B0604020202020204" pitchFamily="34" charset="0"/>
            </a:endParaRPr>
          </a:p>
          <a:p>
            <a:pPr>
              <a:spcBef>
                <a:spcPts val="600"/>
              </a:spcBef>
            </a:pPr>
            <a:r>
              <a:rPr lang="sk-SK" sz="1200" b="0" baseline="0" dirty="0" smtClean="0">
                <a:solidFill>
                  <a:schemeClr val="tx1"/>
                </a:solidFill>
                <a:latin typeface="Arial" panose="020B0604020202020204" pitchFamily="34" charset="0"/>
                <a:cs typeface="Arial" panose="020B0604020202020204" pitchFamily="34" charset="0"/>
              </a:rPr>
              <a:t>                               - </a:t>
            </a:r>
            <a:r>
              <a:rPr lang="sk-SK" sz="1200" dirty="0" smtClean="0">
                <a:latin typeface="Arial" panose="020B0604020202020204" pitchFamily="34" charset="0"/>
                <a:cs typeface="Arial" panose="020B0604020202020204" pitchFamily="34" charset="0"/>
              </a:rPr>
              <a:t>typy (</a:t>
            </a:r>
            <a:r>
              <a:rPr lang="sk-SK" sz="1200" b="1" dirty="0" smtClean="0">
                <a:latin typeface="Arial" panose="020B0604020202020204" pitchFamily="34" charset="0"/>
                <a:cs typeface="Arial" panose="020B0604020202020204" pitchFamily="34" charset="0"/>
              </a:rPr>
              <a:t>inštitucionálny, predmetový (tematický), národný, </a:t>
            </a:r>
            <a:r>
              <a:rPr lang="sk-SK" sz="1200" b="1" dirty="0" err="1" smtClean="0">
                <a:latin typeface="Arial" panose="020B0604020202020204" pitchFamily="34" charset="0"/>
                <a:cs typeface="Arial" panose="020B0604020202020204" pitchFamily="34" charset="0"/>
              </a:rPr>
              <a:t>multiodborový</a:t>
            </a:r>
            <a:r>
              <a:rPr lang="sk-SK" sz="1200" b="1" dirty="0" smtClean="0">
                <a:latin typeface="Arial" panose="020B0604020202020204" pitchFamily="34" charset="0"/>
                <a:cs typeface="Arial" panose="020B0604020202020204" pitchFamily="34" charset="0"/>
              </a:rPr>
              <a:t> (univerzálny</a:t>
            </a:r>
            <a:r>
              <a:rPr lang="sk-SK" sz="1200" dirty="0" smtClean="0">
                <a:latin typeface="Arial" panose="020B0604020202020204" pitchFamily="34" charset="0"/>
                <a:cs typeface="Arial" panose="020B0604020202020204" pitchFamily="34" charset="0"/>
              </a:rPr>
              <a:t>), príklady – </a:t>
            </a:r>
            <a:r>
              <a:rPr lang="sk-SK" sz="1200" b="1" dirty="0" smtClean="0">
                <a:latin typeface="Arial" panose="020B0604020202020204" pitchFamily="34" charset="0"/>
                <a:cs typeface="Arial" panose="020B0604020202020204" pitchFamily="34" charset="0"/>
              </a:rPr>
              <a:t>ZENODO, RIO, </a:t>
            </a:r>
            <a:r>
              <a:rPr lang="sk-SK" sz="1200" b="1" dirty="0" err="1" smtClean="0">
                <a:latin typeface="Arial" panose="020B0604020202020204" pitchFamily="34" charset="0"/>
                <a:cs typeface="Arial" panose="020B0604020202020204" pitchFamily="34" charset="0"/>
              </a:rPr>
              <a:t>ArXIV</a:t>
            </a:r>
            <a:r>
              <a:rPr lang="sk-SK" sz="1200" b="1" dirty="0" smtClean="0">
                <a:latin typeface="Arial" panose="020B0604020202020204" pitchFamily="34" charset="0"/>
                <a:cs typeface="Arial" panose="020B0604020202020204" pitchFamily="34" charset="0"/>
              </a:rPr>
              <a:t>, Digitálny</a:t>
            </a:r>
            <a:r>
              <a:rPr lang="sk-SK" sz="1200" b="1" baseline="0" dirty="0" smtClean="0">
                <a:latin typeface="Arial" panose="020B0604020202020204" pitchFamily="34" charset="0"/>
                <a:cs typeface="Arial" panose="020B0604020202020204" pitchFamily="34" charset="0"/>
              </a:rPr>
              <a:t> archív SAV, Protocols.io, </a:t>
            </a:r>
            <a:r>
              <a:rPr lang="sk-SK" sz="1200" b="1" baseline="0" dirty="0" err="1" smtClean="0">
                <a:latin typeface="Arial" panose="020B0604020202020204" pitchFamily="34" charset="0"/>
                <a:cs typeface="Arial" panose="020B0604020202020204" pitchFamily="34" charset="0"/>
              </a:rPr>
              <a:t>GitHub</a:t>
            </a:r>
            <a:endParaRPr lang="sk-SK" sz="1200" b="1" dirty="0" smtClean="0">
              <a:latin typeface="Arial" panose="020B0604020202020204" pitchFamily="34" charset="0"/>
              <a:cs typeface="Arial" panose="020B0604020202020204" pitchFamily="34" charset="0"/>
            </a:endParaRPr>
          </a:p>
          <a:p>
            <a:pPr algn="just">
              <a:lnSpc>
                <a:spcPct val="200000"/>
              </a:lnSpc>
              <a:spcBef>
                <a:spcPts val="0"/>
              </a:spcBef>
            </a:pPr>
            <a:r>
              <a:rPr lang="sk-SK" sz="1200" dirty="0" smtClean="0">
                <a:latin typeface="Arial" panose="020B0604020202020204" pitchFamily="34" charset="0"/>
                <a:cs typeface="Arial" panose="020B0604020202020204" pitchFamily="34" charset="0"/>
              </a:rPr>
              <a:t>Repozitár – služby - </a:t>
            </a:r>
            <a:r>
              <a:rPr lang="sk-SK" sz="1200" b="1" dirty="0" smtClean="0">
                <a:solidFill>
                  <a:srgbClr val="12018D"/>
                </a:solidFill>
                <a:latin typeface="Arial" panose="020B0604020202020204" pitchFamily="34" charset="0"/>
                <a:cs typeface="Arial" panose="020B0604020202020204" pitchFamily="34" charset="0"/>
              </a:rPr>
              <a:t>Služby pre používateľov</a:t>
            </a:r>
            <a:r>
              <a:rPr lang="sk-SK" sz="1200" dirty="0" smtClean="0">
                <a:solidFill>
                  <a:srgbClr val="12018D"/>
                </a:solidFill>
                <a:latin typeface="Arial" panose="020B0604020202020204" pitchFamily="34" charset="0"/>
                <a:cs typeface="Arial" panose="020B0604020202020204" pitchFamily="34" charset="0"/>
              </a:rPr>
              <a:t>: </a:t>
            </a:r>
            <a:r>
              <a:rPr lang="sk-SK" sz="1200" dirty="0" smtClean="0">
                <a:solidFill>
                  <a:srgbClr val="000000"/>
                </a:solidFill>
                <a:latin typeface="Arial" panose="020B0604020202020204" pitchFamily="34" charset="0"/>
                <a:cs typeface="Arial" panose="020B0604020202020204" pitchFamily="34" charset="0"/>
              </a:rPr>
              <a:t>vyhľadávanie, kolekcie, profil(y), odporúčania;</a:t>
            </a:r>
            <a:r>
              <a:rPr lang="sk-SK" sz="1200" baseline="0" dirty="0" smtClean="0">
                <a:solidFill>
                  <a:srgbClr val="000000"/>
                </a:solidFill>
                <a:latin typeface="Arial" panose="020B0604020202020204" pitchFamily="34" charset="0"/>
                <a:cs typeface="Arial" panose="020B0604020202020204" pitchFamily="34" charset="0"/>
              </a:rPr>
              <a:t> </a:t>
            </a:r>
            <a:r>
              <a:rPr lang="sk-SK" sz="1200" b="1" dirty="0" err="1" smtClean="0">
                <a:solidFill>
                  <a:srgbClr val="12018D"/>
                </a:solidFill>
                <a:latin typeface="Arial" panose="020B0604020202020204" pitchFamily="34" charset="0"/>
                <a:cs typeface="Arial" panose="020B0604020202020204" pitchFamily="34" charset="0"/>
              </a:rPr>
              <a:t>Agregačné</a:t>
            </a:r>
            <a:r>
              <a:rPr lang="sk-SK" sz="1200" b="1" dirty="0" smtClean="0">
                <a:solidFill>
                  <a:srgbClr val="12018D"/>
                </a:solidFill>
                <a:latin typeface="Arial" panose="020B0604020202020204" pitchFamily="34" charset="0"/>
                <a:cs typeface="Arial" panose="020B0604020202020204" pitchFamily="34" charset="0"/>
              </a:rPr>
              <a:t> služby / Združovanie (nástroje na): </a:t>
            </a:r>
            <a:r>
              <a:rPr lang="sk-SK" sz="1200" dirty="0" smtClean="0">
                <a:solidFill>
                  <a:srgbClr val="000000"/>
                </a:solidFill>
                <a:latin typeface="Arial" panose="020B0604020202020204" pitchFamily="34" charset="0"/>
                <a:cs typeface="Arial" panose="020B0604020202020204" pitchFamily="34" charset="0"/>
              </a:rPr>
              <a:t>súhrny, index(y), prehliadanie ;</a:t>
            </a:r>
            <a:r>
              <a:rPr lang="sk-SK" sz="1200" baseline="0" dirty="0" smtClean="0">
                <a:solidFill>
                  <a:srgbClr val="000000"/>
                </a:solidFill>
                <a:latin typeface="Arial" panose="020B0604020202020204" pitchFamily="34" charset="0"/>
                <a:cs typeface="Arial" panose="020B0604020202020204" pitchFamily="34" charset="0"/>
              </a:rPr>
              <a:t> </a:t>
            </a:r>
            <a:r>
              <a:rPr lang="sk-SK" sz="1200" b="1" dirty="0" smtClean="0">
                <a:solidFill>
                  <a:srgbClr val="12018D"/>
                </a:solidFill>
                <a:latin typeface="Arial" panose="020B0604020202020204" pitchFamily="34" charset="0"/>
                <a:cs typeface="Arial" panose="020B0604020202020204" pitchFamily="34" charset="0"/>
              </a:rPr>
              <a:t>Prezentačné služby (nástroje):</a:t>
            </a:r>
            <a:r>
              <a:rPr lang="sk-SK" sz="1200" dirty="0" smtClean="0">
                <a:solidFill>
                  <a:srgbClr val="000000"/>
                </a:solidFill>
                <a:latin typeface="Arial" panose="020B0604020202020204" pitchFamily="34" charset="0"/>
                <a:cs typeface="Arial" panose="020B0604020202020204" pitchFamily="34" charset="0"/>
              </a:rPr>
              <a:t> používateľské rozhranie, OAI-PMH </a:t>
            </a:r>
          </a:p>
          <a:p>
            <a:pPr algn="just">
              <a:lnSpc>
                <a:spcPct val="200000"/>
              </a:lnSpc>
              <a:spcBef>
                <a:spcPts val="0"/>
              </a:spcBef>
            </a:pPr>
            <a:r>
              <a:rPr lang="sk-SK" sz="1200" b="1" dirty="0" smtClean="0">
                <a:solidFill>
                  <a:srgbClr val="12018D"/>
                </a:solidFill>
                <a:latin typeface="Arial" panose="020B0604020202020204" pitchFamily="34" charset="0"/>
                <a:cs typeface="Arial" panose="020B0604020202020204" pitchFamily="34" charset="0"/>
              </a:rPr>
              <a:t>Zabezpečenie prístupu k službám: </a:t>
            </a:r>
            <a:r>
              <a:rPr lang="sk-SK" sz="1200" dirty="0" smtClean="0">
                <a:solidFill>
                  <a:srgbClr val="000000"/>
                </a:solidFill>
                <a:latin typeface="Arial" panose="020B0604020202020204" pitchFamily="34" charset="0"/>
                <a:cs typeface="Arial" panose="020B0604020202020204" pitchFamily="34" charset="0"/>
              </a:rPr>
              <a:t>autentifikácia / autorizácia, manažment, informácie (stavové, štatistické, </a:t>
            </a:r>
            <a:r>
              <a:rPr lang="sk-SK" sz="1200" dirty="0" err="1" smtClean="0">
                <a:solidFill>
                  <a:srgbClr val="000000"/>
                </a:solidFill>
                <a:latin typeface="Arial" panose="020B0604020202020204" pitchFamily="34" charset="0"/>
                <a:cs typeface="Arial" panose="020B0604020202020204" pitchFamily="34" charset="0"/>
              </a:rPr>
              <a:t>info</a:t>
            </a:r>
            <a:r>
              <a:rPr lang="sk-SK" sz="1200" dirty="0" smtClean="0">
                <a:solidFill>
                  <a:srgbClr val="000000"/>
                </a:solidFill>
                <a:latin typeface="Arial" panose="020B0604020202020204" pitchFamily="34" charset="0"/>
                <a:cs typeface="Arial" panose="020B0604020202020204" pitchFamily="34" charset="0"/>
              </a:rPr>
              <a:t> o prevádzke)</a:t>
            </a:r>
          </a:p>
          <a:p>
            <a:pPr>
              <a:spcBef>
                <a:spcPts val="600"/>
              </a:spcBef>
            </a:pPr>
            <a:r>
              <a:rPr lang="sk-SK" sz="1200" dirty="0" smtClean="0">
                <a:latin typeface="Arial" panose="020B0604020202020204" pitchFamily="34" charset="0"/>
                <a:cs typeface="Arial" panose="020B0604020202020204" pitchFamily="34" charset="0"/>
              </a:rPr>
              <a:t>                - obsah – digitálne</a:t>
            </a:r>
            <a:r>
              <a:rPr lang="sk-SK" sz="1200" baseline="0" dirty="0" smtClean="0">
                <a:latin typeface="Arial" panose="020B0604020202020204" pitchFamily="34" charset="0"/>
                <a:cs typeface="Arial" panose="020B0604020202020204" pitchFamily="34" charset="0"/>
              </a:rPr>
              <a:t> objekty (</a:t>
            </a:r>
            <a:r>
              <a:rPr lang="sk-SK" sz="1200" baseline="0" dirty="0" err="1" smtClean="0">
                <a:latin typeface="Arial" panose="020B0604020202020204" pitchFamily="34" charset="0"/>
                <a:cs typeface="Arial" panose="020B0604020202020204" pitchFamily="34" charset="0"/>
              </a:rPr>
              <a:t>born</a:t>
            </a:r>
            <a:r>
              <a:rPr lang="sk-SK" sz="1200" baseline="0" dirty="0" smtClean="0">
                <a:latin typeface="Arial" panose="020B0604020202020204" pitchFamily="34" charset="0"/>
                <a:cs typeface="Arial" panose="020B0604020202020204" pitchFamily="34" charset="0"/>
              </a:rPr>
              <a:t> alebo digitalizované)</a:t>
            </a:r>
          </a:p>
          <a:p>
            <a:pPr>
              <a:spcBef>
                <a:spcPts val="600"/>
              </a:spcBef>
            </a:pPr>
            <a:r>
              <a:rPr lang="sk-SK" sz="1200" baseline="0" dirty="0" smtClean="0">
                <a:latin typeface="Arial" panose="020B0604020202020204" pitchFamily="34" charset="0"/>
                <a:cs typeface="Arial" panose="020B0604020202020204" pitchFamily="34" charset="0"/>
              </a:rPr>
              <a:t>        </a:t>
            </a:r>
            <a:r>
              <a:rPr lang="sk-SK" sz="1200" dirty="0" smtClean="0">
                <a:latin typeface="Arial" panose="020B0604020202020204" pitchFamily="34" charset="0"/>
                <a:cs typeface="Arial" panose="020B0604020202020204" pitchFamily="34" charset="0"/>
              </a:rPr>
              <a:t>        - funkcie - </a:t>
            </a:r>
            <a:r>
              <a:rPr lang="sk-SK" sz="1200" dirty="0" smtClean="0">
                <a:solidFill>
                  <a:srgbClr val="000000"/>
                </a:solidFill>
                <a:latin typeface="Arial" panose="020B0604020202020204" pitchFamily="34" charset="0"/>
                <a:cs typeface="Arial" panose="020B0604020202020204" pitchFamily="34" charset="0"/>
              </a:rPr>
              <a:t>Spracovanie dokumentov; Tvorba metadát; Uloženie a archivácia digitálneho obsahu; Zabezpečenie integrity a autenticity; Sprístupnenie dokumentov</a:t>
            </a:r>
          </a:p>
          <a:p>
            <a:r>
              <a:rPr lang="sk-SK" sz="1200" dirty="0" smtClean="0">
                <a:latin typeface="Arial" panose="020B0604020202020204" pitchFamily="34" charset="0"/>
                <a:cs typeface="Arial" panose="020B0604020202020204" pitchFamily="34" charset="0"/>
              </a:rPr>
              <a:t>                - softvér - </a:t>
            </a:r>
            <a:r>
              <a:rPr lang="sk-SK" sz="1200" b="1" dirty="0" smtClean="0">
                <a:solidFill>
                  <a:srgbClr val="12018D"/>
                </a:solidFill>
                <a:latin typeface="Arial" panose="020B0604020202020204" pitchFamily="34" charset="0"/>
                <a:cs typeface="Arial" panose="020B0604020202020204" pitchFamily="34" charset="0"/>
              </a:rPr>
              <a:t>Otvorené softvéry </a:t>
            </a:r>
            <a:r>
              <a:rPr lang="sk-SK" sz="1200" dirty="0" smtClean="0">
                <a:latin typeface="Arial" panose="020B0604020202020204" pitchFamily="34" charset="0"/>
                <a:cs typeface="Arial" panose="020B0604020202020204" pitchFamily="34" charset="0"/>
              </a:rPr>
              <a:t>pre repozitáre (</a:t>
            </a:r>
            <a:r>
              <a:rPr lang="sk-SK" sz="1200" i="1" dirty="0" smtClean="0">
                <a:latin typeface="Arial" panose="020B0604020202020204" pitchFamily="34" charset="0"/>
                <a:cs typeface="Arial" panose="020B0604020202020204" pitchFamily="34" charset="0"/>
              </a:rPr>
              <a:t>softvér s otvoreným zdrojovým kódom</a:t>
            </a:r>
            <a:r>
              <a:rPr lang="sk-SK" sz="1200" dirty="0" smtClean="0">
                <a:latin typeface="Arial" panose="020B0604020202020204" pitchFamily="34" charset="0"/>
                <a:cs typeface="Arial" panose="020B0604020202020204" pitchFamily="34" charset="0"/>
              </a:rPr>
              <a:t>): napr. </a:t>
            </a:r>
            <a:r>
              <a:rPr lang="sk-SK" sz="1200" dirty="0" err="1" smtClean="0">
                <a:latin typeface="Arial" panose="020B0604020202020204" pitchFamily="34" charset="0"/>
                <a:cs typeface="Arial" panose="020B0604020202020204" pitchFamily="34" charset="0"/>
              </a:rPr>
              <a:t>DSpace</a:t>
            </a:r>
            <a:r>
              <a:rPr lang="sk-SK" sz="1200" dirty="0" smtClean="0">
                <a:latin typeface="Arial" panose="020B0604020202020204" pitchFamily="34" charset="0"/>
                <a:cs typeface="Arial" panose="020B0604020202020204" pitchFamily="34" charset="0"/>
              </a:rPr>
              <a:t>, Fedora, </a:t>
            </a:r>
            <a:r>
              <a:rPr lang="sk-SK" sz="1200" dirty="0" err="1" smtClean="0">
                <a:latin typeface="Arial" panose="020B0604020202020204" pitchFamily="34" charset="0"/>
                <a:cs typeface="Arial" panose="020B0604020202020204" pitchFamily="34" charset="0"/>
              </a:rPr>
              <a:t>EPrints</a:t>
            </a:r>
            <a:r>
              <a:rPr lang="sk-SK" sz="1200" dirty="0" smtClean="0">
                <a:latin typeface="Arial" panose="020B0604020202020204" pitchFamily="34" charset="0"/>
                <a:cs typeface="Arial" panose="020B0604020202020204" pitchFamily="34" charset="0"/>
              </a:rPr>
              <a:t>, </a:t>
            </a:r>
            <a:r>
              <a:rPr lang="sk-SK" sz="1200" dirty="0" err="1" smtClean="0">
                <a:latin typeface="Arial" panose="020B0604020202020204" pitchFamily="34" charset="0"/>
                <a:cs typeface="Arial" panose="020B0604020202020204" pitchFamily="34" charset="0"/>
              </a:rPr>
              <a:t>Invenio</a:t>
            </a:r>
            <a:r>
              <a:rPr lang="sk-SK" sz="1200" dirty="0" smtClean="0">
                <a:latin typeface="Arial" panose="020B0604020202020204" pitchFamily="34" charset="0"/>
                <a:cs typeface="Arial" panose="020B0604020202020204" pitchFamily="34" charset="0"/>
              </a:rPr>
              <a:t> (CERN);</a:t>
            </a:r>
            <a:r>
              <a:rPr lang="sk-SK" sz="1200" baseline="0" dirty="0" smtClean="0">
                <a:latin typeface="Arial" panose="020B0604020202020204" pitchFamily="34" charset="0"/>
                <a:cs typeface="Arial" panose="020B0604020202020204" pitchFamily="34" charset="0"/>
              </a:rPr>
              <a:t> </a:t>
            </a:r>
            <a:r>
              <a:rPr lang="sk-SK" sz="1200" b="1" dirty="0" err="1" smtClean="0">
                <a:solidFill>
                  <a:srgbClr val="12018D"/>
                </a:solidFill>
                <a:latin typeface="Arial" panose="020B0604020202020204" pitchFamily="34" charset="0"/>
                <a:cs typeface="Arial" panose="020B0604020202020204" pitchFamily="34" charset="0"/>
              </a:rPr>
              <a:t>Hostingové</a:t>
            </a:r>
            <a:r>
              <a:rPr lang="sk-SK" sz="1200" b="1" dirty="0" smtClean="0">
                <a:solidFill>
                  <a:srgbClr val="12018D"/>
                </a:solidFill>
                <a:latin typeface="Arial" panose="020B0604020202020204" pitchFamily="34" charset="0"/>
                <a:cs typeface="Arial" panose="020B0604020202020204" pitchFamily="34" charset="0"/>
              </a:rPr>
              <a:t> riešenia</a:t>
            </a:r>
            <a:r>
              <a:rPr lang="sk-SK" sz="1200" dirty="0" smtClean="0">
                <a:latin typeface="Arial" panose="020B0604020202020204" pitchFamily="34" charset="0"/>
                <a:cs typeface="Arial" panose="020B0604020202020204" pitchFamily="34" charset="0"/>
              </a:rPr>
              <a:t>: napr. </a:t>
            </a:r>
            <a:r>
              <a:rPr lang="sk-SK" sz="1200" dirty="0" err="1" smtClean="0">
                <a:latin typeface="Arial" panose="020B0604020202020204" pitchFamily="34" charset="0"/>
                <a:cs typeface="Arial" panose="020B0604020202020204" pitchFamily="34" charset="0"/>
              </a:rPr>
              <a:t>SimpleDL</a:t>
            </a:r>
            <a:r>
              <a:rPr lang="sk-SK" sz="1200" dirty="0" smtClean="0">
                <a:latin typeface="Arial" panose="020B0604020202020204" pitchFamily="34" charset="0"/>
                <a:cs typeface="Arial" panose="020B0604020202020204" pitchFamily="34" charset="0"/>
              </a:rPr>
              <a:t>, </a:t>
            </a:r>
            <a:r>
              <a:rPr lang="sk-SK" sz="1200" dirty="0" err="1" smtClean="0">
                <a:latin typeface="Arial" panose="020B0604020202020204" pitchFamily="34" charset="0"/>
                <a:cs typeface="Arial" panose="020B0604020202020204" pitchFamily="34" charset="0"/>
              </a:rPr>
              <a:t>DSpaceDirect</a:t>
            </a:r>
            <a:endParaRPr lang="sk-SK" sz="120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sk-SK" sz="1200" dirty="0" smtClean="0">
                <a:latin typeface="Arial" panose="020B0604020202020204" pitchFamily="34" charset="0"/>
                <a:cs typeface="Arial" panose="020B0604020202020204" pitchFamily="34" charset="0"/>
              </a:rPr>
              <a:t>Dôveryhodné digitálne repozitáre - audit, certifikácia – 10 princípov OASIS, normy, modely interného aj externého auditu;</a:t>
            </a:r>
            <a:r>
              <a:rPr lang="sk-SK" sz="1200" baseline="0" dirty="0" smtClean="0">
                <a:latin typeface="Arial" panose="020B0604020202020204" pitchFamily="34" charset="0"/>
                <a:cs typeface="Arial" panose="020B0604020202020204" pitchFamily="34" charset="0"/>
              </a:rPr>
              <a:t> </a:t>
            </a:r>
            <a:r>
              <a:rPr lang="sk-SK" sz="1200" dirty="0" smtClean="0">
                <a:latin typeface="Arial" panose="020B0604020202020204" pitchFamily="34" charset="0"/>
                <a:cs typeface="Arial" panose="020B0604020202020204" pitchFamily="34" charset="0"/>
              </a:rPr>
              <a:t>dôveryhodnosť </a:t>
            </a:r>
            <a:r>
              <a:rPr lang="sk-SK" sz="1200" b="1" dirty="0" smtClean="0">
                <a:latin typeface="Arial" panose="020B0604020202020204" pitchFamily="34" charset="0"/>
                <a:cs typeface="Arial" panose="020B0604020202020204" pitchFamily="34" charset="0"/>
              </a:rPr>
              <a:t>(DRAMBORA </a:t>
            </a:r>
            <a:r>
              <a:rPr lang="sk-SK"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Digital</a:t>
            </a:r>
            <a:r>
              <a:rPr lang="sk-SK"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Repository</a:t>
            </a:r>
            <a:r>
              <a:rPr lang="sk-SK"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Audit Method</a:t>
            </a:r>
            <a:r>
              <a:rPr lang="sk-SK"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Base on Risk Assessment</a:t>
            </a:r>
            <a:r>
              <a:rPr lang="sk-SK"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originated as a paper-based methodology for helping repository managers to develop a documented understanding of the risks they face, expressed in terms of probability and potential impact</a:t>
            </a:r>
            <a:r>
              <a:rPr lang="sk-SK" sz="1200" dirty="0" smtClean="0">
                <a:latin typeface="Arial" panose="020B0604020202020204" pitchFamily="34" charset="0"/>
                <a:cs typeface="Arial" panose="020B0604020202020204" pitchFamily="34" charset="0"/>
              </a:rPr>
              <a:t>.;</a:t>
            </a:r>
            <a:r>
              <a:rPr lang="sk-SK" sz="1200" baseline="0" dirty="0" smtClean="0">
                <a:latin typeface="Arial" panose="020B0604020202020204" pitchFamily="34" charset="0"/>
                <a:cs typeface="Arial" panose="020B0604020202020204" pitchFamily="34" charset="0"/>
              </a:rPr>
              <a:t> </a:t>
            </a:r>
            <a:r>
              <a:rPr lang="sk-SK" sz="1200" dirty="0" smtClean="0">
                <a:latin typeface="Arial" panose="020B0604020202020204" pitchFamily="34" charset="0"/>
                <a:cs typeface="Arial" panose="020B0604020202020204" pitchFamily="34" charset="0"/>
              </a:rPr>
              <a:t>referenčný model OASIS </a:t>
            </a:r>
            <a:r>
              <a:rPr lang="en-US" sz="1200" b="1" dirty="0" smtClean="0">
                <a:latin typeface="Arial" panose="020B0604020202020204" pitchFamily="34" charset="0"/>
                <a:cs typeface="Arial" panose="020B0604020202020204" pitchFamily="34" charset="0"/>
              </a:rPr>
              <a:t>Organization for the Advancement of Structured Information Standards</a:t>
            </a:r>
            <a:r>
              <a:rPr lang="en-US" sz="1200" dirty="0" smtClean="0">
                <a:latin typeface="Arial" panose="020B0604020202020204" pitchFamily="34" charset="0"/>
                <a:cs typeface="Arial" panose="020B0604020202020204" pitchFamily="34" charset="0"/>
              </a:rPr>
              <a:t> </a:t>
            </a:r>
            <a:r>
              <a:rPr lang="sk-SK" sz="1200" dirty="0" smtClean="0">
                <a:latin typeface="Arial" panose="020B0604020202020204" pitchFamily="34" charset="0"/>
                <a:cs typeface="Arial" panose="020B0604020202020204" pitchFamily="34" charset="0"/>
              </a:rPr>
              <a:t>– 10 princípov, certifikácia</a:t>
            </a:r>
          </a:p>
          <a:p>
            <a:pPr>
              <a:spcBef>
                <a:spcPts val="600"/>
              </a:spcBef>
            </a:pPr>
            <a:r>
              <a:rPr lang="sk-SK" sz="1200" dirty="0" smtClean="0">
                <a:latin typeface="Arial" panose="020B0604020202020204" pitchFamily="34" charset="0"/>
                <a:cs typeface="Arial" panose="020B0604020202020204" pitchFamily="34" charset="0"/>
              </a:rPr>
              <a:t>Výber repozitára – registre repozitárov – </a:t>
            </a:r>
            <a:r>
              <a:rPr lang="sk-SK" sz="1200" b="1" dirty="0" smtClean="0">
                <a:latin typeface="Arial" panose="020B0604020202020204" pitchFamily="34" charset="0"/>
                <a:cs typeface="Arial" panose="020B0604020202020204" pitchFamily="34" charset="0"/>
              </a:rPr>
              <a:t>medzinárodné registre repozitárov</a:t>
            </a:r>
            <a:r>
              <a:rPr lang="sk-SK" sz="1200" dirty="0" smtClean="0">
                <a:latin typeface="Arial" panose="020B0604020202020204" pitchFamily="34" charset="0"/>
                <a:cs typeface="Arial" panose="020B0604020202020204" pitchFamily="34" charset="0"/>
              </a:rPr>
              <a:t>, príklady – ROAOR, </a:t>
            </a:r>
            <a:r>
              <a:rPr lang="sk-SK" sz="1200" dirty="0" err="1" smtClean="0">
                <a:latin typeface="Arial" panose="020B0604020202020204" pitchFamily="34" charset="0"/>
                <a:cs typeface="Arial" panose="020B0604020202020204" pitchFamily="34" charset="0"/>
              </a:rPr>
              <a:t>OpenDOAR</a:t>
            </a:r>
            <a:r>
              <a:rPr lang="sk-SK" sz="1200" dirty="0" smtClean="0">
                <a:latin typeface="Arial" panose="020B0604020202020204" pitchFamily="34" charset="0"/>
                <a:cs typeface="Arial" panose="020B0604020202020204" pitchFamily="34" charset="0"/>
              </a:rPr>
              <a:t>, ROAR MAP,  </a:t>
            </a:r>
            <a:r>
              <a:rPr lang="sk-SK" sz="1200" dirty="0" err="1" smtClean="0">
                <a:latin typeface="Arial" panose="020B0604020202020204" pitchFamily="34" charset="0"/>
                <a:cs typeface="Arial" panose="020B0604020202020204" pitchFamily="34" charset="0"/>
              </a:rPr>
              <a:t>SherpaRomeo</a:t>
            </a:r>
            <a:r>
              <a:rPr lang="sk-SK" sz="1200" dirty="0" smtClean="0">
                <a:latin typeface="Arial" panose="020B0604020202020204" pitchFamily="34" charset="0"/>
                <a:cs typeface="Arial" panose="020B0604020202020204" pitchFamily="34" charset="0"/>
              </a:rPr>
              <a:t>, re3data – dátové repozitáre</a:t>
            </a:r>
          </a:p>
          <a:p>
            <a:pPr marL="0" marR="0" lvl="0" indent="0" algn="l" defTabSz="914400" rtl="0" eaLnBrk="1" fontAlgn="base" latinLnBrk="0" hangingPunct="1">
              <a:lnSpc>
                <a:spcPct val="100000"/>
              </a:lnSpc>
              <a:spcBef>
                <a:spcPts val="600"/>
              </a:spcBef>
              <a:spcAft>
                <a:spcPct val="0"/>
              </a:spcAft>
              <a:buClrTx/>
              <a:buSzTx/>
              <a:buFontTx/>
              <a:buNone/>
              <a:tabLst/>
              <a:defRPr/>
            </a:pPr>
            <a:r>
              <a:rPr lang="sk-SK" sz="1200" dirty="0" smtClean="0">
                <a:latin typeface="Arial" panose="020B0604020202020204" pitchFamily="34" charset="0"/>
                <a:cs typeface="Arial" panose="020B0604020202020204" pitchFamily="34" charset="0"/>
              </a:rPr>
              <a:t>Príklady</a:t>
            </a:r>
            <a:r>
              <a:rPr lang="sk-SK" sz="1200" baseline="0" dirty="0" smtClean="0">
                <a:latin typeface="Arial" panose="020B0604020202020204" pitchFamily="34" charset="0"/>
                <a:cs typeface="Arial" panose="020B0604020202020204" pitchFamily="34" charset="0"/>
              </a:rPr>
              <a:t> - </a:t>
            </a:r>
            <a:r>
              <a:rPr lang="sk-SK" sz="1200" b="1" dirty="0" smtClean="0">
                <a:latin typeface="Arial" panose="020B0604020202020204" pitchFamily="34" charset="0"/>
                <a:cs typeface="Arial" panose="020B0604020202020204" pitchFamily="34" charset="0"/>
              </a:rPr>
              <a:t>tmavý archív </a:t>
            </a:r>
            <a:r>
              <a:rPr lang="sk-SK" sz="1200" i="1" dirty="0" smtClean="0">
                <a:latin typeface="Arial" panose="020B0604020202020204" pitchFamily="34" charset="0"/>
                <a:cs typeface="Arial" panose="020B0604020202020204" pitchFamily="34" charset="0"/>
              </a:rPr>
              <a:t>(</a:t>
            </a:r>
            <a:r>
              <a:rPr lang="sk-SK" sz="1200" i="1" dirty="0" err="1" smtClean="0">
                <a:latin typeface="Arial" panose="020B0604020202020204" pitchFamily="34" charset="0"/>
                <a:cs typeface="Arial" panose="020B0604020202020204" pitchFamily="34" charset="0"/>
              </a:rPr>
              <a:t>dark</a:t>
            </a:r>
            <a:r>
              <a:rPr lang="sk-SK" sz="1200" i="1" dirty="0" smtClean="0">
                <a:latin typeface="Arial" panose="020B0604020202020204" pitchFamily="34" charset="0"/>
                <a:cs typeface="Arial" panose="020B0604020202020204" pitchFamily="34" charset="0"/>
              </a:rPr>
              <a:t> </a:t>
            </a:r>
            <a:r>
              <a:rPr lang="sk-SK" sz="1200" i="1" dirty="0" err="1" smtClean="0">
                <a:latin typeface="Arial" panose="020B0604020202020204" pitchFamily="34" charset="0"/>
                <a:cs typeface="Arial" panose="020B0604020202020204" pitchFamily="34" charset="0"/>
              </a:rPr>
              <a:t>archive</a:t>
            </a:r>
            <a:r>
              <a:rPr lang="sk-SK" sz="1200" i="1" dirty="0" smtClean="0">
                <a:latin typeface="Arial" panose="020B0604020202020204" pitchFamily="34" charset="0"/>
                <a:cs typeface="Arial" panose="020B0604020202020204" pitchFamily="34" charset="0"/>
              </a:rPr>
              <a:t>)</a:t>
            </a:r>
            <a:r>
              <a:rPr lang="sk-SK" sz="1200" dirty="0" smtClean="0">
                <a:latin typeface="Arial" panose="020B0604020202020204" pitchFamily="34" charset="0"/>
                <a:cs typeface="Arial" panose="020B0604020202020204" pitchFamily="34" charset="0"/>
              </a:rPr>
              <a:t> e-časopisov, kníh a digitálnych kolekcií, podporovaný komunitou vydavateľov a knižníc (</a:t>
            </a:r>
            <a:r>
              <a:rPr lang="sk-SK" sz="1200" b="1" dirty="0" smtClean="0">
                <a:latin typeface="Arial" panose="020B0604020202020204" pitchFamily="34" charset="0"/>
                <a:cs typeface="Arial" panose="020B0604020202020204" pitchFamily="34" charset="0"/>
              </a:rPr>
              <a:t>sprístupňuje obsah až v okamihu, keď prestane byť klasicky dostupný</a:t>
            </a:r>
            <a:r>
              <a:rPr lang="sk-SK" sz="1200" dirty="0" smtClean="0">
                <a:latin typeface="Arial" panose="020B0604020202020204" pitchFamily="34" charset="0"/>
                <a:cs typeface="Arial" panose="020B0604020202020204" pitchFamily="34" charset="0"/>
              </a:rPr>
              <a:t>) – </a:t>
            </a:r>
            <a:r>
              <a:rPr lang="sk-SK" sz="1200" dirty="0" err="1" smtClean="0">
                <a:latin typeface="Arial" panose="020B0604020202020204" pitchFamily="34" charset="0"/>
                <a:cs typeface="Arial" panose="020B0604020202020204" pitchFamily="34" charset="0"/>
              </a:rPr>
              <a:t>Portico</a:t>
            </a:r>
            <a:endParaRPr lang="sk-SK" sz="120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sk-SK" sz="1200" dirty="0" smtClean="0">
                <a:latin typeface="Arial" panose="020B0604020202020204" pitchFamily="34" charset="0"/>
                <a:cs typeface="Arial" panose="020B0604020202020204" pitchFamily="34" charset="0"/>
              </a:rPr>
              <a:t>            - systémy dlhodobého uchovávania majú vydavatelia k dispozícii? – </a:t>
            </a:r>
            <a:r>
              <a:rPr lang="sk-SK" sz="1200" b="1" dirty="0" smtClean="0">
                <a:latin typeface="Arial" panose="020B0604020202020204" pitchFamily="34" charset="0"/>
                <a:cs typeface="Arial" panose="020B0604020202020204" pitchFamily="34" charset="0"/>
              </a:rPr>
              <a:t>LOCKSS, CLOCKSS</a:t>
            </a:r>
          </a:p>
          <a:p>
            <a:pPr marL="0" marR="0" lvl="0" indent="0" algn="l" defTabSz="914400" rtl="0" eaLnBrk="1" fontAlgn="base" latinLnBrk="0" hangingPunct="1">
              <a:lnSpc>
                <a:spcPct val="100000"/>
              </a:lnSpc>
              <a:spcBef>
                <a:spcPts val="600"/>
              </a:spcBef>
              <a:spcAft>
                <a:spcPct val="0"/>
              </a:spcAft>
              <a:buClrTx/>
              <a:buSzTx/>
              <a:buFontTx/>
              <a:buNone/>
              <a:tabLst/>
              <a:defRPr/>
            </a:pPr>
            <a:r>
              <a:rPr lang="sk-SK" sz="1200" dirty="0" smtClean="0"/>
              <a:t>   </a:t>
            </a:r>
          </a:p>
          <a:p>
            <a:pPr>
              <a:spcBef>
                <a:spcPts val="600"/>
              </a:spcBef>
            </a:pPr>
            <a:endParaRPr lang="sk-SK" dirty="0" smtClean="0"/>
          </a:p>
          <a:p>
            <a:pPr>
              <a:spcBef>
                <a:spcPct val="0"/>
              </a:spcBef>
            </a:pPr>
            <a:endParaRPr lang="sk-SK" dirty="0" smtClean="0"/>
          </a:p>
        </p:txBody>
      </p:sp>
    </p:spTree>
    <p:extLst>
      <p:ext uri="{BB962C8B-B14F-4D97-AF65-F5344CB8AC3E}">
        <p14:creationId xmlns:p14="http://schemas.microsoft.com/office/powerpoint/2010/main" val="1839670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sk-SK" dirty="0" smtClean="0"/>
          </a:p>
        </p:txBody>
      </p:sp>
    </p:spTree>
    <p:extLst>
      <p:ext uri="{BB962C8B-B14F-4D97-AF65-F5344CB8AC3E}">
        <p14:creationId xmlns:p14="http://schemas.microsoft.com/office/powerpoint/2010/main" val="1535794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sk-SK" dirty="0" smtClean="0"/>
          </a:p>
        </p:txBody>
      </p:sp>
    </p:spTree>
    <p:extLst>
      <p:ext uri="{BB962C8B-B14F-4D97-AF65-F5344CB8AC3E}">
        <p14:creationId xmlns:p14="http://schemas.microsoft.com/office/powerpoint/2010/main" val="296934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xfrm>
            <a:off x="482600" y="195263"/>
            <a:ext cx="4310063" cy="2424112"/>
          </a:xfrm>
          <a:noFill/>
          <a:ln>
            <a:solidFill>
              <a:srgbClr val="000000"/>
            </a:solidFill>
            <a:miter lim="800000"/>
            <a:headEnd/>
            <a:tailEnd/>
          </a:ln>
        </p:spPr>
      </p:sp>
      <p:sp>
        <p:nvSpPr>
          <p:cNvPr id="16386" name="Zástupný objekt pre poznámky 2"/>
          <p:cNvSpPr>
            <a:spLocks noGrp="1"/>
          </p:cNvSpPr>
          <p:nvPr>
            <p:ph type="body" idx="1"/>
          </p:nvPr>
        </p:nvSpPr>
        <p:spPr bwMode="auto">
          <a:xfrm>
            <a:off x="444658" y="2692312"/>
            <a:ext cx="6107289" cy="6222294"/>
          </a:xfrm>
          <a:noFill/>
        </p:spPr>
        <p:txBody>
          <a:bodyPr wrap="square" numCol="1" anchor="t" anchorCtr="0" compatLnSpc="1">
            <a:prstTxWarp prst="textNoShape">
              <a:avLst/>
            </a:prstTxWarp>
          </a:bodyPr>
          <a:lstStyle/>
          <a:p>
            <a:pPr>
              <a:spcBef>
                <a:spcPct val="0"/>
              </a:spcBef>
            </a:pPr>
            <a:r>
              <a:rPr lang="sk-SK" dirty="0" smtClean="0"/>
              <a:t>Možnosti archivácie digitálneho obsahu - </a:t>
            </a:r>
          </a:p>
          <a:p>
            <a:pPr marL="171450" indent="-171450">
              <a:spcBef>
                <a:spcPct val="0"/>
              </a:spcBef>
              <a:buFont typeface="Arial" panose="020B0604020202020204" pitchFamily="34" charset="0"/>
              <a:buChar char="•"/>
            </a:pPr>
            <a:r>
              <a:rPr lang="sk-SK" b="1" dirty="0" smtClean="0"/>
              <a:t>Webová stránka</a:t>
            </a:r>
          </a:p>
          <a:p>
            <a:pPr marL="171450" indent="-171450">
              <a:spcBef>
                <a:spcPct val="0"/>
              </a:spcBef>
              <a:buFont typeface="Arial" panose="020B0604020202020204" pitchFamily="34" charset="0"/>
              <a:buChar char="•"/>
            </a:pPr>
            <a:r>
              <a:rPr lang="sk-SK" b="1" dirty="0" smtClean="0"/>
              <a:t>Úložisko vydavateľa</a:t>
            </a:r>
          </a:p>
          <a:p>
            <a:pPr marL="171450" indent="-171450">
              <a:spcBef>
                <a:spcPct val="0"/>
              </a:spcBef>
              <a:buFont typeface="Arial" panose="020B0604020202020204" pitchFamily="34" charset="0"/>
              <a:buChar char="•"/>
            </a:pPr>
            <a:r>
              <a:rPr lang="sk-SK" b="1" dirty="0" smtClean="0"/>
              <a:t>Archív</a:t>
            </a:r>
          </a:p>
          <a:p>
            <a:pPr marL="171450" indent="-171450">
              <a:spcBef>
                <a:spcPct val="0"/>
              </a:spcBef>
              <a:buFont typeface="Arial" panose="020B0604020202020204" pitchFamily="34" charset="0"/>
              <a:buChar char="•"/>
            </a:pPr>
            <a:r>
              <a:rPr lang="sk-SK" b="1" dirty="0" smtClean="0"/>
              <a:t>Repozitár/dátový repozitár</a:t>
            </a:r>
          </a:p>
          <a:p>
            <a:pPr>
              <a:spcBef>
                <a:spcPct val="0"/>
              </a:spcBef>
            </a:pPr>
            <a:endParaRPr lang="sk-SK" b="1"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5</a:t>
            </a:fld>
            <a:endParaRPr lang="sk-SK">
              <a:cs typeface="Arial" charset="0"/>
            </a:endParaRPr>
          </a:p>
        </p:txBody>
      </p:sp>
    </p:spTree>
    <p:extLst>
      <p:ext uri="{BB962C8B-B14F-4D97-AF65-F5344CB8AC3E}">
        <p14:creationId xmlns:p14="http://schemas.microsoft.com/office/powerpoint/2010/main" val="337892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r>
              <a:rPr lang="sk-SK" dirty="0" smtClean="0"/>
              <a:t>Archivácia: ZÁKON č.395/2002</a:t>
            </a:r>
            <a:r>
              <a:rPr lang="sk-SK" baseline="0" dirty="0" smtClean="0"/>
              <a:t> </a:t>
            </a:r>
            <a:r>
              <a:rPr lang="sk-SK" dirty="0" smtClean="0"/>
              <a:t>zo 17. mája 2002 o archívoch a registratúrach a o doplnení niektorých zákonov</a:t>
            </a:r>
          </a:p>
          <a:p>
            <a:pPr>
              <a:spcBef>
                <a:spcPct val="0"/>
              </a:spcBef>
            </a:pPr>
            <a:endParaRPr lang="sk-SK" dirty="0" smtClean="0"/>
          </a:p>
          <a:p>
            <a:pPr>
              <a:spcBef>
                <a:spcPct val="0"/>
              </a:spcBef>
            </a:pPr>
            <a:r>
              <a:rPr lang="sk-SK" dirty="0" smtClean="0"/>
              <a:t>1)Základné </a:t>
            </a:r>
            <a:r>
              <a:rPr lang="sk-SK" b="1" dirty="0" smtClean="0"/>
              <a:t>ciele </a:t>
            </a:r>
            <a:r>
              <a:rPr lang="sk-SK" dirty="0" smtClean="0"/>
              <a:t>archivácie</a:t>
            </a:r>
          </a:p>
          <a:p>
            <a:pPr>
              <a:spcBef>
                <a:spcPct val="0"/>
              </a:spcBef>
            </a:pPr>
            <a:r>
              <a:rPr lang="sk-SK" dirty="0" smtClean="0"/>
              <a:t>2)</a:t>
            </a:r>
            <a:r>
              <a:rPr lang="sk-SK" b="1" dirty="0" smtClean="0"/>
              <a:t>Dlhodobá</a:t>
            </a:r>
            <a:r>
              <a:rPr lang="sk-SK" baseline="0" dirty="0" smtClean="0"/>
              <a:t> ochrana</a:t>
            </a:r>
          </a:p>
          <a:p>
            <a:pPr>
              <a:spcBef>
                <a:spcPct val="0"/>
              </a:spcBef>
            </a:pPr>
            <a:r>
              <a:rPr lang="sk-SK" baseline="0" dirty="0" smtClean="0"/>
              <a:t>3)Archivácia a zálohovanie</a:t>
            </a:r>
            <a:endParaRPr lang="sk-SK"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sk-SK" i="1" baseline="0" dirty="0" smtClean="0"/>
              <a:t>Bc. Tomáš </a:t>
            </a:r>
            <a:r>
              <a:rPr lang="sk-SK" i="1" baseline="0" dirty="0" err="1" smtClean="0"/>
              <a:t>Mertl</a:t>
            </a:r>
            <a:r>
              <a:rPr lang="sk-SK" i="1" baseline="0" dirty="0" smtClean="0"/>
              <a:t>. </a:t>
            </a:r>
            <a:r>
              <a:rPr lang="sk-SK" i="1" baseline="0" dirty="0" err="1" smtClean="0"/>
              <a:t>Dlouhodobé</a:t>
            </a:r>
            <a:r>
              <a:rPr lang="sk-SK" i="1" baseline="0" dirty="0" smtClean="0"/>
              <a:t> </a:t>
            </a:r>
            <a:r>
              <a:rPr lang="sk-SK" i="1" baseline="0" dirty="0" err="1" smtClean="0"/>
              <a:t>uchovávání</a:t>
            </a:r>
            <a:r>
              <a:rPr lang="sk-SK" i="1" baseline="0" dirty="0" smtClean="0"/>
              <a:t> elektronických </a:t>
            </a:r>
            <a:r>
              <a:rPr lang="sk-SK" i="1" baseline="0" dirty="0" err="1" smtClean="0"/>
              <a:t>dokumentů</a:t>
            </a:r>
            <a:r>
              <a:rPr lang="sk-SK" i="1" baseline="0" dirty="0" smtClean="0"/>
              <a:t>. 2015. https://is.ambis.cz/th/x6xcx/DP_dlouhodobe_uchovavani_elektronickych_dokumentu.pdf</a:t>
            </a:r>
          </a:p>
          <a:p>
            <a:pPr>
              <a:spcBef>
                <a:spcPct val="0"/>
              </a:spcBef>
            </a:pPr>
            <a:endParaRPr lang="sk-SK" dirty="0" smtClean="0"/>
          </a:p>
          <a:p>
            <a:pPr>
              <a:spcBef>
                <a:spcPct val="0"/>
              </a:spcBef>
            </a:pPr>
            <a:r>
              <a:rPr lang="sk-SK" b="1" dirty="0" smtClean="0"/>
              <a:t>Digitálna</a:t>
            </a:r>
            <a:r>
              <a:rPr lang="sk-SK" b="1" baseline="0" dirty="0" smtClean="0"/>
              <a:t> archivácia</a:t>
            </a:r>
          </a:p>
          <a:p>
            <a:pPr marL="0" marR="0" lvl="0" indent="0" algn="l" defTabSz="914400" rtl="0" eaLnBrk="1" fontAlgn="base" latinLnBrk="0" hangingPunct="1">
              <a:lnSpc>
                <a:spcPct val="100000"/>
              </a:lnSpc>
              <a:spcBef>
                <a:spcPct val="0"/>
              </a:spcBef>
              <a:spcAft>
                <a:spcPct val="0"/>
              </a:spcAft>
              <a:buClrTx/>
              <a:buSzTx/>
              <a:buFontTx/>
              <a:buNone/>
              <a:tabLst/>
              <a:defRPr/>
            </a:pPr>
            <a:r>
              <a:rPr lang="sk-SK" baseline="0" dirty="0" smtClean="0"/>
              <a:t>Michaela Kmeťová: DLHODOBÁ ARCHIVÁCIA DIGITÁLNYCH OBJEKTOV V INŠTITUCIONÁLNYCH REPOZITÁROCH. ZBORNÍK FILOZOFICKEJ FAKULTY UNIVERZITY KOMENSKÉHO, Ročník XXVII KNIŽNIČNÁ A INFORMAČNÁ VEDA Bratislava 2017. https://fphil.uniba.sk/fileadmin/fif/katedry_pracoviska/kkiv/Publikacie/KaIV/KIV27_100.pdf</a:t>
            </a:r>
          </a:p>
          <a:p>
            <a:pPr>
              <a:spcBef>
                <a:spcPct val="0"/>
              </a:spcBef>
            </a:pPr>
            <a:endParaRPr lang="sk-SK"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sk-SK" b="1" baseline="0" dirty="0" smtClean="0"/>
              <a:t>Digitálne kurátorstvo (angl. </a:t>
            </a:r>
            <a:r>
              <a:rPr lang="sk-SK" b="1" baseline="0" dirty="0" err="1" smtClean="0"/>
              <a:t>data</a:t>
            </a:r>
            <a:r>
              <a:rPr lang="sk-SK" b="1" baseline="0" dirty="0" smtClean="0"/>
              <a:t> </a:t>
            </a:r>
            <a:r>
              <a:rPr lang="sk-SK" b="1" baseline="0" dirty="0" err="1" smtClean="0"/>
              <a:t>curation</a:t>
            </a:r>
            <a:r>
              <a:rPr lang="sk-SK" b="1" baseline="0" dirty="0" smtClean="0"/>
              <a:t>) </a:t>
            </a:r>
            <a:r>
              <a:rPr lang="sk-SK" baseline="0" dirty="0" smtClean="0"/>
              <a:t>ako kurátorská činnosť, ktorá v digitálnom prostredí definuje spôsob riadenia digitálnych objektov, podporuje ich sprístupňovanie, využívanie a ochranu digitálnych objektov. Môže ísť o riadenie dynamického toku dát, ktoré si vyžadujú priebežnú aktualizáciu a kontinuálny rozvoj, alebo ide o aktivity spojené s udržateľnosťou digitálnych objektov v čase, teda s digitálnou archiváciou (</a:t>
            </a:r>
            <a:r>
              <a:rPr lang="sk-SK" baseline="0" dirty="0" err="1" smtClean="0"/>
              <a:t>Hitchcock</a:t>
            </a:r>
            <a:r>
              <a:rPr lang="sk-SK" baseline="0" dirty="0" smtClean="0"/>
              <a:t> 2005). Hľadá odpovede na otázky ohľadom prístupovej politiky, legislatívnych a ekonomických opatrení, technológií, sociálnych faktorov aj organizačných rizík vzťahujúcich sa k riadeniu digitálnych dát a objektov. Podporuje rozvoj služieb v digitálnom informačnom prostredí a celkovo rozvíja trvalú a stabilnú informačnú infraštruktúru (The </a:t>
            </a:r>
            <a:r>
              <a:rPr lang="sk-SK" baseline="0" dirty="0" err="1" smtClean="0"/>
              <a:t>science</a:t>
            </a:r>
            <a:r>
              <a:rPr lang="sk-SK" baseline="0" dirty="0" smtClean="0"/>
              <a:t> and </a:t>
            </a:r>
            <a:r>
              <a:rPr lang="sk-SK" baseline="0" dirty="0" err="1" smtClean="0"/>
              <a:t>technology</a:t>
            </a:r>
            <a:r>
              <a:rPr lang="sk-SK" baseline="0" dirty="0" smtClean="0"/>
              <a:t> 2008).</a:t>
            </a:r>
          </a:p>
          <a:p>
            <a:pPr>
              <a:spcBef>
                <a:spcPct val="0"/>
              </a:spcBef>
            </a:pPr>
            <a:endParaRPr lang="sk-SK" baseline="0" dirty="0" smtClean="0"/>
          </a:p>
          <a:p>
            <a:pPr>
              <a:spcBef>
                <a:spcPct val="0"/>
              </a:spcBef>
            </a:pPr>
            <a:r>
              <a:rPr lang="sk-SK" b="1" baseline="0" dirty="0" smtClean="0"/>
              <a:t>Digitálna archivácia (angl. </a:t>
            </a:r>
            <a:r>
              <a:rPr lang="sk-SK" b="1" baseline="0" dirty="0" err="1" smtClean="0"/>
              <a:t>digital</a:t>
            </a:r>
            <a:r>
              <a:rPr lang="sk-SK" b="1" baseline="0" dirty="0" smtClean="0"/>
              <a:t> </a:t>
            </a:r>
            <a:r>
              <a:rPr lang="sk-SK" b="1" baseline="0" dirty="0" err="1" smtClean="0"/>
              <a:t>archiving</a:t>
            </a:r>
            <a:r>
              <a:rPr lang="sk-SK" b="1" baseline="0" dirty="0" smtClean="0"/>
              <a:t>) </a:t>
            </a:r>
            <a:r>
              <a:rPr lang="sk-SK" baseline="0" dirty="0" smtClean="0"/>
              <a:t>ako zložka digitálneho kurátorstva zabezpečuje správnosť archivovaných digitálnych objektov, ich fyzickú a logickú integritu, autenticitu a bezpečnosť (</a:t>
            </a:r>
            <a:r>
              <a:rPr lang="sk-SK" baseline="0" dirty="0" err="1" smtClean="0"/>
              <a:t>Cubr</a:t>
            </a:r>
            <a:r>
              <a:rPr lang="sk-SK" baseline="0" dirty="0" smtClean="0"/>
              <a:t> 2010). Dostupnosť digitálnych objektov musí byť zabezpečená počas takej doby, na akú je to pre používateľskú komunitu potrebné (</a:t>
            </a:r>
            <a:r>
              <a:rPr lang="sk-SK" baseline="0" dirty="0" err="1" smtClean="0"/>
              <a:t>Pasqui</a:t>
            </a:r>
            <a:r>
              <a:rPr lang="sk-SK" baseline="0" dirty="0" smtClean="0"/>
              <a:t> [bez dátumu]), alebo kým objekt nestráca na význame z vedeckého, kultúrneho či umeleckého hľadiska (</a:t>
            </a:r>
            <a:r>
              <a:rPr lang="sk-SK" baseline="0" dirty="0" err="1" smtClean="0"/>
              <a:t>Švástová</a:t>
            </a:r>
            <a:r>
              <a:rPr lang="sk-SK" baseline="0" dirty="0" smtClean="0"/>
              <a:t> 2011). </a:t>
            </a:r>
          </a:p>
          <a:p>
            <a:pPr>
              <a:spcBef>
                <a:spcPct val="0"/>
              </a:spcBef>
            </a:pPr>
            <a:endParaRPr lang="sk-SK" baseline="0" dirty="0" smtClean="0"/>
          </a:p>
          <a:p>
            <a:pPr>
              <a:spcBef>
                <a:spcPct val="0"/>
              </a:spcBef>
            </a:pPr>
            <a:r>
              <a:rPr lang="sk-SK" b="1" baseline="0" dirty="0" smtClean="0"/>
              <a:t>Uchovávanie digitálnych objektov (angl. </a:t>
            </a:r>
            <a:r>
              <a:rPr lang="sk-SK" b="1" baseline="0" dirty="0" err="1" smtClean="0"/>
              <a:t>preservation</a:t>
            </a:r>
            <a:r>
              <a:rPr lang="sk-SK" b="1" baseline="0" dirty="0" smtClean="0"/>
              <a:t> of </a:t>
            </a:r>
            <a:r>
              <a:rPr lang="sk-SK" b="1" baseline="0" dirty="0" err="1" smtClean="0"/>
              <a:t>digital</a:t>
            </a:r>
            <a:r>
              <a:rPr lang="sk-SK" b="1" baseline="0" dirty="0" smtClean="0"/>
              <a:t> </a:t>
            </a:r>
            <a:r>
              <a:rPr lang="sk-SK" b="1" baseline="0" dirty="0" err="1" smtClean="0"/>
              <a:t>objects</a:t>
            </a:r>
            <a:r>
              <a:rPr lang="sk-SK" b="1" baseline="0" dirty="0" smtClean="0"/>
              <a:t>) </a:t>
            </a:r>
            <a:r>
              <a:rPr lang="sk-SK" baseline="0" dirty="0" smtClean="0"/>
              <a:t>predstavuje konkrétne činnosti už v rámci digitálnej archivácie, ktoré zabezpečujú technologickú dostupnosť dát v priebehu času. To zahŕňa využívanie stratégií uchovávania ako napríklad starostlivosť o prevod dát z morálne zastaraných technológií do nových kompatibilných formátov, či riešenie otázok spojených so zberom a dodávaním metadát a podobne (</a:t>
            </a:r>
            <a:r>
              <a:rPr lang="sk-SK" baseline="0" dirty="0" err="1" smtClean="0"/>
              <a:t>Hitchcock</a:t>
            </a:r>
            <a:r>
              <a:rPr lang="sk-SK" baseline="0" dirty="0" smtClean="0"/>
              <a:t> 2005).</a:t>
            </a:r>
          </a:p>
          <a:p>
            <a:pPr>
              <a:spcBef>
                <a:spcPct val="0"/>
              </a:spcBef>
            </a:pPr>
            <a:r>
              <a:rPr lang="sk-SK" baseline="0" dirty="0" smtClean="0"/>
              <a:t>Digitálna archivácia nie je izolovaným, samostatným procesom, ale kľúčovou funkciou digitálnych úložísk, na ktorú sa kladie dôraz už v procese ich plánovania (</a:t>
            </a:r>
            <a:r>
              <a:rPr lang="sk-SK" baseline="0" dirty="0" err="1" smtClean="0"/>
              <a:t>Hitchcock</a:t>
            </a:r>
            <a:r>
              <a:rPr lang="sk-SK" baseline="0" dirty="0" smtClean="0"/>
              <a:t> 2005). </a:t>
            </a:r>
          </a:p>
          <a:p>
            <a:pPr>
              <a:spcBef>
                <a:spcPct val="0"/>
              </a:spcBef>
            </a:pPr>
            <a:endParaRPr lang="sk-SK" baseline="0" dirty="0" smtClean="0"/>
          </a:p>
          <a:p>
            <a:pPr>
              <a:spcBef>
                <a:spcPct val="0"/>
              </a:spcBef>
            </a:pPr>
            <a:r>
              <a:rPr lang="sk-SK" b="1" baseline="0" dirty="0" err="1" smtClean="0"/>
              <a:t>Dlouhodobá</a:t>
            </a:r>
            <a:r>
              <a:rPr lang="sk-SK" b="1" baseline="0" dirty="0" smtClean="0"/>
              <a:t> </a:t>
            </a:r>
            <a:r>
              <a:rPr lang="sk-SK" b="1" baseline="0" dirty="0" err="1" smtClean="0"/>
              <a:t>archivace</a:t>
            </a:r>
            <a:r>
              <a:rPr lang="sk-SK" b="1" baseline="0" dirty="0" smtClean="0"/>
              <a:t> elektronických </a:t>
            </a:r>
            <a:r>
              <a:rPr lang="sk-SK" b="1" baseline="0" dirty="0" err="1" smtClean="0"/>
              <a:t>dokumentů</a:t>
            </a:r>
            <a:endParaRPr lang="sk-SK" b="1" baseline="0" dirty="0" smtClean="0"/>
          </a:p>
          <a:p>
            <a:pPr>
              <a:spcBef>
                <a:spcPct val="0"/>
              </a:spcBef>
            </a:pPr>
            <a:r>
              <a:rPr lang="sk-SK" i="1" baseline="0" dirty="0" smtClean="0"/>
              <a:t>Bc. Tomáš </a:t>
            </a:r>
            <a:r>
              <a:rPr lang="sk-SK" i="1" baseline="0" dirty="0" err="1" smtClean="0"/>
              <a:t>Mertl</a:t>
            </a:r>
            <a:r>
              <a:rPr lang="sk-SK" i="1" baseline="0" dirty="0" smtClean="0"/>
              <a:t>. </a:t>
            </a:r>
            <a:r>
              <a:rPr lang="sk-SK" i="1" baseline="0" dirty="0" err="1" smtClean="0"/>
              <a:t>Dlouhodobé</a:t>
            </a:r>
            <a:r>
              <a:rPr lang="sk-SK" i="1" baseline="0" dirty="0" smtClean="0"/>
              <a:t> </a:t>
            </a:r>
            <a:r>
              <a:rPr lang="sk-SK" i="1" baseline="0" dirty="0" err="1" smtClean="0"/>
              <a:t>uchovávání</a:t>
            </a:r>
            <a:r>
              <a:rPr lang="sk-SK" i="1" baseline="0" dirty="0" smtClean="0"/>
              <a:t> elektronických </a:t>
            </a:r>
            <a:r>
              <a:rPr lang="sk-SK" i="1" baseline="0" dirty="0" err="1" smtClean="0"/>
              <a:t>dokumentů</a:t>
            </a:r>
            <a:r>
              <a:rPr lang="sk-SK" i="1" baseline="0" dirty="0" smtClean="0"/>
              <a:t>. 2015. https://is.ambis.cz/th/x6xcx/DP_dlouhodobe_uchovavani_elektronickych_dokumentu.pdf</a:t>
            </a:r>
          </a:p>
          <a:p>
            <a:pPr>
              <a:spcBef>
                <a:spcPct val="0"/>
              </a:spcBef>
            </a:pPr>
            <a:r>
              <a:rPr lang="sk-SK" baseline="0" dirty="0" smtClean="0"/>
              <a:t>Nikde </a:t>
            </a:r>
            <a:r>
              <a:rPr lang="sk-SK" baseline="0" dirty="0" err="1" smtClean="0"/>
              <a:t>není</a:t>
            </a:r>
            <a:r>
              <a:rPr lang="sk-SK" baseline="0" dirty="0" smtClean="0"/>
              <a:t> </a:t>
            </a:r>
            <a:r>
              <a:rPr lang="sk-SK" baseline="0" dirty="0" err="1" smtClean="0"/>
              <a:t>exaktně</a:t>
            </a:r>
            <a:r>
              <a:rPr lang="sk-SK" baseline="0" dirty="0" smtClean="0"/>
              <a:t> </a:t>
            </a:r>
            <a:r>
              <a:rPr lang="sk-SK" baseline="0" dirty="0" err="1" smtClean="0"/>
              <a:t>uvedeno</a:t>
            </a:r>
            <a:r>
              <a:rPr lang="sk-SK" baseline="0" dirty="0" smtClean="0"/>
              <a:t>, </a:t>
            </a:r>
            <a:r>
              <a:rPr lang="sk-SK" baseline="0" dirty="0" err="1" smtClean="0"/>
              <a:t>jaký</a:t>
            </a:r>
            <a:r>
              <a:rPr lang="sk-SK" baseline="0" dirty="0" smtClean="0"/>
              <a:t> časový úsek reprezentuje slovo „</a:t>
            </a:r>
            <a:r>
              <a:rPr lang="sk-SK" baseline="0" dirty="0" err="1" smtClean="0"/>
              <a:t>dlouhodobá</a:t>
            </a:r>
            <a:r>
              <a:rPr lang="sk-SK" baseline="0" dirty="0" smtClean="0"/>
              <a:t>“. </a:t>
            </a:r>
            <a:r>
              <a:rPr lang="sk-SK" baseline="0" dirty="0" err="1" smtClean="0"/>
              <a:t>Velice</a:t>
            </a:r>
            <a:r>
              <a:rPr lang="sk-SK" baseline="0" dirty="0" smtClean="0"/>
              <a:t> </a:t>
            </a:r>
            <a:r>
              <a:rPr lang="sk-SK" baseline="0" dirty="0" err="1" smtClean="0"/>
              <a:t>příhodná</a:t>
            </a:r>
            <a:r>
              <a:rPr lang="sk-SK" baseline="0" dirty="0" smtClean="0"/>
              <a:t> </a:t>
            </a:r>
            <a:r>
              <a:rPr lang="sk-SK" baseline="0" dirty="0" err="1" smtClean="0"/>
              <a:t>definice</a:t>
            </a:r>
            <a:r>
              <a:rPr lang="sk-SK" baseline="0" dirty="0" smtClean="0"/>
              <a:t>, </a:t>
            </a:r>
            <a:r>
              <a:rPr lang="sk-SK" baseline="0" dirty="0" err="1" smtClean="0"/>
              <a:t>která</a:t>
            </a:r>
            <a:r>
              <a:rPr lang="sk-SK" baseline="0" dirty="0" smtClean="0"/>
              <a:t> pramení z metodiky OAIS (</a:t>
            </a:r>
            <a:r>
              <a:rPr lang="sk-SK" baseline="0" dirty="0" err="1" smtClean="0"/>
              <a:t>viz</a:t>
            </a:r>
            <a:r>
              <a:rPr lang="sk-SK" baseline="0" dirty="0" smtClean="0"/>
              <a:t> kapitola 2.1), je </a:t>
            </a:r>
            <a:r>
              <a:rPr lang="sk-SK" baseline="0" dirty="0" err="1" smtClean="0"/>
              <a:t>chápání</a:t>
            </a:r>
            <a:r>
              <a:rPr lang="sk-SK" baseline="0" dirty="0" smtClean="0"/>
              <a:t> </a:t>
            </a:r>
            <a:r>
              <a:rPr lang="sk-SK" baseline="0" dirty="0" err="1" smtClean="0"/>
              <a:t>dlouhodobé</a:t>
            </a:r>
            <a:r>
              <a:rPr lang="sk-SK" baseline="0" dirty="0" smtClean="0"/>
              <a:t> </a:t>
            </a:r>
            <a:r>
              <a:rPr lang="sk-SK" baseline="0" dirty="0" err="1" smtClean="0"/>
              <a:t>perspektivy</a:t>
            </a:r>
            <a:r>
              <a:rPr lang="sk-SK" baseline="0" dirty="0" smtClean="0"/>
              <a:t> </a:t>
            </a:r>
            <a:r>
              <a:rPr lang="sk-SK" baseline="0" dirty="0" err="1" smtClean="0"/>
              <a:t>jako</a:t>
            </a:r>
            <a:r>
              <a:rPr lang="sk-SK" baseline="0" dirty="0" smtClean="0"/>
              <a:t> období tak </a:t>
            </a:r>
            <a:r>
              <a:rPr lang="sk-SK" baseline="0" dirty="0" err="1" smtClean="0"/>
              <a:t>dlouhé</a:t>
            </a:r>
            <a:r>
              <a:rPr lang="sk-SK" baseline="0" dirty="0" smtClean="0"/>
              <a:t>, že je nutné </a:t>
            </a:r>
            <a:r>
              <a:rPr lang="sk-SK" baseline="0" dirty="0" err="1" smtClean="0"/>
              <a:t>se</a:t>
            </a:r>
            <a:r>
              <a:rPr lang="sk-SK" baseline="0" dirty="0" smtClean="0"/>
              <a:t> </a:t>
            </a:r>
            <a:r>
              <a:rPr lang="sk-SK" baseline="0" dirty="0" err="1" smtClean="0"/>
              <a:t>zaobírat</a:t>
            </a:r>
            <a:r>
              <a:rPr lang="sk-SK" baseline="0" dirty="0" smtClean="0"/>
              <a:t> </a:t>
            </a:r>
            <a:r>
              <a:rPr lang="sk-SK" baseline="0" dirty="0" err="1" smtClean="0"/>
              <a:t>důsledky</a:t>
            </a:r>
            <a:r>
              <a:rPr lang="sk-SK" baseline="0" dirty="0" smtClean="0"/>
              <a:t> </a:t>
            </a:r>
            <a:r>
              <a:rPr lang="sk-SK" baseline="0" dirty="0" err="1" smtClean="0"/>
              <a:t>měnících</a:t>
            </a:r>
            <a:r>
              <a:rPr lang="sk-SK" baseline="0" dirty="0" smtClean="0"/>
              <a:t> </a:t>
            </a:r>
            <a:r>
              <a:rPr lang="sk-SK" baseline="0" dirty="0" err="1" smtClean="0"/>
              <a:t>se</a:t>
            </a:r>
            <a:r>
              <a:rPr lang="sk-SK" baseline="0" dirty="0" smtClean="0"/>
              <a:t> </a:t>
            </a:r>
            <a:r>
              <a:rPr lang="sk-SK" baseline="0" dirty="0" err="1" smtClean="0"/>
              <a:t>technologií</a:t>
            </a:r>
            <a:r>
              <a:rPr lang="sk-SK" baseline="0" dirty="0" smtClean="0"/>
              <a:t> </a:t>
            </a:r>
            <a:r>
              <a:rPr lang="sk-SK" baseline="0" dirty="0" err="1" smtClean="0"/>
              <a:t>včetně</a:t>
            </a:r>
            <a:r>
              <a:rPr lang="sk-SK" baseline="0" dirty="0" smtClean="0"/>
              <a:t> podpory nových </a:t>
            </a:r>
            <a:r>
              <a:rPr lang="sk-SK" baseline="0" dirty="0" err="1" smtClean="0"/>
              <a:t>datových</a:t>
            </a:r>
            <a:r>
              <a:rPr lang="sk-SK" baseline="0" dirty="0" smtClean="0"/>
              <a:t> </a:t>
            </a:r>
            <a:r>
              <a:rPr lang="sk-SK" baseline="0" dirty="0" err="1" smtClean="0"/>
              <a:t>nosičů</a:t>
            </a:r>
            <a:r>
              <a:rPr lang="sk-SK" baseline="0" dirty="0" smtClean="0"/>
              <a:t> a </a:t>
            </a:r>
            <a:r>
              <a:rPr lang="sk-SK" baseline="0" dirty="0" err="1" smtClean="0"/>
              <a:t>datových</a:t>
            </a:r>
            <a:r>
              <a:rPr lang="sk-SK" baseline="0" dirty="0" smtClean="0"/>
              <a:t> </a:t>
            </a:r>
            <a:r>
              <a:rPr lang="sk-SK" baseline="0" dirty="0" err="1" smtClean="0"/>
              <a:t>formátů</a:t>
            </a:r>
            <a:r>
              <a:rPr lang="sk-SK" baseline="0" dirty="0" smtClean="0"/>
              <a:t>, nebo </a:t>
            </a:r>
            <a:r>
              <a:rPr lang="sk-SK" baseline="0" dirty="0" err="1" smtClean="0"/>
              <a:t>měnící</a:t>
            </a:r>
            <a:r>
              <a:rPr lang="sk-SK" baseline="0" dirty="0" smtClean="0"/>
              <a:t> </a:t>
            </a:r>
            <a:r>
              <a:rPr lang="sk-SK" baseline="0" dirty="0" err="1" smtClean="0"/>
              <a:t>se</a:t>
            </a:r>
            <a:r>
              <a:rPr lang="sk-SK" baseline="0" dirty="0" smtClean="0"/>
              <a:t> </a:t>
            </a:r>
            <a:r>
              <a:rPr lang="sk-SK" baseline="0" dirty="0" err="1" smtClean="0"/>
              <a:t>uživatelské</a:t>
            </a:r>
            <a:r>
              <a:rPr lang="sk-SK" baseline="0" dirty="0" smtClean="0"/>
              <a:t> skupiny.</a:t>
            </a:r>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6</a:t>
            </a:fld>
            <a:endParaRPr lang="sk-SK">
              <a:cs typeface="Arial" charset="0"/>
            </a:endParaRPr>
          </a:p>
        </p:txBody>
      </p:sp>
    </p:spTree>
    <p:extLst>
      <p:ext uri="{BB962C8B-B14F-4D97-AF65-F5344CB8AC3E}">
        <p14:creationId xmlns:p14="http://schemas.microsoft.com/office/powerpoint/2010/main" val="246327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objekt pre obrázok snímky 1"/>
          <p:cNvSpPr>
            <a:spLocks noGrp="1" noRot="1" noChangeAspect="1"/>
          </p:cNvSpPr>
          <p:nvPr>
            <p:ph type="sldImg"/>
          </p:nvPr>
        </p:nvSpPr>
        <p:spPr bwMode="auto">
          <a:noFill/>
          <a:ln>
            <a:solidFill>
              <a:srgbClr val="000000"/>
            </a:solidFill>
            <a:miter lim="800000"/>
            <a:headEnd/>
            <a:tailEnd/>
          </a:ln>
        </p:spPr>
      </p:sp>
      <p:sp>
        <p:nvSpPr>
          <p:cNvPr id="16386" name="Zástupný objekt pre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k-SK" b="1" dirty="0" smtClean="0"/>
              <a:t>Digitálna</a:t>
            </a:r>
            <a:r>
              <a:rPr lang="sk-SK" b="1" baseline="0" dirty="0" smtClean="0"/>
              <a:t> archivácia</a:t>
            </a:r>
          </a:p>
          <a:p>
            <a:pPr marL="0" marR="0" lvl="0" indent="0" algn="l" defTabSz="914400" rtl="0" eaLnBrk="1" fontAlgn="base" latinLnBrk="0" hangingPunct="1">
              <a:lnSpc>
                <a:spcPct val="100000"/>
              </a:lnSpc>
              <a:spcBef>
                <a:spcPct val="0"/>
              </a:spcBef>
              <a:spcAft>
                <a:spcPct val="0"/>
              </a:spcAft>
              <a:buClrTx/>
              <a:buSzTx/>
              <a:buFontTx/>
              <a:buNone/>
              <a:tabLst/>
              <a:defRPr/>
            </a:pPr>
            <a:r>
              <a:rPr lang="sk-SK" baseline="0" dirty="0" smtClean="0"/>
              <a:t>Michaela Kmeťová: DLHODOBÁ ARCHIVÁCIA DIGITÁLNYCH OBJEKTOV V INŠTITUCIONÁLNYCH REPOZITÁROCH. ZBORNÍK FILOZOFICKEJ FAKULTY UNIVERZITY KOMENSKÉHO, Ročník XXVII KNIŽNIČNÁ A INFORMAČNÁ VEDA Bratislava 2017. https://fphil.uniba.sk/fileadmin/fif/katedry_pracoviska/kkiv/Publikacie/KaIV/KIV27_100.pdf</a:t>
            </a:r>
          </a:p>
          <a:p>
            <a:pPr>
              <a:spcBef>
                <a:spcPct val="0"/>
              </a:spcBef>
            </a:pPr>
            <a:endParaRPr lang="sk-SK"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sk-SK" b="1" baseline="0" dirty="0" smtClean="0"/>
              <a:t>Digitálne kurátorstvo (angl. </a:t>
            </a:r>
            <a:r>
              <a:rPr lang="sk-SK" b="1" baseline="0" dirty="0" err="1" smtClean="0"/>
              <a:t>data</a:t>
            </a:r>
            <a:r>
              <a:rPr lang="sk-SK" b="1" baseline="0" dirty="0" smtClean="0"/>
              <a:t> </a:t>
            </a:r>
            <a:r>
              <a:rPr lang="sk-SK" b="1" baseline="0" dirty="0" err="1" smtClean="0"/>
              <a:t>curation</a:t>
            </a:r>
            <a:r>
              <a:rPr lang="sk-SK" b="1" baseline="0" dirty="0" smtClean="0"/>
              <a:t>) </a:t>
            </a:r>
            <a:r>
              <a:rPr lang="sk-SK" baseline="0" dirty="0" smtClean="0"/>
              <a:t>ako kurátorská činnosť, ktorá v digitálnom prostredí definuje spôsob riadenia digitálnych objektov, podporuje ich sprístupňovanie, využívanie a ochranu digitálnych objektov. Môže ísť o riadenie dynamického toku dát, ktoré si vyžadujú priebežnú aktualizáciu a kontinuálny rozvoj, alebo ide o aktivity spojené s udržateľnosťou digitálnych objektov v čase, teda s digitálnou archiváciou (</a:t>
            </a:r>
            <a:r>
              <a:rPr lang="sk-SK" baseline="0" dirty="0" err="1" smtClean="0"/>
              <a:t>Hitchcock</a:t>
            </a:r>
            <a:r>
              <a:rPr lang="sk-SK" baseline="0" dirty="0" smtClean="0"/>
              <a:t> 2005). Hľadá odpovede na otázky ohľadom prístupovej politiky, legislatívnych a ekonomických opatrení, technológií, sociálnych faktorov aj organizačných rizík vzťahujúcich sa k riadeniu digitálnych dát a objektov. Podporuje rozvoj služieb v digitálnom informačnom prostredí a celkovo rozvíja trvalú a stabilnú informačnú infraštruktúru (The </a:t>
            </a:r>
            <a:r>
              <a:rPr lang="sk-SK" baseline="0" dirty="0" err="1" smtClean="0"/>
              <a:t>science</a:t>
            </a:r>
            <a:r>
              <a:rPr lang="sk-SK" baseline="0" dirty="0" smtClean="0"/>
              <a:t> and </a:t>
            </a:r>
            <a:r>
              <a:rPr lang="sk-SK" baseline="0" dirty="0" err="1" smtClean="0"/>
              <a:t>technology</a:t>
            </a:r>
            <a:r>
              <a:rPr lang="sk-SK" baseline="0" dirty="0" smtClean="0"/>
              <a:t> 2008).</a:t>
            </a:r>
          </a:p>
          <a:p>
            <a:pPr>
              <a:spcBef>
                <a:spcPct val="0"/>
              </a:spcBef>
            </a:pPr>
            <a:endParaRPr lang="sk-SK" baseline="0" dirty="0" smtClean="0"/>
          </a:p>
          <a:p>
            <a:pPr>
              <a:spcBef>
                <a:spcPct val="0"/>
              </a:spcBef>
            </a:pPr>
            <a:r>
              <a:rPr lang="sk-SK" b="1" baseline="0" dirty="0" smtClean="0"/>
              <a:t>Digitálna archivácia (angl. </a:t>
            </a:r>
            <a:r>
              <a:rPr lang="sk-SK" b="1" baseline="0" dirty="0" err="1" smtClean="0"/>
              <a:t>digital</a:t>
            </a:r>
            <a:r>
              <a:rPr lang="sk-SK" b="1" baseline="0" dirty="0" smtClean="0"/>
              <a:t> </a:t>
            </a:r>
            <a:r>
              <a:rPr lang="sk-SK" b="1" baseline="0" dirty="0" err="1" smtClean="0"/>
              <a:t>archiving</a:t>
            </a:r>
            <a:r>
              <a:rPr lang="sk-SK" b="1" baseline="0" dirty="0" smtClean="0"/>
              <a:t>) </a:t>
            </a:r>
            <a:r>
              <a:rPr lang="sk-SK" baseline="0" dirty="0" smtClean="0"/>
              <a:t>ako zložka digitálneho kurátorstva zabezpečuje správnosť archivovaných digitálnych objektov, ich fyzickú a logickú integritu, autenticitu a bezpečnosť (</a:t>
            </a:r>
            <a:r>
              <a:rPr lang="sk-SK" baseline="0" dirty="0" err="1" smtClean="0"/>
              <a:t>Cubr</a:t>
            </a:r>
            <a:r>
              <a:rPr lang="sk-SK" baseline="0" dirty="0" smtClean="0"/>
              <a:t> 2010). Dostupnosť digitálnych objektov musí byť zabezpečená počas takej doby, na akú je to pre používateľskú komunitu potrebné (</a:t>
            </a:r>
            <a:r>
              <a:rPr lang="sk-SK" baseline="0" dirty="0" err="1" smtClean="0"/>
              <a:t>Pasqui</a:t>
            </a:r>
            <a:r>
              <a:rPr lang="sk-SK" baseline="0" dirty="0" smtClean="0"/>
              <a:t> [bez dátumu]), alebo kým objekt nestráca na význame z vedeckého, kultúrneho či umeleckého hľadiska (</a:t>
            </a:r>
            <a:r>
              <a:rPr lang="sk-SK" baseline="0" dirty="0" err="1" smtClean="0"/>
              <a:t>Švástová</a:t>
            </a:r>
            <a:r>
              <a:rPr lang="sk-SK" baseline="0" dirty="0" smtClean="0"/>
              <a:t> 2011). </a:t>
            </a:r>
          </a:p>
          <a:p>
            <a:pPr>
              <a:spcBef>
                <a:spcPct val="0"/>
              </a:spcBef>
            </a:pPr>
            <a:endParaRPr lang="sk-SK" baseline="0" dirty="0" smtClean="0"/>
          </a:p>
          <a:p>
            <a:pPr>
              <a:spcBef>
                <a:spcPct val="0"/>
              </a:spcBef>
            </a:pPr>
            <a:r>
              <a:rPr lang="sk-SK" b="1" baseline="0" dirty="0" smtClean="0"/>
              <a:t>Uchovávanie digitálnych objektov (angl. </a:t>
            </a:r>
            <a:r>
              <a:rPr lang="sk-SK" b="1" baseline="0" dirty="0" err="1" smtClean="0"/>
              <a:t>preservation</a:t>
            </a:r>
            <a:r>
              <a:rPr lang="sk-SK" b="1" baseline="0" dirty="0" smtClean="0"/>
              <a:t> of </a:t>
            </a:r>
            <a:r>
              <a:rPr lang="sk-SK" b="1" baseline="0" dirty="0" err="1" smtClean="0"/>
              <a:t>digital</a:t>
            </a:r>
            <a:r>
              <a:rPr lang="sk-SK" b="1" baseline="0" dirty="0" smtClean="0"/>
              <a:t> </a:t>
            </a:r>
            <a:r>
              <a:rPr lang="sk-SK" b="1" baseline="0" dirty="0" err="1" smtClean="0"/>
              <a:t>objects</a:t>
            </a:r>
            <a:r>
              <a:rPr lang="sk-SK" b="1" baseline="0" dirty="0" smtClean="0"/>
              <a:t>) </a:t>
            </a:r>
            <a:r>
              <a:rPr lang="sk-SK" baseline="0" dirty="0" smtClean="0"/>
              <a:t>predstavuje konkrétne činnosti už v rámci digitálnej archivácie, ktoré zabezpečujú technologickú dostupnosť dát v priebehu času. To zahŕňa využívanie stratégií uchovávania ako napríklad starostlivosť o prevod dát z morálne zastaraných technológií do nových kompatibilných formátov, či riešenie otázok spojených so zberom a dodávaním metadát a podobne (</a:t>
            </a:r>
            <a:r>
              <a:rPr lang="sk-SK" baseline="0" dirty="0" err="1" smtClean="0"/>
              <a:t>Hitchcock</a:t>
            </a:r>
            <a:r>
              <a:rPr lang="sk-SK" baseline="0" dirty="0" smtClean="0"/>
              <a:t> 2005).</a:t>
            </a:r>
          </a:p>
          <a:p>
            <a:pPr>
              <a:spcBef>
                <a:spcPct val="0"/>
              </a:spcBef>
            </a:pPr>
            <a:r>
              <a:rPr lang="sk-SK" baseline="0" dirty="0" smtClean="0"/>
              <a:t>Digitálna archivácia nie je izolovaným, samostatným procesom, ale kľúčovou funkciou digitálnych úložísk, na ktorú sa kladie dôraz už v procese ich plánovania (</a:t>
            </a:r>
            <a:r>
              <a:rPr lang="sk-SK" baseline="0" dirty="0" err="1" smtClean="0"/>
              <a:t>Hitchcock</a:t>
            </a:r>
            <a:r>
              <a:rPr lang="sk-SK" baseline="0" dirty="0" smtClean="0"/>
              <a:t> 2005). </a:t>
            </a:r>
          </a:p>
          <a:p>
            <a:pPr>
              <a:spcBef>
                <a:spcPct val="0"/>
              </a:spcBef>
            </a:pPr>
            <a:endParaRPr lang="sk-SK" baseline="0"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sk-SK" i="1" baseline="0" dirty="0" smtClean="0"/>
              <a:t>Bc. Tomáš </a:t>
            </a:r>
            <a:r>
              <a:rPr lang="sk-SK" i="1" baseline="0" dirty="0" err="1" smtClean="0"/>
              <a:t>Mertl</a:t>
            </a:r>
            <a:r>
              <a:rPr lang="sk-SK" i="1" baseline="0" dirty="0" smtClean="0"/>
              <a:t>. </a:t>
            </a:r>
            <a:r>
              <a:rPr lang="sk-SK" i="1" baseline="0" dirty="0" err="1" smtClean="0"/>
              <a:t>Dlouhodobé</a:t>
            </a:r>
            <a:r>
              <a:rPr lang="sk-SK" i="1" baseline="0" dirty="0" smtClean="0"/>
              <a:t> </a:t>
            </a:r>
            <a:r>
              <a:rPr lang="sk-SK" i="1" baseline="0" dirty="0" err="1" smtClean="0"/>
              <a:t>uchovávání</a:t>
            </a:r>
            <a:r>
              <a:rPr lang="sk-SK" i="1" baseline="0" dirty="0" smtClean="0"/>
              <a:t> elektronických </a:t>
            </a:r>
            <a:r>
              <a:rPr lang="sk-SK" i="1" baseline="0" dirty="0" err="1" smtClean="0"/>
              <a:t>dokumentů</a:t>
            </a:r>
            <a:r>
              <a:rPr lang="sk-SK" i="1" baseline="0" dirty="0" smtClean="0"/>
              <a:t>. 2015. https://is.ambis.cz/th/x6xcx/DP_dlouhodobe_uchovavani_elektronickych_dokumentu.pdf</a:t>
            </a:r>
          </a:p>
          <a:p>
            <a:r>
              <a:rPr lang="sk-SK" sz="1200" b="1" i="0" u="none" strike="noStrike" kern="1200" baseline="0" dirty="0" err="1" smtClean="0">
                <a:solidFill>
                  <a:schemeClr val="tx1"/>
                </a:solidFill>
                <a:latin typeface="+mn-lt"/>
                <a:ea typeface="+mn-ea"/>
                <a:cs typeface="+mn-cs"/>
              </a:rPr>
              <a:t>Archivace</a:t>
            </a:r>
            <a:r>
              <a:rPr lang="sk-SK" sz="1200" b="1" i="0" u="none" strike="noStrike" kern="1200" baseline="0" dirty="0" smtClean="0">
                <a:solidFill>
                  <a:schemeClr val="tx1"/>
                </a:solidFill>
                <a:latin typeface="+mn-lt"/>
                <a:ea typeface="+mn-ea"/>
                <a:cs typeface="+mn-cs"/>
              </a:rPr>
              <a:t> a </a:t>
            </a:r>
            <a:r>
              <a:rPr lang="sk-SK" sz="1200" b="1" i="0" u="none" strike="noStrike" kern="1200" baseline="0" dirty="0" err="1" smtClean="0">
                <a:solidFill>
                  <a:schemeClr val="tx1"/>
                </a:solidFill>
                <a:latin typeface="+mn-lt"/>
                <a:ea typeface="+mn-ea"/>
                <a:cs typeface="+mn-cs"/>
              </a:rPr>
              <a:t>zálohování</a:t>
            </a:r>
            <a:r>
              <a:rPr lang="sk-SK" sz="1200" b="1" i="0" u="none" strike="noStrike" kern="1200" baseline="0" dirty="0" smtClean="0">
                <a:solidFill>
                  <a:schemeClr val="tx1"/>
                </a:solidFill>
                <a:latin typeface="+mn-lt"/>
                <a:ea typeface="+mn-ea"/>
                <a:cs typeface="+mn-cs"/>
              </a:rPr>
              <a:t>. </a:t>
            </a:r>
            <a:endParaRPr lang="sk-SK" sz="1200" b="0" i="0" u="none" strike="noStrike" kern="1200" baseline="0" dirty="0" smtClean="0">
              <a:solidFill>
                <a:schemeClr val="tx1"/>
              </a:solidFill>
              <a:latin typeface="+mn-lt"/>
              <a:ea typeface="+mn-ea"/>
              <a:cs typeface="+mn-cs"/>
            </a:endParaRPr>
          </a:p>
          <a:p>
            <a:r>
              <a:rPr lang="sk-SK" sz="1200" b="0" i="0" u="none" strike="noStrike" kern="1200" baseline="0" dirty="0" smtClean="0">
                <a:solidFill>
                  <a:schemeClr val="tx1"/>
                </a:solidFill>
                <a:latin typeface="+mn-lt"/>
                <a:ea typeface="+mn-ea"/>
                <a:cs typeface="+mn-cs"/>
              </a:rPr>
              <a:t>Pod pojmem </a:t>
            </a:r>
            <a:r>
              <a:rPr lang="sk-SK" sz="1200" b="1" i="0" u="none" strike="noStrike" kern="1200" baseline="0" dirty="0" err="1" smtClean="0">
                <a:solidFill>
                  <a:schemeClr val="tx1"/>
                </a:solidFill>
                <a:latin typeface="+mn-lt"/>
                <a:ea typeface="+mn-ea"/>
                <a:cs typeface="+mn-cs"/>
              </a:rPr>
              <a:t>archivace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rozumíme</a:t>
            </a:r>
            <a:r>
              <a:rPr lang="sk-SK" sz="1200" b="0" i="0" u="none" strike="noStrike" kern="1200" baseline="0" dirty="0" smtClean="0">
                <a:solidFill>
                  <a:schemeClr val="tx1"/>
                </a:solidFill>
                <a:latin typeface="+mn-lt"/>
                <a:ea typeface="+mn-ea"/>
                <a:cs typeface="+mn-cs"/>
              </a:rPr>
              <a:t> úkony spojené s </a:t>
            </a:r>
            <a:r>
              <a:rPr lang="sk-SK" sz="1200" b="1" i="0" u="none" strike="noStrike" kern="1200" baseline="0" dirty="0" err="1" smtClean="0">
                <a:solidFill>
                  <a:schemeClr val="tx1"/>
                </a:solidFill>
                <a:latin typeface="+mn-lt"/>
                <a:ea typeface="+mn-ea"/>
                <a:cs typeface="+mn-cs"/>
              </a:rPr>
              <a:t>ukládáním</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evidencí</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tříděním</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dokumentů</a:t>
            </a:r>
            <a:r>
              <a:rPr lang="sk-SK" sz="1200" b="1" i="0" u="none" strike="noStrike" kern="1200" baseline="0" dirty="0" smtClean="0">
                <a:solidFill>
                  <a:schemeClr val="tx1"/>
                </a:solidFill>
                <a:latin typeface="+mn-lt"/>
                <a:ea typeface="+mn-ea"/>
                <a:cs typeface="+mn-cs"/>
              </a:rPr>
              <a:t> nebo </a:t>
            </a:r>
            <a:r>
              <a:rPr lang="sk-SK" sz="1200" b="1" i="0" u="none" strike="noStrike" kern="1200" baseline="0" dirty="0" err="1" smtClean="0">
                <a:solidFill>
                  <a:schemeClr val="tx1"/>
                </a:solidFill>
                <a:latin typeface="+mn-lt"/>
                <a:ea typeface="+mn-ea"/>
                <a:cs typeface="+mn-cs"/>
              </a:rPr>
              <a:t>dat</a:t>
            </a:r>
            <a:r>
              <a:rPr lang="sk-SK" sz="1200" b="1" i="0" u="none" strike="noStrike" kern="1200" baseline="0" dirty="0" smtClean="0">
                <a:solidFill>
                  <a:schemeClr val="tx1"/>
                </a:solidFill>
                <a:latin typeface="+mn-lt"/>
                <a:ea typeface="+mn-ea"/>
                <a:cs typeface="+mn-cs"/>
              </a:rPr>
              <a:t> za </a:t>
            </a:r>
            <a:r>
              <a:rPr lang="sk-SK" sz="1200" b="1" i="0" u="none" strike="noStrike" kern="1200" baseline="0" dirty="0" err="1" smtClean="0">
                <a:solidFill>
                  <a:schemeClr val="tx1"/>
                </a:solidFill>
                <a:latin typeface="+mn-lt"/>
                <a:ea typeface="+mn-ea"/>
                <a:cs typeface="+mn-cs"/>
              </a:rPr>
              <a:t>účelem</a:t>
            </a:r>
            <a:r>
              <a:rPr lang="sk-SK" sz="1200" b="1" i="0" u="none" strike="noStrike" kern="1200" baseline="0" dirty="0" smtClean="0">
                <a:solidFill>
                  <a:schemeClr val="tx1"/>
                </a:solidFill>
                <a:latin typeface="+mn-lt"/>
                <a:ea typeface="+mn-ea"/>
                <a:cs typeface="+mn-cs"/>
              </a:rPr>
              <a:t> </a:t>
            </a:r>
            <a:r>
              <a:rPr lang="sk-SK" sz="1200" b="1" i="1" u="none" strike="noStrike" kern="1200" baseline="0" dirty="0" err="1" smtClean="0">
                <a:solidFill>
                  <a:schemeClr val="tx1"/>
                </a:solidFill>
                <a:latin typeface="+mn-lt"/>
                <a:ea typeface="+mn-ea"/>
                <a:cs typeface="+mn-cs"/>
              </a:rPr>
              <a:t>dlouhodobého</a:t>
            </a:r>
            <a:r>
              <a:rPr lang="sk-SK" sz="1200" b="1" i="1"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uchování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Cílem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archivace</a:t>
            </a:r>
            <a:r>
              <a:rPr lang="sk-SK" sz="1200" b="0" i="0" u="none" strike="noStrike" kern="1200" baseline="0" dirty="0" smtClean="0">
                <a:solidFill>
                  <a:schemeClr val="tx1"/>
                </a:solidFill>
                <a:latin typeface="+mn-lt"/>
                <a:ea typeface="+mn-ea"/>
                <a:cs typeface="+mn-cs"/>
              </a:rPr>
              <a:t> je </a:t>
            </a:r>
            <a:r>
              <a:rPr lang="sk-SK" sz="1200" b="0" i="0" u="none" strike="noStrike" kern="1200" baseline="0" dirty="0" err="1" smtClean="0">
                <a:solidFill>
                  <a:schemeClr val="tx1"/>
                </a:solidFill>
                <a:latin typeface="+mn-lt"/>
                <a:ea typeface="+mn-ea"/>
                <a:cs typeface="+mn-cs"/>
              </a:rPr>
              <a:t>tedy</a:t>
            </a:r>
            <a:r>
              <a:rPr lang="sk-SK" sz="1200" b="0" i="0" u="none" strike="noStrike" kern="1200" baseline="0" dirty="0" smtClean="0">
                <a:solidFill>
                  <a:schemeClr val="tx1"/>
                </a:solidFill>
                <a:latin typeface="+mn-lt"/>
                <a:ea typeface="+mn-ea"/>
                <a:cs typeface="+mn-cs"/>
              </a:rPr>
              <a:t> ochrana archiválií pro </a:t>
            </a:r>
            <a:r>
              <a:rPr lang="sk-SK" sz="1200" b="0" i="0" u="none" strike="noStrike" kern="1200" baseline="0" dirty="0" err="1" smtClean="0">
                <a:solidFill>
                  <a:schemeClr val="tx1"/>
                </a:solidFill>
                <a:latin typeface="+mn-lt"/>
                <a:ea typeface="+mn-ea"/>
                <a:cs typeface="+mn-cs"/>
              </a:rPr>
              <a:t>dalších</a:t>
            </a:r>
            <a:r>
              <a:rPr lang="sk-SK" sz="1200" b="0" i="0" u="none" strike="noStrike" kern="1200" baseline="0" dirty="0" smtClean="0">
                <a:solidFill>
                  <a:schemeClr val="tx1"/>
                </a:solidFill>
                <a:latin typeface="+mn-lt"/>
                <a:ea typeface="+mn-ea"/>
                <a:cs typeface="+mn-cs"/>
              </a:rPr>
              <a:t> použití v </a:t>
            </a:r>
            <a:r>
              <a:rPr lang="sk-SK" sz="1200" b="0" i="0" u="none" strike="noStrike" kern="1200" baseline="0" dirty="0" err="1" smtClean="0">
                <a:solidFill>
                  <a:schemeClr val="tx1"/>
                </a:solidFill>
                <a:latin typeface="+mn-lt"/>
                <a:ea typeface="+mn-ea"/>
                <a:cs typeface="+mn-cs"/>
              </a:rPr>
              <a:t>řádu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desítek</a:t>
            </a:r>
            <a:r>
              <a:rPr lang="sk-SK" sz="1200" b="0" i="0" u="none" strike="noStrike" kern="1200" baseline="0" dirty="0" smtClean="0">
                <a:solidFill>
                  <a:schemeClr val="tx1"/>
                </a:solidFill>
                <a:latin typeface="+mn-lt"/>
                <a:ea typeface="+mn-ea"/>
                <a:cs typeface="+mn-cs"/>
              </a:rPr>
              <a:t> či </a:t>
            </a:r>
            <a:r>
              <a:rPr lang="sk-SK" sz="1200" b="0" i="0" u="none" strike="noStrike" kern="1200" baseline="0" dirty="0" err="1" smtClean="0">
                <a:solidFill>
                  <a:schemeClr val="tx1"/>
                </a:solidFill>
                <a:latin typeface="+mn-lt"/>
                <a:ea typeface="+mn-ea"/>
                <a:cs typeface="+mn-cs"/>
              </a:rPr>
              <a:t>stovek</a:t>
            </a:r>
            <a:r>
              <a:rPr lang="sk-SK" sz="1200" b="0" i="0" u="none" strike="noStrike" kern="1200" baseline="0" dirty="0" smtClean="0">
                <a:solidFill>
                  <a:schemeClr val="tx1"/>
                </a:solidFill>
                <a:latin typeface="+mn-lt"/>
                <a:ea typeface="+mn-ea"/>
                <a:cs typeface="+mn-cs"/>
              </a:rPr>
              <a:t> let. </a:t>
            </a:r>
          </a:p>
          <a:p>
            <a:r>
              <a:rPr lang="sk-SK" sz="1200" b="0" i="0" u="none" strike="noStrike" kern="1200" baseline="0" dirty="0" err="1" smtClean="0">
                <a:solidFill>
                  <a:schemeClr val="tx1"/>
                </a:solidFill>
                <a:latin typeface="+mn-lt"/>
                <a:ea typeface="+mn-ea"/>
                <a:cs typeface="+mn-cs"/>
              </a:rPr>
              <a:t>Principem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digitální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archivace</a:t>
            </a:r>
            <a:r>
              <a:rPr lang="sk-SK" sz="1200" b="0" i="0" u="none" strike="noStrike" kern="1200" baseline="0" dirty="0" smtClean="0">
                <a:solidFill>
                  <a:schemeClr val="tx1"/>
                </a:solidFill>
                <a:latin typeface="+mn-lt"/>
                <a:ea typeface="+mn-ea"/>
                <a:cs typeface="+mn-cs"/>
              </a:rPr>
              <a:t> je </a:t>
            </a:r>
            <a:r>
              <a:rPr lang="sk-SK" sz="1200" b="1" i="0" u="none" strike="noStrike" kern="1200" baseline="0" dirty="0" err="1" smtClean="0">
                <a:solidFill>
                  <a:schemeClr val="tx1"/>
                </a:solidFill>
                <a:latin typeface="+mn-lt"/>
                <a:ea typeface="+mn-ea"/>
                <a:cs typeface="+mn-cs"/>
              </a:rPr>
              <a:t>přesunutí</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dokumentů</a:t>
            </a:r>
            <a:r>
              <a:rPr lang="sk-SK" sz="1200" b="1" i="0" u="none" strike="noStrike" kern="1200" baseline="0" dirty="0" smtClean="0">
                <a:solidFill>
                  <a:schemeClr val="tx1"/>
                </a:solidFill>
                <a:latin typeface="+mn-lt"/>
                <a:ea typeface="+mn-ea"/>
                <a:cs typeface="+mn-cs"/>
              </a:rPr>
              <a:t> z </a:t>
            </a:r>
            <a:r>
              <a:rPr lang="sk-SK" sz="1200" b="1" i="0" u="none" strike="noStrike" kern="1200" baseline="0" dirty="0" err="1" smtClean="0">
                <a:solidFill>
                  <a:schemeClr val="tx1"/>
                </a:solidFill>
                <a:latin typeface="+mn-lt"/>
                <a:ea typeface="+mn-ea"/>
                <a:cs typeface="+mn-cs"/>
              </a:rPr>
              <a:t>primárního</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úložiště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např</a:t>
            </a:r>
            <a:r>
              <a:rPr lang="sk-SK" sz="1200" b="0" i="0" u="none" strike="noStrike" kern="1200" baseline="0" dirty="0" smtClean="0">
                <a:solidFill>
                  <a:schemeClr val="tx1"/>
                </a:solidFill>
                <a:latin typeface="+mn-lt"/>
                <a:ea typeface="+mn-ea"/>
                <a:cs typeface="+mn-cs"/>
              </a:rPr>
              <a:t>. spisová služba, </a:t>
            </a:r>
            <a:r>
              <a:rPr lang="sk-SK" sz="1200" b="0" i="0" u="none" strike="noStrike" kern="1200" baseline="0" dirty="0" err="1" smtClean="0">
                <a:solidFill>
                  <a:schemeClr val="tx1"/>
                </a:solidFill>
                <a:latin typeface="+mn-lt"/>
                <a:ea typeface="+mn-ea"/>
                <a:cs typeface="+mn-cs"/>
              </a:rPr>
              <a:t>složka</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dokumentů</a:t>
            </a:r>
            <a:r>
              <a:rPr lang="sk-SK" sz="1200" b="0" i="0" u="none" strike="noStrike" kern="1200" baseline="0" dirty="0" smtClean="0">
                <a:solidFill>
                  <a:schemeClr val="tx1"/>
                </a:solidFill>
                <a:latin typeface="+mn-lt"/>
                <a:ea typeface="+mn-ea"/>
                <a:cs typeface="+mn-cs"/>
              </a:rPr>
              <a:t>, databázová záloha, intranetová stránka) </a:t>
            </a:r>
            <a:r>
              <a:rPr lang="sk-SK" sz="1200" b="1" i="0" u="none" strike="noStrike" kern="1200" baseline="0" dirty="0" smtClean="0">
                <a:solidFill>
                  <a:schemeClr val="tx1"/>
                </a:solidFill>
                <a:latin typeface="+mn-lt"/>
                <a:ea typeface="+mn-ea"/>
                <a:cs typeface="+mn-cs"/>
              </a:rPr>
              <a:t>do </a:t>
            </a:r>
            <a:r>
              <a:rPr lang="sk-SK" sz="1200" b="1" i="0" u="none" strike="noStrike" kern="1200" baseline="0" dirty="0" err="1" smtClean="0">
                <a:solidFill>
                  <a:schemeClr val="tx1"/>
                </a:solidFill>
                <a:latin typeface="+mn-lt"/>
                <a:ea typeface="+mn-ea"/>
                <a:cs typeface="+mn-cs"/>
              </a:rPr>
              <a:t>archivního</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sekundárního</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úložiště</a:t>
            </a:r>
            <a:r>
              <a:rPr lang="sk-SK" sz="1200" b="1" i="0" u="none" strike="noStrike" kern="1200" baseline="0" dirty="0" smtClean="0">
                <a:solidFill>
                  <a:schemeClr val="tx1"/>
                </a:solidFill>
                <a:latin typeface="+mn-lt"/>
                <a:ea typeface="+mn-ea"/>
                <a:cs typeface="+mn-cs"/>
              </a:rPr>
              <a:t> s vysokou trvanlivostí </a:t>
            </a:r>
            <a:r>
              <a:rPr lang="sk-SK" sz="1200" b="1" i="0" u="none" strike="noStrike" kern="1200" baseline="0" dirty="0" err="1" smtClean="0">
                <a:solidFill>
                  <a:schemeClr val="tx1"/>
                </a:solidFill>
                <a:latin typeface="+mn-lt"/>
                <a:ea typeface="+mn-ea"/>
                <a:cs typeface="+mn-cs"/>
              </a:rPr>
              <a:t>záznamů</a:t>
            </a:r>
            <a:r>
              <a:rPr lang="sk-SK" sz="1200" b="1" i="0" u="none" strike="noStrike" kern="1200" baseline="0" dirty="0" smtClean="0">
                <a:solidFill>
                  <a:schemeClr val="tx1"/>
                </a:solidFill>
                <a:latin typeface="+mn-lt"/>
                <a:ea typeface="+mn-ea"/>
                <a:cs typeface="+mn-cs"/>
              </a:rPr>
              <a:t>.</a:t>
            </a:r>
            <a:r>
              <a:rPr lang="sk-SK" sz="1200" b="0" i="0" u="none" strike="noStrike" kern="1200" baseline="0" dirty="0" smtClean="0">
                <a:solidFill>
                  <a:schemeClr val="tx1"/>
                </a:solidFill>
                <a:latin typeface="+mn-lt"/>
                <a:ea typeface="+mn-ea"/>
                <a:cs typeface="+mn-cs"/>
              </a:rPr>
              <a:t> Z </a:t>
            </a:r>
            <a:r>
              <a:rPr lang="sk-SK" sz="1200" b="0" i="0" u="none" strike="noStrike" kern="1200" baseline="0" dirty="0" err="1" smtClean="0">
                <a:solidFill>
                  <a:schemeClr val="tx1"/>
                </a:solidFill>
                <a:latin typeface="+mn-lt"/>
                <a:ea typeface="+mn-ea"/>
                <a:cs typeface="+mn-cs"/>
              </a:rPr>
              <a:t>primárního</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úložiště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mohou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být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data</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odstraněna</a:t>
            </a:r>
            <a:r>
              <a:rPr lang="sk-SK" sz="1200" b="0" i="0" u="none" strike="noStrike" kern="1200" baseline="0" dirty="0" smtClean="0">
                <a:solidFill>
                  <a:schemeClr val="tx1"/>
                </a:solidFill>
                <a:latin typeface="+mn-lt"/>
                <a:ea typeface="+mn-ea"/>
                <a:cs typeface="+mn-cs"/>
              </a:rPr>
              <a:t>. </a:t>
            </a:r>
          </a:p>
          <a:p>
            <a:r>
              <a:rPr lang="sk-SK" sz="1200" b="0" i="0" u="none" strike="noStrike" kern="1200" baseline="0" dirty="0" smtClean="0">
                <a:solidFill>
                  <a:schemeClr val="tx1"/>
                </a:solidFill>
                <a:latin typeface="+mn-lt"/>
                <a:ea typeface="+mn-ea"/>
                <a:cs typeface="+mn-cs"/>
              </a:rPr>
              <a:t>Často </a:t>
            </a:r>
            <a:r>
              <a:rPr lang="sk-SK" sz="1200" b="0" i="0" u="none" strike="noStrike" kern="1200" baseline="0" dirty="0" err="1" smtClean="0">
                <a:solidFill>
                  <a:schemeClr val="tx1"/>
                </a:solidFill>
                <a:latin typeface="+mn-lt"/>
                <a:ea typeface="+mn-ea"/>
                <a:cs typeface="+mn-cs"/>
              </a:rPr>
              <a:t>se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archivace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zaměňuje</a:t>
            </a:r>
            <a:r>
              <a:rPr lang="sk-SK" sz="1200" b="0" i="0" u="none" strike="noStrike" kern="1200" baseline="0" dirty="0" smtClean="0">
                <a:solidFill>
                  <a:schemeClr val="tx1"/>
                </a:solidFill>
                <a:latin typeface="+mn-lt"/>
                <a:ea typeface="+mn-ea"/>
                <a:cs typeface="+mn-cs"/>
              </a:rPr>
              <a:t> s pojmem </a:t>
            </a:r>
            <a:r>
              <a:rPr lang="sk-SK" sz="1200" b="1" i="0" u="none" strike="noStrike" kern="1200" baseline="0" dirty="0" err="1" smtClean="0">
                <a:solidFill>
                  <a:schemeClr val="tx1"/>
                </a:solidFill>
                <a:latin typeface="+mn-lt"/>
                <a:ea typeface="+mn-ea"/>
                <a:cs typeface="+mn-cs"/>
              </a:rPr>
              <a:t>zálohování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Zálohování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ačkoliv</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jeví</a:t>
            </a:r>
            <a:r>
              <a:rPr lang="sk-SK" sz="1200" b="0" i="0" u="none" strike="noStrike" kern="1200" baseline="0" dirty="0" smtClean="0">
                <a:solidFill>
                  <a:schemeClr val="tx1"/>
                </a:solidFill>
                <a:latin typeface="+mn-lt"/>
                <a:ea typeface="+mn-ea"/>
                <a:cs typeface="+mn-cs"/>
              </a:rPr>
              <a:t> podobné znaky </a:t>
            </a:r>
            <a:r>
              <a:rPr lang="sk-SK" sz="1200" b="0" i="0" u="none" strike="noStrike" kern="1200" baseline="0" dirty="0" err="1" smtClean="0">
                <a:solidFill>
                  <a:schemeClr val="tx1"/>
                </a:solidFill>
                <a:latin typeface="+mn-lt"/>
                <a:ea typeface="+mn-ea"/>
                <a:cs typeface="+mn-cs"/>
              </a:rPr>
              <a:t>jako</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archivace</a:t>
            </a:r>
            <a:r>
              <a:rPr lang="sk-SK" sz="1200" b="0" i="0" u="none" strike="noStrike" kern="1200" baseline="0" dirty="0" smtClean="0">
                <a:solidFill>
                  <a:schemeClr val="tx1"/>
                </a:solidFill>
                <a:latin typeface="+mn-lt"/>
                <a:ea typeface="+mn-ea"/>
                <a:cs typeface="+mn-cs"/>
              </a:rPr>
              <a:t>, </a:t>
            </a:r>
            <a:r>
              <a:rPr lang="sk-SK" sz="1200" b="1" i="0" u="none" strike="noStrike" kern="1200" baseline="0" dirty="0" smtClean="0">
                <a:solidFill>
                  <a:schemeClr val="tx1"/>
                </a:solidFill>
                <a:latin typeface="+mn-lt"/>
                <a:ea typeface="+mn-ea"/>
                <a:cs typeface="+mn-cs"/>
              </a:rPr>
              <a:t>má odlišný </a:t>
            </a:r>
            <a:r>
              <a:rPr lang="sk-SK" sz="1200" b="1" i="0" u="none" strike="noStrike" kern="1200" baseline="0" dirty="0" err="1" smtClean="0">
                <a:solidFill>
                  <a:schemeClr val="tx1"/>
                </a:solidFill>
                <a:latin typeface="+mn-lt"/>
                <a:ea typeface="+mn-ea"/>
                <a:cs typeface="+mn-cs"/>
              </a:rPr>
              <a:t>cíl</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Cílem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zálohování</a:t>
            </a:r>
            <a:r>
              <a:rPr lang="sk-SK" sz="1200" b="0" i="0" u="none" strike="noStrike" kern="1200" baseline="0" dirty="0" smtClean="0">
                <a:solidFill>
                  <a:schemeClr val="tx1"/>
                </a:solidFill>
                <a:latin typeface="+mn-lt"/>
                <a:ea typeface="+mn-ea"/>
                <a:cs typeface="+mn-cs"/>
              </a:rPr>
              <a:t> je </a:t>
            </a:r>
            <a:r>
              <a:rPr lang="sk-SK" sz="1200" b="1" i="0" u="none" strike="noStrike" kern="1200" baseline="0" dirty="0" smtClean="0">
                <a:solidFill>
                  <a:schemeClr val="tx1"/>
                </a:solidFill>
                <a:latin typeface="+mn-lt"/>
                <a:ea typeface="+mn-ea"/>
                <a:cs typeface="+mn-cs"/>
              </a:rPr>
              <a:t>zabezpečení </a:t>
            </a:r>
            <a:r>
              <a:rPr lang="sk-SK" sz="1200" b="1" i="0" u="none" strike="noStrike" kern="1200" baseline="0" dirty="0" err="1" smtClean="0">
                <a:solidFill>
                  <a:schemeClr val="tx1"/>
                </a:solidFill>
                <a:latin typeface="+mn-lt"/>
                <a:ea typeface="+mn-ea"/>
                <a:cs typeface="+mn-cs"/>
              </a:rPr>
              <a:t>dokumentů</a:t>
            </a:r>
            <a:r>
              <a:rPr lang="sk-SK" sz="1200" b="1" i="0" u="none" strike="noStrike" kern="1200" baseline="0" dirty="0" smtClean="0">
                <a:solidFill>
                  <a:schemeClr val="tx1"/>
                </a:solidFill>
                <a:latin typeface="+mn-lt"/>
                <a:ea typeface="+mn-ea"/>
                <a:cs typeface="+mn-cs"/>
              </a:rPr>
              <a:t> či </a:t>
            </a:r>
            <a:r>
              <a:rPr lang="sk-SK" sz="1200" b="1" i="0" u="none" strike="noStrike" kern="1200" baseline="0" dirty="0" err="1" smtClean="0">
                <a:solidFill>
                  <a:schemeClr val="tx1"/>
                </a:solidFill>
                <a:latin typeface="+mn-lt"/>
                <a:ea typeface="+mn-ea"/>
                <a:cs typeface="+mn-cs"/>
              </a:rPr>
              <a:t>dat</a:t>
            </a:r>
            <a:r>
              <a:rPr lang="sk-SK" sz="1200" b="1" i="0" u="none" strike="noStrike" kern="1200" baseline="0" dirty="0" smtClean="0">
                <a:solidFill>
                  <a:schemeClr val="tx1"/>
                </a:solidFill>
                <a:latin typeface="+mn-lt"/>
                <a:ea typeface="+mn-ea"/>
                <a:cs typeface="+mn-cs"/>
              </a:rPr>
              <a:t> proti </a:t>
            </a:r>
            <a:r>
              <a:rPr lang="sk-SK" sz="1200" b="1" i="0" u="none" strike="noStrike" kern="1200" baseline="0" dirty="0" err="1" smtClean="0">
                <a:solidFill>
                  <a:schemeClr val="tx1"/>
                </a:solidFill>
                <a:latin typeface="+mn-lt"/>
                <a:ea typeface="+mn-ea"/>
                <a:cs typeface="+mn-cs"/>
              </a:rPr>
              <a:t>ztrátě</a:t>
            </a:r>
            <a:r>
              <a:rPr lang="sk-SK" sz="1200" b="1" i="0" u="none" strike="noStrike" kern="1200" baseline="0" dirty="0" smtClean="0">
                <a:solidFill>
                  <a:schemeClr val="tx1"/>
                </a:solidFill>
                <a:latin typeface="+mn-lt"/>
                <a:ea typeface="+mn-ea"/>
                <a:cs typeface="+mn-cs"/>
              </a:rPr>
              <a:t> nebo </a:t>
            </a:r>
            <a:r>
              <a:rPr lang="sk-SK" sz="1200" b="1" i="0" u="none" strike="noStrike" kern="1200" baseline="0" dirty="0" err="1" smtClean="0">
                <a:solidFill>
                  <a:schemeClr val="tx1"/>
                </a:solidFill>
                <a:latin typeface="+mn-lt"/>
                <a:ea typeface="+mn-ea"/>
                <a:cs typeface="+mn-cs"/>
              </a:rPr>
              <a:t>jejich</a:t>
            </a:r>
            <a:r>
              <a:rPr lang="sk-SK" sz="1200" b="1" i="0" u="none" strike="noStrike" kern="1200" baseline="0" dirty="0" smtClean="0">
                <a:solidFill>
                  <a:schemeClr val="tx1"/>
                </a:solidFill>
                <a:latin typeface="+mn-lt"/>
                <a:ea typeface="+mn-ea"/>
                <a:cs typeface="+mn-cs"/>
              </a:rPr>
              <a:t> zničení</a:t>
            </a:r>
            <a:r>
              <a:rPr lang="sk-SK" sz="1200" b="0" i="0" u="none" strike="noStrike" kern="1200" baseline="0" dirty="0" smtClean="0">
                <a:solidFill>
                  <a:schemeClr val="tx1"/>
                </a:solidFill>
                <a:latin typeface="+mn-lt"/>
                <a:ea typeface="+mn-ea"/>
                <a:cs typeface="+mn-cs"/>
              </a:rPr>
              <a:t>. V </a:t>
            </a:r>
            <a:r>
              <a:rPr lang="sk-SK" sz="1200" b="0" i="0" u="none" strike="noStrike" kern="1200" baseline="0" dirty="0" err="1" smtClean="0">
                <a:solidFill>
                  <a:schemeClr val="tx1"/>
                </a:solidFill>
                <a:latin typeface="+mn-lt"/>
                <a:ea typeface="+mn-ea"/>
                <a:cs typeface="+mn-cs"/>
              </a:rPr>
              <a:t>případě</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kdy</a:t>
            </a:r>
            <a:r>
              <a:rPr lang="sk-SK" sz="1200" b="0" i="0" u="none" strike="noStrike" kern="1200" baseline="0" dirty="0" smtClean="0">
                <a:solidFill>
                  <a:schemeClr val="tx1"/>
                </a:solidFill>
                <a:latin typeface="+mn-lt"/>
                <a:ea typeface="+mn-ea"/>
                <a:cs typeface="+mn-cs"/>
              </a:rPr>
              <a:t> nastane kritická </a:t>
            </a:r>
            <a:r>
              <a:rPr lang="sk-SK" sz="1200" b="0" i="0" u="none" strike="noStrike" kern="1200" baseline="0" dirty="0" err="1" smtClean="0">
                <a:solidFill>
                  <a:schemeClr val="tx1"/>
                </a:solidFill>
                <a:latin typeface="+mn-lt"/>
                <a:ea typeface="+mn-ea"/>
                <a:cs typeface="+mn-cs"/>
              </a:rPr>
              <a:t>situace</a:t>
            </a:r>
            <a:r>
              <a:rPr lang="sk-SK" sz="1200" b="0" i="0" u="none" strike="noStrike" kern="1200" baseline="0" dirty="0" smtClean="0">
                <a:solidFill>
                  <a:schemeClr val="tx1"/>
                </a:solidFill>
                <a:latin typeface="+mn-lt"/>
                <a:ea typeface="+mn-ea"/>
                <a:cs typeface="+mn-cs"/>
              </a:rPr>
              <a:t> a </a:t>
            </a:r>
            <a:r>
              <a:rPr lang="sk-SK" sz="1200" b="0" i="0" u="none" strike="noStrike" kern="1200" baseline="0" dirty="0" err="1" smtClean="0">
                <a:solidFill>
                  <a:schemeClr val="tx1"/>
                </a:solidFill>
                <a:latin typeface="+mn-lt"/>
                <a:ea typeface="+mn-ea"/>
                <a:cs typeface="+mn-cs"/>
              </a:rPr>
              <a:t>aktuální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data</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jsou</a:t>
            </a:r>
            <a:r>
              <a:rPr lang="sk-SK" sz="1200" b="0" i="0" u="none" strike="noStrike" kern="1200" baseline="0" dirty="0" smtClean="0">
                <a:solidFill>
                  <a:schemeClr val="tx1"/>
                </a:solidFill>
                <a:latin typeface="+mn-lt"/>
                <a:ea typeface="+mn-ea"/>
                <a:cs typeface="+mn-cs"/>
              </a:rPr>
              <a:t> z </a:t>
            </a:r>
            <a:r>
              <a:rPr lang="sk-SK" sz="1200" b="0" i="0" u="none" strike="noStrike" kern="1200" baseline="0" dirty="0" err="1" smtClean="0">
                <a:solidFill>
                  <a:schemeClr val="tx1"/>
                </a:solidFill>
                <a:latin typeface="+mn-lt"/>
                <a:ea typeface="+mn-ea"/>
                <a:cs typeface="+mn-cs"/>
              </a:rPr>
              <a:t>nějakého</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důvodu</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nepoužitelná</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nežádoucí</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smazání</a:t>
            </a:r>
            <a:r>
              <a:rPr lang="sk-SK" sz="1200" b="0" i="0" u="none" strike="noStrike" kern="1200" baseline="0" dirty="0" smtClean="0">
                <a:solidFill>
                  <a:schemeClr val="tx1"/>
                </a:solidFill>
                <a:latin typeface="+mn-lt"/>
                <a:ea typeface="+mn-ea"/>
                <a:cs typeface="+mn-cs"/>
              </a:rPr>
              <a:t>, zničení, porušení integrity), je možné </a:t>
            </a:r>
            <a:r>
              <a:rPr lang="sk-SK" sz="1200" b="0" i="0" u="none" strike="noStrike" kern="1200" baseline="0" dirty="0" err="1" smtClean="0">
                <a:solidFill>
                  <a:schemeClr val="tx1"/>
                </a:solidFill>
                <a:latin typeface="+mn-lt"/>
                <a:ea typeface="+mn-ea"/>
                <a:cs typeface="+mn-cs"/>
              </a:rPr>
              <a:t>provést</a:t>
            </a:r>
            <a:r>
              <a:rPr lang="sk-SK" sz="1200" b="0" i="0" u="none" strike="noStrike" kern="1200" baseline="0" dirty="0" smtClean="0">
                <a:solidFill>
                  <a:schemeClr val="tx1"/>
                </a:solidFill>
                <a:latin typeface="+mn-lt"/>
                <a:ea typeface="+mn-ea"/>
                <a:cs typeface="+mn-cs"/>
              </a:rPr>
              <a:t> obnovu </a:t>
            </a:r>
            <a:r>
              <a:rPr lang="sk-SK" sz="1200" b="0" i="0" u="none" strike="noStrike" kern="1200" baseline="0" dirty="0" err="1" smtClean="0">
                <a:solidFill>
                  <a:schemeClr val="tx1"/>
                </a:solidFill>
                <a:latin typeface="+mn-lt"/>
                <a:ea typeface="+mn-ea"/>
                <a:cs typeface="+mn-cs"/>
              </a:rPr>
              <a:t>dat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ze</a:t>
            </a:r>
            <a:r>
              <a:rPr lang="sk-SK" sz="1200" b="0" i="0" u="none" strike="noStrike" kern="1200" baseline="0" dirty="0" smtClean="0">
                <a:solidFill>
                  <a:schemeClr val="tx1"/>
                </a:solidFill>
                <a:latin typeface="+mn-lt"/>
                <a:ea typeface="+mn-ea"/>
                <a:cs typeface="+mn-cs"/>
              </a:rPr>
              <a:t> zálohy a </a:t>
            </a:r>
            <a:r>
              <a:rPr lang="sk-SK" sz="1200" b="0" i="0" u="none" strike="noStrike" kern="1200" baseline="0" dirty="0" err="1" smtClean="0">
                <a:solidFill>
                  <a:schemeClr val="tx1"/>
                </a:solidFill>
                <a:latin typeface="+mn-lt"/>
                <a:ea typeface="+mn-ea"/>
                <a:cs typeface="+mn-cs"/>
              </a:rPr>
              <a:t>pokračovat</a:t>
            </a:r>
            <a:r>
              <a:rPr lang="sk-SK" sz="1200" b="0" i="0" u="none" strike="noStrike" kern="1200" baseline="0" dirty="0" smtClean="0">
                <a:solidFill>
                  <a:schemeClr val="tx1"/>
                </a:solidFill>
                <a:latin typeface="+mn-lt"/>
                <a:ea typeface="+mn-ea"/>
                <a:cs typeface="+mn-cs"/>
              </a:rPr>
              <a:t> v práci. Na </a:t>
            </a:r>
            <a:r>
              <a:rPr lang="sk-SK" sz="1200" b="0" i="0" u="none" strike="noStrike" kern="1200" baseline="0" dirty="0" err="1" smtClean="0">
                <a:solidFill>
                  <a:schemeClr val="tx1"/>
                </a:solidFill>
                <a:latin typeface="+mn-lt"/>
                <a:ea typeface="+mn-ea"/>
                <a:cs typeface="+mn-cs"/>
              </a:rPr>
              <a:t>rozdíl</a:t>
            </a:r>
            <a:r>
              <a:rPr lang="sk-SK" sz="1200" b="0" i="0" u="none" strike="noStrike" kern="1200" baseline="0" dirty="0" smtClean="0">
                <a:solidFill>
                  <a:schemeClr val="tx1"/>
                </a:solidFill>
                <a:latin typeface="+mn-lt"/>
                <a:ea typeface="+mn-ea"/>
                <a:cs typeface="+mn-cs"/>
              </a:rPr>
              <a:t> od </a:t>
            </a:r>
            <a:r>
              <a:rPr lang="sk-SK" sz="1200" b="0" i="0" u="none" strike="noStrike" kern="1200" baseline="0" dirty="0" err="1" smtClean="0">
                <a:solidFill>
                  <a:schemeClr val="tx1"/>
                </a:solidFill>
                <a:latin typeface="+mn-lt"/>
                <a:ea typeface="+mn-ea"/>
                <a:cs typeface="+mn-cs"/>
              </a:rPr>
              <a:t>archivace</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mohou</a:t>
            </a:r>
            <a:r>
              <a:rPr lang="sk-SK" sz="1200" b="0"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být</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zálohována</a:t>
            </a:r>
            <a:r>
              <a:rPr lang="sk-SK" sz="1200" b="1" i="0" u="none" strike="noStrike" kern="1200" baseline="0" dirty="0" smtClean="0">
                <a:solidFill>
                  <a:schemeClr val="tx1"/>
                </a:solidFill>
                <a:latin typeface="+mn-lt"/>
                <a:ea typeface="+mn-ea"/>
                <a:cs typeface="+mn-cs"/>
              </a:rPr>
              <a:t> i </a:t>
            </a:r>
            <a:r>
              <a:rPr lang="sk-SK" sz="1200" b="1" i="0" u="none" strike="noStrike" kern="1200" baseline="0" dirty="0" err="1" smtClean="0">
                <a:solidFill>
                  <a:schemeClr val="tx1"/>
                </a:solidFill>
                <a:latin typeface="+mn-lt"/>
                <a:ea typeface="+mn-ea"/>
                <a:cs typeface="+mn-cs"/>
              </a:rPr>
              <a:t>provozní</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data</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zatímco</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při</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archivaci</a:t>
            </a:r>
            <a:r>
              <a:rPr lang="sk-SK" sz="1200" b="1" i="0" u="none" strike="noStrike" kern="1200" baseline="0" dirty="0" smtClean="0">
                <a:solidFill>
                  <a:schemeClr val="tx1"/>
                </a:solidFill>
                <a:latin typeface="+mn-lt"/>
                <a:ea typeface="+mn-ea"/>
                <a:cs typeface="+mn-cs"/>
              </a:rPr>
              <a:t> </a:t>
            </a:r>
            <a:r>
              <a:rPr lang="sk-SK" sz="1200" b="1" i="0" u="none" strike="noStrike" kern="1200" baseline="0" dirty="0" err="1" smtClean="0">
                <a:solidFill>
                  <a:schemeClr val="tx1"/>
                </a:solidFill>
                <a:latin typeface="+mn-lt"/>
                <a:ea typeface="+mn-ea"/>
                <a:cs typeface="+mn-cs"/>
              </a:rPr>
              <a:t>se</a:t>
            </a:r>
            <a:r>
              <a:rPr lang="sk-SK" sz="1200" b="1" i="0" u="none" strike="noStrike" kern="1200" baseline="0" dirty="0" smtClean="0">
                <a:solidFill>
                  <a:schemeClr val="tx1"/>
                </a:solidFill>
                <a:latin typeface="+mn-lt"/>
                <a:ea typeface="+mn-ea"/>
                <a:cs typeface="+mn-cs"/>
              </a:rPr>
              <a:t> pracuje s </a:t>
            </a:r>
            <a:r>
              <a:rPr lang="sk-SK" sz="1200" b="1" i="0" u="none" strike="noStrike" kern="1200" baseline="0" dirty="0" err="1" smtClean="0">
                <a:solidFill>
                  <a:schemeClr val="tx1"/>
                </a:solidFill>
                <a:latin typeface="+mn-lt"/>
                <a:ea typeface="+mn-ea"/>
                <a:cs typeface="+mn-cs"/>
              </a:rPr>
              <a:t>finální</a:t>
            </a:r>
            <a:r>
              <a:rPr lang="sk-SK" sz="1200" b="1" i="0" u="none" strike="noStrike" kern="1200" baseline="0" dirty="0" smtClean="0">
                <a:solidFill>
                  <a:schemeClr val="tx1"/>
                </a:solidFill>
                <a:latin typeface="+mn-lt"/>
                <a:ea typeface="+mn-ea"/>
                <a:cs typeface="+mn-cs"/>
              </a:rPr>
              <a:t> podobou </a:t>
            </a:r>
            <a:r>
              <a:rPr lang="sk-SK" sz="1200" b="1" i="0" u="none" strike="noStrike" kern="1200" baseline="0" dirty="0" err="1" smtClean="0">
                <a:solidFill>
                  <a:schemeClr val="tx1"/>
                </a:solidFill>
                <a:latin typeface="+mn-lt"/>
                <a:ea typeface="+mn-ea"/>
                <a:cs typeface="+mn-cs"/>
              </a:rPr>
              <a:t>dokumentů</a:t>
            </a:r>
            <a:r>
              <a:rPr lang="sk-SK" sz="1200" b="1" i="0" u="none" strike="noStrike" kern="1200" baseline="0" dirty="0" smtClean="0">
                <a:solidFill>
                  <a:schemeClr val="tx1"/>
                </a:solidFill>
                <a:latin typeface="+mn-lt"/>
                <a:ea typeface="+mn-ea"/>
                <a:cs typeface="+mn-cs"/>
              </a:rPr>
              <a:t> a </a:t>
            </a:r>
            <a:r>
              <a:rPr lang="sk-SK" sz="1200" b="1" i="0" u="none" strike="noStrike" kern="1200" baseline="0" dirty="0" err="1" smtClean="0">
                <a:solidFill>
                  <a:schemeClr val="tx1"/>
                </a:solidFill>
                <a:latin typeface="+mn-lt"/>
                <a:ea typeface="+mn-ea"/>
                <a:cs typeface="+mn-cs"/>
              </a:rPr>
              <a:t>dat</a:t>
            </a:r>
            <a:r>
              <a:rPr lang="sk-SK" sz="1200" b="1" i="0" u="none" strike="noStrike" kern="1200" baseline="0" dirty="0" smtClean="0">
                <a:solidFill>
                  <a:schemeClr val="tx1"/>
                </a:solidFill>
                <a:latin typeface="+mn-lt"/>
                <a:ea typeface="+mn-ea"/>
                <a:cs typeface="+mn-cs"/>
              </a:rPr>
              <a:t>. </a:t>
            </a:r>
            <a:r>
              <a:rPr lang="sk-SK" sz="1200" b="0" i="0" u="none" strike="noStrike" kern="1200" baseline="0" dirty="0" smtClean="0">
                <a:solidFill>
                  <a:schemeClr val="tx1"/>
                </a:solidFill>
                <a:latin typeface="+mn-lt"/>
                <a:ea typeface="+mn-ea"/>
                <a:cs typeface="+mn-cs"/>
              </a:rPr>
              <a:t>Z podstaty problému je </a:t>
            </a:r>
            <a:r>
              <a:rPr lang="sk-SK" sz="1200" b="0" i="0" u="none" strike="noStrike" kern="1200" baseline="0" dirty="0" err="1" smtClean="0">
                <a:solidFill>
                  <a:schemeClr val="tx1"/>
                </a:solidFill>
                <a:latin typeface="+mn-lt"/>
                <a:ea typeface="+mn-ea"/>
                <a:cs typeface="+mn-cs"/>
              </a:rPr>
              <a:t>zřejmé</a:t>
            </a:r>
            <a:r>
              <a:rPr lang="sk-SK" sz="1200" b="0" i="0" u="none" strike="noStrike" kern="1200" baseline="0" dirty="0" smtClean="0">
                <a:solidFill>
                  <a:schemeClr val="tx1"/>
                </a:solidFill>
                <a:latin typeface="+mn-lt"/>
                <a:ea typeface="+mn-ea"/>
                <a:cs typeface="+mn-cs"/>
              </a:rPr>
              <a:t>, že </a:t>
            </a:r>
            <a:r>
              <a:rPr lang="sk-SK" sz="1200" b="0" i="0" u="none" strike="noStrike" kern="1200" baseline="0" dirty="0" err="1" smtClean="0">
                <a:solidFill>
                  <a:schemeClr val="tx1"/>
                </a:solidFill>
                <a:latin typeface="+mn-lt"/>
                <a:ea typeface="+mn-ea"/>
                <a:cs typeface="+mn-cs"/>
              </a:rPr>
              <a:t>zálohování</a:t>
            </a:r>
            <a:r>
              <a:rPr lang="sk-SK" sz="1200" b="0" i="0" u="none" strike="noStrike" kern="1200" baseline="0" dirty="0" smtClean="0">
                <a:solidFill>
                  <a:schemeClr val="tx1"/>
                </a:solidFill>
                <a:latin typeface="+mn-lt"/>
                <a:ea typeface="+mn-ea"/>
                <a:cs typeface="+mn-cs"/>
              </a:rPr>
              <a:t> klade vyšší nároky na </a:t>
            </a:r>
            <a:r>
              <a:rPr lang="sk-SK" sz="1200" b="0" i="0" u="none" strike="noStrike" kern="1200" baseline="0" dirty="0" err="1" smtClean="0">
                <a:solidFill>
                  <a:schemeClr val="tx1"/>
                </a:solidFill>
                <a:latin typeface="+mn-lt"/>
                <a:ea typeface="+mn-ea"/>
                <a:cs typeface="+mn-cs"/>
              </a:rPr>
              <a:t>rychlost</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úložiště</a:t>
            </a:r>
            <a:r>
              <a:rPr lang="sk-SK" sz="1200" b="0" i="0" u="none" strike="noStrike" kern="1200" baseline="0" dirty="0" smtClean="0">
                <a:solidFill>
                  <a:schemeClr val="tx1"/>
                </a:solidFill>
                <a:latin typeface="+mn-lt"/>
                <a:ea typeface="+mn-ea"/>
                <a:cs typeface="+mn-cs"/>
              </a:rPr>
              <a:t> – záloha </a:t>
            </a:r>
            <a:r>
              <a:rPr lang="sk-SK" sz="1200" b="0" i="0" u="none" strike="noStrike" kern="1200" baseline="0" dirty="0" err="1" smtClean="0">
                <a:solidFill>
                  <a:schemeClr val="tx1"/>
                </a:solidFill>
                <a:latin typeface="+mn-lt"/>
                <a:ea typeface="+mn-ea"/>
                <a:cs typeface="+mn-cs"/>
              </a:rPr>
              <a:t>nesmí</a:t>
            </a:r>
            <a:r>
              <a:rPr lang="sk-SK" sz="1200" b="0" i="0" u="none" strike="noStrike" kern="1200" baseline="0" dirty="0" smtClean="0">
                <a:solidFill>
                  <a:schemeClr val="tx1"/>
                </a:solidFill>
                <a:latin typeface="+mn-lt"/>
                <a:ea typeface="+mn-ea"/>
                <a:cs typeface="+mn-cs"/>
              </a:rPr>
              <a:t> systém </a:t>
            </a:r>
            <a:r>
              <a:rPr lang="sk-SK" sz="1200" b="0" i="0" u="none" strike="noStrike" kern="1200" baseline="0" dirty="0" err="1" smtClean="0">
                <a:solidFill>
                  <a:schemeClr val="tx1"/>
                </a:solidFill>
                <a:latin typeface="+mn-lt"/>
                <a:ea typeface="+mn-ea"/>
                <a:cs typeface="+mn-cs"/>
              </a:rPr>
              <a:t>zpomalovat</a:t>
            </a:r>
            <a:r>
              <a:rPr lang="sk-SK" sz="1200" b="0" i="0" u="none" strike="noStrike" kern="1200" baseline="0" dirty="0" smtClean="0">
                <a:solidFill>
                  <a:schemeClr val="tx1"/>
                </a:solidFill>
                <a:latin typeface="+mn-lt"/>
                <a:ea typeface="+mn-ea"/>
                <a:cs typeface="+mn-cs"/>
              </a:rPr>
              <a:t> a obnova </a:t>
            </a:r>
            <a:r>
              <a:rPr lang="sk-SK" sz="1200" b="0" i="0" u="none" strike="noStrike" kern="1200" baseline="0" dirty="0" err="1" smtClean="0">
                <a:solidFill>
                  <a:schemeClr val="tx1"/>
                </a:solidFill>
                <a:latin typeface="+mn-lt"/>
                <a:ea typeface="+mn-ea"/>
                <a:cs typeface="+mn-cs"/>
              </a:rPr>
              <a:t>dat</a:t>
            </a:r>
            <a:r>
              <a:rPr lang="sk-SK" sz="1200" b="0" i="0" u="none" strike="noStrike" kern="1200" baseline="0" dirty="0" smtClean="0">
                <a:solidFill>
                  <a:schemeClr val="tx1"/>
                </a:solidFill>
                <a:latin typeface="+mn-lt"/>
                <a:ea typeface="+mn-ea"/>
                <a:cs typeface="+mn-cs"/>
              </a:rPr>
              <a:t> musí </a:t>
            </a:r>
            <a:r>
              <a:rPr lang="sk-SK" sz="1200" b="0" i="0" u="none" strike="noStrike" kern="1200" baseline="0" dirty="0" err="1" smtClean="0">
                <a:solidFill>
                  <a:schemeClr val="tx1"/>
                </a:solidFill>
                <a:latin typeface="+mn-lt"/>
                <a:ea typeface="+mn-ea"/>
                <a:cs typeface="+mn-cs"/>
              </a:rPr>
              <a:t>nastat</a:t>
            </a:r>
            <a:r>
              <a:rPr lang="sk-SK" sz="1200" b="0" i="0" u="none" strike="noStrike" kern="1200" baseline="0" dirty="0" smtClean="0">
                <a:solidFill>
                  <a:schemeClr val="tx1"/>
                </a:solidFill>
                <a:latin typeface="+mn-lt"/>
                <a:ea typeface="+mn-ea"/>
                <a:cs typeface="+mn-cs"/>
              </a:rPr>
              <a:t> v </a:t>
            </a:r>
            <a:r>
              <a:rPr lang="sk-SK" sz="1200" b="0" i="0" u="none" strike="noStrike" kern="1200" baseline="0" dirty="0" err="1" smtClean="0">
                <a:solidFill>
                  <a:schemeClr val="tx1"/>
                </a:solidFill>
                <a:latin typeface="+mn-lt"/>
                <a:ea typeface="+mn-ea"/>
                <a:cs typeface="+mn-cs"/>
              </a:rPr>
              <a:t>přiměřeném</a:t>
            </a:r>
            <a:r>
              <a:rPr lang="sk-SK" sz="1200" b="0" i="0" u="none" strike="noStrike" kern="1200" baseline="0" dirty="0" smtClean="0">
                <a:solidFill>
                  <a:schemeClr val="tx1"/>
                </a:solidFill>
                <a:latin typeface="+mn-lt"/>
                <a:ea typeface="+mn-ea"/>
                <a:cs typeface="+mn-cs"/>
              </a:rPr>
              <a:t> čase, aby nedošlo </a:t>
            </a:r>
            <a:r>
              <a:rPr lang="sk-SK" sz="1200" b="0" i="0" u="none" strike="noStrike" kern="1200" baseline="0" dirty="0" err="1" smtClean="0">
                <a:solidFill>
                  <a:schemeClr val="tx1"/>
                </a:solidFill>
                <a:latin typeface="+mn-lt"/>
                <a:ea typeface="+mn-ea"/>
                <a:cs typeface="+mn-cs"/>
              </a:rPr>
              <a:t>ke</a:t>
            </a:r>
            <a:r>
              <a:rPr lang="sk-SK" sz="1200" b="0" i="0" u="none" strike="noStrike" kern="1200" baseline="0" dirty="0" smtClean="0">
                <a:solidFill>
                  <a:schemeClr val="tx1"/>
                </a:solidFill>
                <a:latin typeface="+mn-lt"/>
                <a:ea typeface="+mn-ea"/>
                <a:cs typeface="+mn-cs"/>
              </a:rPr>
              <a:t> kriticky </a:t>
            </a:r>
            <a:r>
              <a:rPr lang="sk-SK" sz="1200" b="0" i="0" u="none" strike="noStrike" kern="1200" baseline="0" dirty="0" err="1" smtClean="0">
                <a:solidFill>
                  <a:schemeClr val="tx1"/>
                </a:solidFill>
                <a:latin typeface="+mn-lt"/>
                <a:ea typeface="+mn-ea"/>
                <a:cs typeface="+mn-cs"/>
              </a:rPr>
              <a:t>dlouhým</a:t>
            </a:r>
            <a:r>
              <a:rPr lang="sk-SK" sz="1200" b="0" i="0" u="none" strike="noStrike" kern="1200" baseline="0" dirty="0" smtClean="0">
                <a:solidFill>
                  <a:schemeClr val="tx1"/>
                </a:solidFill>
                <a:latin typeface="+mn-lt"/>
                <a:ea typeface="+mn-ea"/>
                <a:cs typeface="+mn-cs"/>
              </a:rPr>
              <a:t> </a:t>
            </a:r>
            <a:r>
              <a:rPr lang="sk-SK" sz="1200" b="0" i="0" u="none" strike="noStrike" kern="1200" baseline="0" dirty="0" err="1" smtClean="0">
                <a:solidFill>
                  <a:schemeClr val="tx1"/>
                </a:solidFill>
                <a:latin typeface="+mn-lt"/>
                <a:ea typeface="+mn-ea"/>
                <a:cs typeface="+mn-cs"/>
              </a:rPr>
              <a:t>výpadkům</a:t>
            </a:r>
            <a:r>
              <a:rPr lang="sk-SK" sz="1200" b="0" i="0" u="none" strike="noStrike" kern="1200" baseline="0" dirty="0" smtClean="0">
                <a:solidFill>
                  <a:schemeClr val="tx1"/>
                </a:solidFill>
                <a:latin typeface="+mn-lt"/>
                <a:ea typeface="+mn-ea"/>
                <a:cs typeface="+mn-cs"/>
              </a:rPr>
              <a:t> systému. </a:t>
            </a:r>
            <a:endParaRPr lang="sk-SK" baseline="0" dirty="0" smtClean="0"/>
          </a:p>
        </p:txBody>
      </p:sp>
      <p:sp>
        <p:nvSpPr>
          <p:cNvPr id="16387" name="Zástupný objekt pre číslo snímky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B6D3F3-A66E-448F-B7D9-9445EA237737}" type="slidenum">
              <a:rPr lang="sk-SK">
                <a:cs typeface="Arial" charset="0"/>
              </a:rPr>
              <a:pPr fontAlgn="base">
                <a:spcBef>
                  <a:spcPct val="0"/>
                </a:spcBef>
                <a:spcAft>
                  <a:spcPct val="0"/>
                </a:spcAft>
              </a:pPr>
              <a:t>7</a:t>
            </a:fld>
            <a:endParaRPr lang="sk-SK">
              <a:cs typeface="Arial" charset="0"/>
            </a:endParaRPr>
          </a:p>
        </p:txBody>
      </p:sp>
    </p:spTree>
    <p:extLst>
      <p:ext uri="{BB962C8B-B14F-4D97-AF65-F5344CB8AC3E}">
        <p14:creationId xmlns:p14="http://schemas.microsoft.com/office/powerpoint/2010/main" val="318862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kern="1200" dirty="0" smtClean="0">
                <a:solidFill>
                  <a:schemeClr val="tx1"/>
                </a:solidFill>
                <a:effectLst/>
                <a:latin typeface="+mn-lt"/>
                <a:ea typeface="+mn-ea"/>
                <a:cs typeface="+mn-cs"/>
              </a:rPr>
              <a:t>Kde sa uchováva digitálny obsah?</a:t>
            </a:r>
          </a:p>
          <a:p>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https://www.etymonline.com/word/repository</a:t>
            </a:r>
          </a:p>
          <a:p>
            <a:r>
              <a:rPr lang="sk-SK" sz="1200" b="1" kern="1200" dirty="0" err="1" smtClean="0">
                <a:solidFill>
                  <a:schemeClr val="tx1"/>
                </a:solidFill>
                <a:effectLst/>
                <a:latin typeface="+mn-lt"/>
                <a:ea typeface="+mn-ea"/>
                <a:cs typeface="+mn-cs"/>
              </a:rPr>
              <a:t>repository</a:t>
            </a:r>
            <a:r>
              <a:rPr lang="sk-SK" sz="1200" b="1" kern="1200" dirty="0" smtClean="0">
                <a:solidFill>
                  <a:schemeClr val="tx1"/>
                </a:solidFill>
                <a:effectLst/>
                <a:latin typeface="+mn-lt"/>
                <a:ea typeface="+mn-ea"/>
                <a:cs typeface="+mn-cs"/>
              </a:rPr>
              <a:t> (n.)</a:t>
            </a:r>
          </a:p>
          <a:p>
            <a:r>
              <a:rPr lang="sk-SK" sz="1200" kern="1200" dirty="0" smtClean="0">
                <a:solidFill>
                  <a:schemeClr val="tx1"/>
                </a:solidFill>
                <a:effectLst/>
                <a:latin typeface="+mn-lt"/>
                <a:ea typeface="+mn-ea"/>
                <a:cs typeface="+mn-cs"/>
              </a:rPr>
              <a:t>late 15c. (</a:t>
            </a:r>
            <a:r>
              <a:rPr lang="sk-SK" sz="1200" kern="1200" dirty="0" err="1" smtClean="0">
                <a:solidFill>
                  <a:schemeClr val="tx1"/>
                </a:solidFill>
                <a:effectLst/>
                <a:latin typeface="+mn-lt"/>
                <a:ea typeface="+mn-ea"/>
                <a:cs typeface="+mn-cs"/>
              </a:rPr>
              <a:t>Caxton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vessel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etc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storage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French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repositoire</a:t>
            </a:r>
            <a:r>
              <a:rPr lang="sk-SK" sz="1200" kern="1200" dirty="0" smtClean="0">
                <a:solidFill>
                  <a:schemeClr val="tx1"/>
                </a:solidFill>
                <a:effectLst/>
                <a:latin typeface="+mn-lt"/>
                <a:ea typeface="+mn-ea"/>
                <a:cs typeface="+mn-cs"/>
              </a:rPr>
              <a:t> or </a:t>
            </a:r>
            <a:r>
              <a:rPr lang="sk-SK" sz="1200" kern="1200" dirty="0" err="1" smtClean="0">
                <a:solidFill>
                  <a:schemeClr val="tx1"/>
                </a:solidFill>
                <a:effectLst/>
                <a:latin typeface="+mn-lt"/>
                <a:ea typeface="+mn-ea"/>
                <a:cs typeface="+mn-cs"/>
              </a:rPr>
              <a:t>directly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Late </a:t>
            </a:r>
            <a:r>
              <a:rPr lang="sk-SK" sz="1200" kern="1200" dirty="0" err="1" smtClean="0">
                <a:solidFill>
                  <a:schemeClr val="tx1"/>
                </a:solidFill>
                <a:effectLst/>
                <a:latin typeface="+mn-lt"/>
                <a:ea typeface="+mn-ea"/>
                <a:cs typeface="+mn-cs"/>
              </a:rPr>
              <a:t>Latin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repositorium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store</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classical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Latin</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stand</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which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food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placed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noun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use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repositus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past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participle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reponere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put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away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store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see</a:t>
            </a:r>
            <a:r>
              <a:rPr lang="sk-SK" sz="1200" kern="1200" dirty="0" smtClean="0">
                <a:solidFill>
                  <a:schemeClr val="tx1"/>
                </a:solidFill>
                <a:effectLst/>
                <a:latin typeface="+mn-lt"/>
                <a:ea typeface="+mn-ea"/>
                <a:cs typeface="+mn-cs"/>
              </a:rPr>
              <a:t> </a:t>
            </a:r>
            <a:r>
              <a:rPr lang="sk-SK" sz="1200" u="sng" kern="1200" dirty="0" err="1" smtClean="0">
                <a:solidFill>
                  <a:schemeClr val="tx1"/>
                </a:solidFill>
                <a:effectLst/>
                <a:latin typeface="+mn-lt"/>
                <a:ea typeface="+mn-ea"/>
                <a:cs typeface="+mn-cs"/>
                <a:hlinkClick r:id="rId3" tooltip="Etymology, meaning and definition of repose "/>
              </a:rPr>
              <a:t>repose</a:t>
            </a:r>
            <a:r>
              <a:rPr lang="sk-SK" sz="1200" kern="1200" dirty="0" smtClean="0">
                <a:solidFill>
                  <a:schemeClr val="tx1"/>
                </a:solidFill>
                <a:effectLst/>
                <a:latin typeface="+mn-lt"/>
                <a:ea typeface="+mn-ea"/>
                <a:cs typeface="+mn-cs"/>
              </a:rPr>
              <a:t> (v.2)).</a:t>
            </a:r>
          </a:p>
          <a:p>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figurative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sense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anything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immaterial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thought</a:t>
            </a:r>
            <a:r>
              <a:rPr lang="sk-SK" sz="1200" kern="1200" dirty="0" smtClean="0">
                <a:solidFill>
                  <a:schemeClr val="tx1"/>
                </a:solidFill>
                <a:effectLst/>
                <a:latin typeface="+mn-lt"/>
                <a:ea typeface="+mn-ea"/>
                <a:cs typeface="+mn-cs"/>
              </a:rPr>
              <a:t> of as </a:t>
            </a:r>
            <a:r>
              <a:rPr lang="sk-SK" sz="1200" kern="1200" dirty="0" err="1" smtClean="0">
                <a:solidFill>
                  <a:schemeClr val="tx1"/>
                </a:solidFill>
                <a:effectLst/>
                <a:latin typeface="+mn-lt"/>
                <a:ea typeface="+mn-ea"/>
                <a:cs typeface="+mn-cs"/>
              </a:rPr>
              <a:t>stored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recorded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1640s; </a:t>
            </a:r>
            <a:r>
              <a:rPr lang="sk-SK" sz="1200" kern="1200" dirty="0" err="1" smtClean="0">
                <a:solidFill>
                  <a:schemeClr val="tx1"/>
                </a:solidFill>
                <a:effectLst/>
                <a:latin typeface="+mn-lt"/>
                <a:ea typeface="+mn-ea"/>
                <a:cs typeface="+mn-cs"/>
              </a:rPr>
              <a:t>commercial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sense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things</a:t>
            </a:r>
            <a:r>
              <a:rPr lang="sk-SK" sz="1200" kern="120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kept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sale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by 1759.</a:t>
            </a:r>
          </a:p>
          <a:p>
            <a:endParaRPr lang="sk-SK"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sk-SK" b="1" dirty="0" err="1" smtClean="0"/>
              <a:t>Repository</a:t>
            </a:r>
            <a:r>
              <a:rPr lang="sk-SK" b="0" dirty="0" smtClean="0"/>
              <a:t> (https://www.macmillandictionary.com/dictionary/british/repository)</a:t>
            </a:r>
          </a:p>
          <a:p>
            <a:r>
              <a:rPr lang="en-US" dirty="0" smtClean="0"/>
              <a:t>a </a:t>
            </a:r>
            <a:r>
              <a:rPr lang="en-US" dirty="0" smtClean="0">
                <a:hlinkClick r:id="rId4" tooltip="place"/>
              </a:rPr>
              <a:t>place</a:t>
            </a:r>
            <a:r>
              <a:rPr lang="en-US" dirty="0" smtClean="0"/>
              <a:t> where </a:t>
            </a:r>
            <a:r>
              <a:rPr lang="en-US" dirty="0" smtClean="0">
                <a:hlinkClick r:id="rId5" tooltip="large"/>
              </a:rPr>
              <a:t>large</a:t>
            </a:r>
            <a:r>
              <a:rPr lang="en-US" dirty="0" smtClean="0"/>
              <a:t> </a:t>
            </a:r>
            <a:r>
              <a:rPr lang="en-US" dirty="0" smtClean="0">
                <a:hlinkClick r:id="rId6" tooltip="quantities"/>
              </a:rPr>
              <a:t>quantities</a:t>
            </a:r>
            <a:r>
              <a:rPr lang="en-US" dirty="0" smtClean="0"/>
              <a:t> of </a:t>
            </a:r>
            <a:r>
              <a:rPr lang="en-US" dirty="0" smtClean="0">
                <a:hlinkClick r:id="rId7" tooltip="things"/>
              </a:rPr>
              <a:t>things</a:t>
            </a:r>
            <a:r>
              <a:rPr lang="en-US" dirty="0" smtClean="0"/>
              <a:t> are </a:t>
            </a:r>
            <a:r>
              <a:rPr lang="en-US" dirty="0" smtClean="0">
                <a:hlinkClick r:id="rId8" tooltip="stored"/>
              </a:rPr>
              <a:t>stored</a:t>
            </a:r>
            <a:r>
              <a:rPr lang="en-US" dirty="0" smtClean="0"/>
              <a:t> or </a:t>
            </a:r>
            <a:r>
              <a:rPr lang="en-US" dirty="0" smtClean="0">
                <a:hlinkClick r:id="rId9" tooltip="kept"/>
              </a:rPr>
              <a:t>kept</a:t>
            </a:r>
            <a:r>
              <a:rPr lang="en-US" dirty="0" smtClean="0"/>
              <a:t> </a:t>
            </a:r>
            <a:r>
              <a:rPr lang="en-US" dirty="0" smtClean="0">
                <a:hlinkClick r:id="rId10" tooltip="safe"/>
              </a:rPr>
              <a:t>safe</a:t>
            </a:r>
            <a:endParaRPr lang="sk-SK" dirty="0" smtClean="0"/>
          </a:p>
          <a:p>
            <a:r>
              <a:rPr lang="sk-SK" dirty="0" smtClean="0"/>
              <a:t>  </a:t>
            </a:r>
            <a:r>
              <a:rPr lang="en-US" dirty="0" smtClean="0"/>
              <a:t>a </a:t>
            </a:r>
            <a:r>
              <a:rPr lang="en-US" dirty="0" smtClean="0">
                <a:hlinkClick r:id="rId11" tooltip="nuclear"/>
              </a:rPr>
              <a:t>nuclear</a:t>
            </a:r>
            <a:r>
              <a:rPr lang="en-US" dirty="0" smtClean="0"/>
              <a:t> </a:t>
            </a:r>
            <a:r>
              <a:rPr lang="en-US" dirty="0" smtClean="0">
                <a:hlinkClick r:id="rId12" tooltip="waste"/>
              </a:rPr>
              <a:t>waste</a:t>
            </a:r>
            <a:r>
              <a:rPr lang="en-US" dirty="0" smtClean="0"/>
              <a:t> repository</a:t>
            </a:r>
            <a:endParaRPr lang="sk-SK" dirty="0" smtClean="0"/>
          </a:p>
          <a:p>
            <a:r>
              <a:rPr lang="en-US" dirty="0" smtClean="0"/>
              <a:t>a </a:t>
            </a:r>
            <a:r>
              <a:rPr lang="en-US" dirty="0" smtClean="0">
                <a:hlinkClick r:id="rId13" tooltip="person"/>
              </a:rPr>
              <a:t>person</a:t>
            </a:r>
            <a:r>
              <a:rPr lang="en-US" dirty="0" smtClean="0"/>
              <a:t>, </a:t>
            </a:r>
            <a:r>
              <a:rPr lang="en-US" dirty="0" smtClean="0">
                <a:hlinkClick r:id="rId14" tooltip="book"/>
              </a:rPr>
              <a:t>book</a:t>
            </a:r>
            <a:r>
              <a:rPr lang="en-US" dirty="0" smtClean="0"/>
              <a:t>, </a:t>
            </a:r>
            <a:r>
              <a:rPr lang="en-US" dirty="0" smtClean="0">
                <a:hlinkClick r:id="rId15" tooltip="library"/>
              </a:rPr>
              <a:t>library</a:t>
            </a:r>
            <a:r>
              <a:rPr lang="en-US" dirty="0" smtClean="0"/>
              <a:t> </a:t>
            </a:r>
            <a:r>
              <a:rPr lang="en-US" dirty="0" err="1" smtClean="0"/>
              <a:t>etc</a:t>
            </a:r>
            <a:r>
              <a:rPr lang="en-US" dirty="0" smtClean="0"/>
              <a:t> </a:t>
            </a:r>
            <a:r>
              <a:rPr lang="en-US" dirty="0" smtClean="0">
                <a:hlinkClick r:id="rId16" tooltip="considered"/>
              </a:rPr>
              <a:t>considered</a:t>
            </a:r>
            <a:r>
              <a:rPr lang="en-US" dirty="0" smtClean="0"/>
              <a:t> as a </a:t>
            </a:r>
            <a:r>
              <a:rPr lang="en-US" dirty="0" smtClean="0">
                <a:hlinkClick r:id="rId17" tooltip="store"/>
              </a:rPr>
              <a:t>store</a:t>
            </a:r>
            <a:r>
              <a:rPr lang="en-US" dirty="0" smtClean="0"/>
              <a:t> of </a:t>
            </a:r>
            <a:r>
              <a:rPr lang="en-US" dirty="0" smtClean="0">
                <a:hlinkClick r:id="rId18" tooltip="information"/>
              </a:rPr>
              <a:t>information</a:t>
            </a:r>
            <a:r>
              <a:rPr lang="en-US" dirty="0" smtClean="0"/>
              <a:t> and </a:t>
            </a:r>
            <a:r>
              <a:rPr lang="en-US" dirty="0" smtClean="0">
                <a:hlinkClick r:id="rId19" tooltip="knowledge"/>
              </a:rPr>
              <a:t>knowledge</a:t>
            </a:r>
            <a:endParaRPr lang="sk-SK" b="1" dirty="0" smtClean="0"/>
          </a:p>
          <a:p>
            <a:endParaRPr lang="sk-SK"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kern="1200" dirty="0" smtClean="0">
                <a:solidFill>
                  <a:schemeClr val="tx1"/>
                </a:solidFill>
                <a:effectLst/>
                <a:latin typeface="+mn-lt"/>
                <a:ea typeface="+mn-ea"/>
                <a:cs typeface="+mn-cs"/>
              </a:rPr>
              <a:t>“</a:t>
            </a:r>
            <a:r>
              <a:rPr lang="sk-SK" sz="1200" kern="1200" dirty="0" err="1" smtClean="0">
                <a:solidFill>
                  <a:schemeClr val="tx1"/>
                </a:solidFill>
                <a:effectLst/>
                <a:latin typeface="+mn-lt"/>
                <a:ea typeface="+mn-ea"/>
                <a:cs typeface="+mn-cs"/>
              </a:rPr>
              <a:t>Depository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still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primarily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used</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mean</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store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things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safely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but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repository</a:t>
            </a:r>
            <a:r>
              <a:rPr lang="sk-SK" sz="1200" kern="1200" dirty="0" smtClean="0">
                <a:solidFill>
                  <a:schemeClr val="tx1"/>
                </a:solidFill>
                <a:effectLst/>
                <a:latin typeface="+mn-lt"/>
                <a:ea typeface="+mn-ea"/>
                <a:cs typeface="+mn-cs"/>
              </a:rPr>
              <a:t>” has </a:t>
            </a:r>
            <a:r>
              <a:rPr lang="sk-SK" sz="1200" kern="1200" dirty="0" err="1" smtClean="0">
                <a:solidFill>
                  <a:schemeClr val="tx1"/>
                </a:solidFill>
                <a:effectLst/>
                <a:latin typeface="+mn-lt"/>
                <a:ea typeface="+mn-ea"/>
                <a:cs typeface="+mn-cs"/>
              </a:rPr>
              <a:t>taken</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many</a:t>
            </a:r>
            <a:r>
              <a:rPr lang="sk-SK" sz="1200" kern="1200" dirty="0" smtClean="0">
                <a:solidFill>
                  <a:schemeClr val="tx1"/>
                </a:solidFill>
                <a:effectLst/>
                <a:latin typeface="+mn-lt"/>
                <a:ea typeface="+mn-ea"/>
                <a:cs typeface="+mn-cs"/>
              </a:rPr>
              <a:t> more </a:t>
            </a:r>
            <a:r>
              <a:rPr lang="sk-SK" sz="1200" kern="1200" dirty="0" err="1" smtClean="0">
                <a:solidFill>
                  <a:schemeClr val="tx1"/>
                </a:solidFill>
                <a:effectLst/>
                <a:latin typeface="+mn-lt"/>
                <a:ea typeface="+mn-ea"/>
                <a:cs typeface="+mn-cs"/>
              </a:rPr>
              <a:t>specific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senses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though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all</a:t>
            </a:r>
            <a:r>
              <a:rPr lang="sk-SK" sz="1200" kern="120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related</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one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way</a:t>
            </a:r>
            <a:r>
              <a:rPr lang="sk-SK" sz="1200" kern="1200" dirty="0" smtClean="0">
                <a:solidFill>
                  <a:schemeClr val="tx1"/>
                </a:solidFill>
                <a:effectLst/>
                <a:latin typeface="+mn-lt"/>
                <a:ea typeface="+mn-ea"/>
                <a:cs typeface="+mn-cs"/>
              </a:rPr>
              <a:t> or </a:t>
            </a:r>
            <a:r>
              <a:rPr lang="sk-SK" sz="1200" kern="1200" dirty="0" err="1" smtClean="0">
                <a:solidFill>
                  <a:schemeClr val="tx1"/>
                </a:solidFill>
                <a:effectLst/>
                <a:latin typeface="+mn-lt"/>
                <a:ea typeface="+mn-ea"/>
                <a:cs typeface="+mn-cs"/>
              </a:rPr>
              <a:t>other</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its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original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storage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sense</a:t>
            </a:r>
            <a:r>
              <a:rPr lang="sk-SK" sz="1200" kern="1200" dirty="0" smtClean="0">
                <a:solidFill>
                  <a:schemeClr val="tx1"/>
                </a:solidFill>
                <a:effectLst/>
                <a:latin typeface="+mn-lt"/>
                <a:ea typeface="+mn-ea"/>
                <a:cs typeface="+mn-cs"/>
              </a:rPr>
              <a:t>.</a:t>
            </a:r>
            <a:endParaRPr lang="sk-SK" dirty="0" smtClean="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u="sng" kern="1200" dirty="0" smtClean="0">
                <a:solidFill>
                  <a:schemeClr val="tx1"/>
                </a:solidFill>
                <a:effectLst/>
                <a:latin typeface="+mn-lt"/>
                <a:ea typeface="+mn-ea"/>
                <a:cs typeface="+mn-cs"/>
                <a:hlinkClick r:id="rId20"/>
              </a:rPr>
              <a:t>https://www.grammarphobia.com/blog/2017/12/depository-repository.html</a:t>
            </a:r>
            <a:endParaRPr lang="sk-SK" dirty="0" smtClean="0">
              <a:effectLst/>
            </a:endParaRPr>
          </a:p>
          <a:p>
            <a:endParaRPr lang="sk-SK"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kern="1200" dirty="0" smtClean="0">
                <a:solidFill>
                  <a:schemeClr val="tx1"/>
                </a:solidFill>
                <a:effectLst/>
                <a:latin typeface="+mn-lt"/>
                <a:ea typeface="+mn-ea"/>
                <a:cs typeface="+mn-cs"/>
              </a:rPr>
              <a:t>https://www.umu.se/en/library/research-data/specialised-topics/storage-catalogue-repository-and-archive/</a:t>
            </a:r>
          </a:p>
          <a:p>
            <a:r>
              <a:rPr lang="sk-SK" dirty="0" err="1" smtClean="0"/>
              <a:t>Umea</a:t>
            </a:r>
            <a:r>
              <a:rPr lang="sk-SK" dirty="0" smtClean="0"/>
              <a:t> </a:t>
            </a:r>
            <a:r>
              <a:rPr lang="sk-SK" dirty="0" err="1" smtClean="0"/>
              <a:t>university</a:t>
            </a:r>
            <a:r>
              <a:rPr lang="sk-SK" dirty="0" smtClean="0"/>
              <a:t> - Švédsko</a:t>
            </a:r>
          </a:p>
          <a:p>
            <a:r>
              <a:rPr lang="en-US" dirty="0" smtClean="0"/>
              <a:t>The terms </a:t>
            </a:r>
            <a:r>
              <a:rPr lang="en-US" b="1" dirty="0" smtClean="0"/>
              <a:t>storage, catalogue, repository and archives </a:t>
            </a:r>
            <a:r>
              <a:rPr lang="en-US" dirty="0" smtClean="0"/>
              <a:t>are central </a:t>
            </a:r>
            <a:r>
              <a:rPr lang="en-US" b="1" dirty="0" smtClean="0"/>
              <a:t>in research data management</a:t>
            </a:r>
            <a:r>
              <a:rPr lang="en-US" dirty="0" smtClean="0"/>
              <a:t>, but they can be </a:t>
            </a:r>
            <a:r>
              <a:rPr lang="en-US" b="1" dirty="0" smtClean="0"/>
              <a:t>difficult to separate</a:t>
            </a:r>
            <a:r>
              <a:rPr lang="en-US" dirty="0" smtClean="0"/>
              <a:t>. </a:t>
            </a:r>
            <a:endParaRPr lang="sk-SK" dirty="0" smtClean="0"/>
          </a:p>
          <a:p>
            <a:r>
              <a:rPr lang="en-US" b="1" dirty="0" smtClean="0"/>
              <a:t>Repository</a:t>
            </a:r>
          </a:p>
          <a:p>
            <a:r>
              <a:rPr lang="en-US" dirty="0" smtClean="0"/>
              <a:t>A </a:t>
            </a:r>
            <a:r>
              <a:rPr lang="en-US" b="1" dirty="0" smtClean="0"/>
              <a:t>repository is a way of managing and </a:t>
            </a:r>
            <a:r>
              <a:rPr lang="en-US" b="1" dirty="0" err="1" smtClean="0"/>
              <a:t>organising</a:t>
            </a:r>
            <a:r>
              <a:rPr lang="en-US" b="1" dirty="0" smtClean="0"/>
              <a:t> research data </a:t>
            </a:r>
            <a:r>
              <a:rPr lang="en-US" dirty="0" smtClean="0"/>
              <a:t>and </a:t>
            </a:r>
            <a:r>
              <a:rPr lang="en-US" b="1" dirty="0" smtClean="0"/>
              <a:t>includes the catalogue, storage, curation of data and making data accessible over time</a:t>
            </a:r>
            <a:r>
              <a:rPr lang="en-US" dirty="0" smtClean="0"/>
              <a:t>. The repository </a:t>
            </a:r>
            <a:r>
              <a:rPr lang="en-US" b="1" dirty="0" smtClean="0"/>
              <a:t>contains </a:t>
            </a:r>
            <a:r>
              <a:rPr lang="en-US" b="1" dirty="0" err="1" smtClean="0"/>
              <a:t>organised</a:t>
            </a:r>
            <a:r>
              <a:rPr lang="en-US" b="1" dirty="0" smtClean="0"/>
              <a:t> and to some extent packaged information</a:t>
            </a:r>
            <a:r>
              <a:rPr lang="en-US" dirty="0" smtClean="0"/>
              <a:t>. Repositories are suitable particularly for "</a:t>
            </a:r>
            <a:r>
              <a:rPr lang="en-US" dirty="0" err="1" smtClean="0"/>
              <a:t>finalised</a:t>
            </a:r>
            <a:r>
              <a:rPr lang="en-US" dirty="0" smtClean="0"/>
              <a:t>" research data in which the work with, and hence also the description of data, has </a:t>
            </a:r>
            <a:r>
              <a:rPr lang="en-US" dirty="0" err="1" smtClean="0"/>
              <a:t>stabilised</a:t>
            </a:r>
            <a:r>
              <a:rPr lang="en-US" dirty="0" smtClean="0"/>
              <a:t> and is not likely to be altered again.</a:t>
            </a:r>
          </a:p>
          <a:p>
            <a:endParaRPr lang="sk-SK" b="1" dirty="0" smtClean="0"/>
          </a:p>
          <a:p>
            <a:r>
              <a:rPr lang="en-US" b="1" dirty="0" smtClean="0"/>
              <a:t>In the field of data management, the terms "archive" and "repository"</a:t>
            </a:r>
            <a:r>
              <a:rPr lang="en-US" dirty="0" smtClean="0"/>
              <a:t> often are used interchangeably. Within the Federal government, however, the term "archive" is specific to the mission and activities of the National Archives and Records Administration (NARA).</a:t>
            </a:r>
            <a:endParaRPr lang="sk-SK" dirty="0" smtClean="0"/>
          </a:p>
          <a:p>
            <a:r>
              <a:rPr lang="sk-SK" sz="1200" kern="1200" dirty="0" smtClean="0">
                <a:solidFill>
                  <a:schemeClr val="tx1"/>
                </a:solidFill>
                <a:effectLst/>
                <a:latin typeface="+mn-lt"/>
                <a:ea typeface="+mn-ea"/>
                <a:cs typeface="+mn-cs"/>
              </a:rPr>
              <a:t>https://www.usgs.gov/index.php/data-management/archive-vs-repository-there-difference</a:t>
            </a:r>
          </a:p>
          <a:p>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https://www.etymonline.com/word/repository</a:t>
            </a:r>
          </a:p>
          <a:p>
            <a:r>
              <a:rPr lang="sk-SK" sz="1200" b="1" kern="1200" dirty="0" err="1" smtClean="0">
                <a:solidFill>
                  <a:schemeClr val="tx1"/>
                </a:solidFill>
                <a:effectLst/>
                <a:latin typeface="+mn-lt"/>
                <a:ea typeface="+mn-ea"/>
                <a:cs typeface="+mn-cs"/>
              </a:rPr>
              <a:t>repository</a:t>
            </a:r>
            <a:r>
              <a:rPr lang="sk-SK" sz="1200" b="1" kern="1200" dirty="0" smtClean="0">
                <a:solidFill>
                  <a:schemeClr val="tx1"/>
                </a:solidFill>
                <a:effectLst/>
                <a:latin typeface="+mn-lt"/>
                <a:ea typeface="+mn-ea"/>
                <a:cs typeface="+mn-cs"/>
              </a:rPr>
              <a:t> (n.)</a:t>
            </a:r>
          </a:p>
          <a:p>
            <a:r>
              <a:rPr lang="sk-SK" sz="1200" kern="1200" dirty="0" smtClean="0">
                <a:solidFill>
                  <a:schemeClr val="tx1"/>
                </a:solidFill>
                <a:effectLst/>
                <a:latin typeface="+mn-lt"/>
                <a:ea typeface="+mn-ea"/>
                <a:cs typeface="+mn-cs"/>
              </a:rPr>
              <a:t>late 15c. (</a:t>
            </a:r>
            <a:r>
              <a:rPr lang="sk-SK" sz="1200" kern="1200" dirty="0" err="1" smtClean="0">
                <a:solidFill>
                  <a:schemeClr val="tx1"/>
                </a:solidFill>
                <a:effectLst/>
                <a:latin typeface="+mn-lt"/>
                <a:ea typeface="+mn-ea"/>
                <a:cs typeface="+mn-cs"/>
              </a:rPr>
              <a:t>Caxton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vessel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etc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storage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French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repositoire</a:t>
            </a:r>
            <a:r>
              <a:rPr lang="sk-SK" sz="1200" kern="1200" dirty="0" smtClean="0">
                <a:solidFill>
                  <a:schemeClr val="tx1"/>
                </a:solidFill>
                <a:effectLst/>
                <a:latin typeface="+mn-lt"/>
                <a:ea typeface="+mn-ea"/>
                <a:cs typeface="+mn-cs"/>
              </a:rPr>
              <a:t> or </a:t>
            </a:r>
            <a:r>
              <a:rPr lang="sk-SK" sz="1200" kern="1200" dirty="0" err="1" smtClean="0">
                <a:solidFill>
                  <a:schemeClr val="tx1"/>
                </a:solidFill>
                <a:effectLst/>
                <a:latin typeface="+mn-lt"/>
                <a:ea typeface="+mn-ea"/>
                <a:cs typeface="+mn-cs"/>
              </a:rPr>
              <a:t>directly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Late </a:t>
            </a:r>
            <a:r>
              <a:rPr lang="sk-SK" sz="1200" kern="1200" dirty="0" err="1" smtClean="0">
                <a:solidFill>
                  <a:schemeClr val="tx1"/>
                </a:solidFill>
                <a:effectLst/>
                <a:latin typeface="+mn-lt"/>
                <a:ea typeface="+mn-ea"/>
                <a:cs typeface="+mn-cs"/>
              </a:rPr>
              <a:t>Latin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repositorium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store</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classical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Latin</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stand</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which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food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placed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noun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use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repositus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past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participle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reponere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put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away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store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see</a:t>
            </a:r>
            <a:r>
              <a:rPr lang="sk-SK" sz="1200" kern="1200" dirty="0" smtClean="0">
                <a:solidFill>
                  <a:schemeClr val="tx1"/>
                </a:solidFill>
                <a:effectLst/>
                <a:latin typeface="+mn-lt"/>
                <a:ea typeface="+mn-ea"/>
                <a:cs typeface="+mn-cs"/>
              </a:rPr>
              <a:t> </a:t>
            </a:r>
            <a:r>
              <a:rPr lang="sk-SK" sz="1200" u="sng" kern="1200" dirty="0" err="1" smtClean="0">
                <a:solidFill>
                  <a:schemeClr val="tx1"/>
                </a:solidFill>
                <a:effectLst/>
                <a:latin typeface="+mn-lt"/>
                <a:ea typeface="+mn-ea"/>
                <a:cs typeface="+mn-cs"/>
                <a:hlinkClick r:id="rId3" tooltip="Etymology, meaning and definition of repose "/>
              </a:rPr>
              <a:t>repose</a:t>
            </a:r>
            <a:r>
              <a:rPr lang="sk-SK" sz="1200" kern="1200" dirty="0" smtClean="0">
                <a:solidFill>
                  <a:schemeClr val="tx1"/>
                </a:solidFill>
                <a:effectLst/>
                <a:latin typeface="+mn-lt"/>
                <a:ea typeface="+mn-ea"/>
                <a:cs typeface="+mn-cs"/>
              </a:rPr>
              <a:t> (v.2)).</a:t>
            </a:r>
          </a:p>
          <a:p>
            <a:r>
              <a:rPr lang="sk-SK" sz="1200" kern="1200" dirty="0" smtClean="0">
                <a:solidFill>
                  <a:schemeClr val="tx1"/>
                </a:solidFill>
                <a:effectLst/>
                <a:latin typeface="+mn-lt"/>
                <a:ea typeface="+mn-ea"/>
                <a:cs typeface="+mn-cs"/>
              </a:rPr>
              <a:t>The </a:t>
            </a:r>
            <a:r>
              <a:rPr lang="sk-SK" sz="1200" kern="1200" dirty="0" err="1" smtClean="0">
                <a:solidFill>
                  <a:schemeClr val="tx1"/>
                </a:solidFill>
                <a:effectLst/>
                <a:latin typeface="+mn-lt"/>
                <a:ea typeface="+mn-ea"/>
                <a:cs typeface="+mn-cs"/>
              </a:rPr>
              <a:t>figurative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sense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anything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immaterial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thought</a:t>
            </a:r>
            <a:r>
              <a:rPr lang="sk-SK" sz="1200" kern="1200" dirty="0" smtClean="0">
                <a:solidFill>
                  <a:schemeClr val="tx1"/>
                </a:solidFill>
                <a:effectLst/>
                <a:latin typeface="+mn-lt"/>
                <a:ea typeface="+mn-ea"/>
                <a:cs typeface="+mn-cs"/>
              </a:rPr>
              <a:t> of as </a:t>
            </a:r>
            <a:r>
              <a:rPr lang="sk-SK" sz="1200" kern="1200" dirty="0" err="1" smtClean="0">
                <a:solidFill>
                  <a:schemeClr val="tx1"/>
                </a:solidFill>
                <a:effectLst/>
                <a:latin typeface="+mn-lt"/>
                <a:ea typeface="+mn-ea"/>
                <a:cs typeface="+mn-cs"/>
              </a:rPr>
              <a:t>stored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recorded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1640s; </a:t>
            </a:r>
            <a:r>
              <a:rPr lang="sk-SK" sz="1200" kern="1200" dirty="0" err="1" smtClean="0">
                <a:solidFill>
                  <a:schemeClr val="tx1"/>
                </a:solidFill>
                <a:effectLst/>
                <a:latin typeface="+mn-lt"/>
                <a:ea typeface="+mn-ea"/>
                <a:cs typeface="+mn-cs"/>
              </a:rPr>
              <a:t>commercial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sense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things</a:t>
            </a:r>
            <a:r>
              <a:rPr lang="sk-SK" sz="1200" kern="120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kept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sale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by 1759.</a:t>
            </a:r>
          </a:p>
          <a:p>
            <a:endParaRPr lang="sk-SK"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sk-SK" b="1" dirty="0" err="1" smtClean="0"/>
              <a:t>Repository</a:t>
            </a:r>
            <a:r>
              <a:rPr lang="sk-SK" b="0" dirty="0" smtClean="0"/>
              <a:t> (https://www.macmillandictionary.com/dictionary/british/repository)</a:t>
            </a:r>
          </a:p>
          <a:p>
            <a:r>
              <a:rPr lang="en-US" dirty="0" smtClean="0"/>
              <a:t>a </a:t>
            </a:r>
            <a:r>
              <a:rPr lang="en-US" dirty="0" smtClean="0">
                <a:hlinkClick r:id="rId4" tooltip="place"/>
              </a:rPr>
              <a:t>place</a:t>
            </a:r>
            <a:r>
              <a:rPr lang="en-US" dirty="0" smtClean="0"/>
              <a:t> where </a:t>
            </a:r>
            <a:r>
              <a:rPr lang="en-US" dirty="0" smtClean="0">
                <a:hlinkClick r:id="rId5" tooltip="large"/>
              </a:rPr>
              <a:t>large</a:t>
            </a:r>
            <a:r>
              <a:rPr lang="en-US" dirty="0" smtClean="0"/>
              <a:t> </a:t>
            </a:r>
            <a:r>
              <a:rPr lang="en-US" dirty="0" smtClean="0">
                <a:hlinkClick r:id="rId6" tooltip="quantities"/>
              </a:rPr>
              <a:t>quantities</a:t>
            </a:r>
            <a:r>
              <a:rPr lang="en-US" dirty="0" smtClean="0"/>
              <a:t> of </a:t>
            </a:r>
            <a:r>
              <a:rPr lang="en-US" dirty="0" smtClean="0">
                <a:hlinkClick r:id="rId7" tooltip="things"/>
              </a:rPr>
              <a:t>things</a:t>
            </a:r>
            <a:r>
              <a:rPr lang="en-US" dirty="0" smtClean="0"/>
              <a:t> are </a:t>
            </a:r>
            <a:r>
              <a:rPr lang="en-US" dirty="0" smtClean="0">
                <a:hlinkClick r:id="rId8" tooltip="stored"/>
              </a:rPr>
              <a:t>stored</a:t>
            </a:r>
            <a:r>
              <a:rPr lang="en-US" dirty="0" smtClean="0"/>
              <a:t> or </a:t>
            </a:r>
            <a:r>
              <a:rPr lang="en-US" dirty="0" smtClean="0">
                <a:hlinkClick r:id="rId9" tooltip="kept"/>
              </a:rPr>
              <a:t>kept</a:t>
            </a:r>
            <a:r>
              <a:rPr lang="en-US" dirty="0" smtClean="0"/>
              <a:t> </a:t>
            </a:r>
            <a:r>
              <a:rPr lang="en-US" dirty="0" smtClean="0">
                <a:hlinkClick r:id="rId10" tooltip="safe"/>
              </a:rPr>
              <a:t>safe</a:t>
            </a:r>
            <a:endParaRPr lang="sk-SK" dirty="0" smtClean="0"/>
          </a:p>
          <a:p>
            <a:r>
              <a:rPr lang="sk-SK" dirty="0" smtClean="0"/>
              <a:t>  </a:t>
            </a:r>
            <a:r>
              <a:rPr lang="en-US" dirty="0" smtClean="0"/>
              <a:t>a </a:t>
            </a:r>
            <a:r>
              <a:rPr lang="en-US" dirty="0" smtClean="0">
                <a:hlinkClick r:id="rId11" tooltip="nuclear"/>
              </a:rPr>
              <a:t>nuclear</a:t>
            </a:r>
            <a:r>
              <a:rPr lang="en-US" dirty="0" smtClean="0"/>
              <a:t> </a:t>
            </a:r>
            <a:r>
              <a:rPr lang="en-US" dirty="0" smtClean="0">
                <a:hlinkClick r:id="rId12" tooltip="waste"/>
              </a:rPr>
              <a:t>waste</a:t>
            </a:r>
            <a:r>
              <a:rPr lang="en-US" dirty="0" smtClean="0"/>
              <a:t> repository</a:t>
            </a:r>
            <a:endParaRPr lang="sk-SK" dirty="0" smtClean="0"/>
          </a:p>
          <a:p>
            <a:r>
              <a:rPr lang="en-US" dirty="0" smtClean="0"/>
              <a:t>a </a:t>
            </a:r>
            <a:r>
              <a:rPr lang="en-US" dirty="0" smtClean="0">
                <a:hlinkClick r:id="rId13" tooltip="person"/>
              </a:rPr>
              <a:t>person</a:t>
            </a:r>
            <a:r>
              <a:rPr lang="en-US" dirty="0" smtClean="0"/>
              <a:t>, </a:t>
            </a:r>
            <a:r>
              <a:rPr lang="en-US" dirty="0" smtClean="0">
                <a:hlinkClick r:id="rId14" tooltip="book"/>
              </a:rPr>
              <a:t>book</a:t>
            </a:r>
            <a:r>
              <a:rPr lang="en-US" dirty="0" smtClean="0"/>
              <a:t>, </a:t>
            </a:r>
            <a:r>
              <a:rPr lang="en-US" dirty="0" smtClean="0">
                <a:hlinkClick r:id="rId15" tooltip="library"/>
              </a:rPr>
              <a:t>library</a:t>
            </a:r>
            <a:r>
              <a:rPr lang="en-US" dirty="0" smtClean="0"/>
              <a:t> </a:t>
            </a:r>
            <a:r>
              <a:rPr lang="en-US" dirty="0" err="1" smtClean="0"/>
              <a:t>etc</a:t>
            </a:r>
            <a:r>
              <a:rPr lang="en-US" dirty="0" smtClean="0"/>
              <a:t> </a:t>
            </a:r>
            <a:r>
              <a:rPr lang="en-US" dirty="0" smtClean="0">
                <a:hlinkClick r:id="rId16" tooltip="considered"/>
              </a:rPr>
              <a:t>considered</a:t>
            </a:r>
            <a:r>
              <a:rPr lang="en-US" dirty="0" smtClean="0"/>
              <a:t> as a </a:t>
            </a:r>
            <a:r>
              <a:rPr lang="en-US" dirty="0" smtClean="0">
                <a:hlinkClick r:id="rId17" tooltip="store"/>
              </a:rPr>
              <a:t>store</a:t>
            </a:r>
            <a:r>
              <a:rPr lang="en-US" dirty="0" smtClean="0"/>
              <a:t> of </a:t>
            </a:r>
            <a:r>
              <a:rPr lang="en-US" dirty="0" smtClean="0">
                <a:hlinkClick r:id="rId18" tooltip="information"/>
              </a:rPr>
              <a:t>information</a:t>
            </a:r>
            <a:r>
              <a:rPr lang="en-US" dirty="0" smtClean="0"/>
              <a:t> and </a:t>
            </a:r>
            <a:r>
              <a:rPr lang="en-US" dirty="0" smtClean="0">
                <a:hlinkClick r:id="rId19" tooltip="knowledge"/>
              </a:rPr>
              <a:t>knowledge</a:t>
            </a:r>
            <a:endParaRPr lang="sk-SK" b="1" dirty="0" smtClean="0"/>
          </a:p>
          <a:p>
            <a:endParaRPr lang="sk-SK"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kern="1200" dirty="0" smtClean="0">
                <a:solidFill>
                  <a:schemeClr val="tx1"/>
                </a:solidFill>
                <a:effectLst/>
                <a:latin typeface="+mn-lt"/>
                <a:ea typeface="+mn-ea"/>
                <a:cs typeface="+mn-cs"/>
              </a:rPr>
              <a:t>“</a:t>
            </a:r>
            <a:r>
              <a:rPr lang="sk-SK" sz="1200" kern="1200" dirty="0" err="1" smtClean="0">
                <a:solidFill>
                  <a:schemeClr val="tx1"/>
                </a:solidFill>
                <a:effectLst/>
                <a:latin typeface="+mn-lt"/>
                <a:ea typeface="+mn-ea"/>
                <a:cs typeface="+mn-cs"/>
              </a:rPr>
              <a:t>Depository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still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primarily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used</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mean</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store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things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safely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but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repository</a:t>
            </a:r>
            <a:r>
              <a:rPr lang="sk-SK" sz="1200" kern="1200" dirty="0" smtClean="0">
                <a:solidFill>
                  <a:schemeClr val="tx1"/>
                </a:solidFill>
                <a:effectLst/>
                <a:latin typeface="+mn-lt"/>
                <a:ea typeface="+mn-ea"/>
                <a:cs typeface="+mn-cs"/>
              </a:rPr>
              <a:t>” has </a:t>
            </a:r>
            <a:r>
              <a:rPr lang="sk-SK" sz="1200" kern="1200" dirty="0" err="1" smtClean="0">
                <a:solidFill>
                  <a:schemeClr val="tx1"/>
                </a:solidFill>
                <a:effectLst/>
                <a:latin typeface="+mn-lt"/>
                <a:ea typeface="+mn-ea"/>
                <a:cs typeface="+mn-cs"/>
              </a:rPr>
              <a:t>taken</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many</a:t>
            </a:r>
            <a:r>
              <a:rPr lang="sk-SK" sz="1200" kern="1200" dirty="0" smtClean="0">
                <a:solidFill>
                  <a:schemeClr val="tx1"/>
                </a:solidFill>
                <a:effectLst/>
                <a:latin typeface="+mn-lt"/>
                <a:ea typeface="+mn-ea"/>
                <a:cs typeface="+mn-cs"/>
              </a:rPr>
              <a:t> more </a:t>
            </a:r>
            <a:r>
              <a:rPr lang="sk-SK" sz="1200" kern="1200" dirty="0" err="1" smtClean="0">
                <a:solidFill>
                  <a:schemeClr val="tx1"/>
                </a:solidFill>
                <a:effectLst/>
                <a:latin typeface="+mn-lt"/>
                <a:ea typeface="+mn-ea"/>
                <a:cs typeface="+mn-cs"/>
              </a:rPr>
              <a:t>specific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senses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though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all</a:t>
            </a:r>
            <a:r>
              <a:rPr lang="sk-SK" sz="1200" kern="120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related</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one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way</a:t>
            </a:r>
            <a:r>
              <a:rPr lang="sk-SK" sz="1200" kern="1200" dirty="0" smtClean="0">
                <a:solidFill>
                  <a:schemeClr val="tx1"/>
                </a:solidFill>
                <a:effectLst/>
                <a:latin typeface="+mn-lt"/>
                <a:ea typeface="+mn-ea"/>
                <a:cs typeface="+mn-cs"/>
              </a:rPr>
              <a:t> or </a:t>
            </a:r>
            <a:r>
              <a:rPr lang="sk-SK" sz="1200" kern="1200" dirty="0" err="1" smtClean="0">
                <a:solidFill>
                  <a:schemeClr val="tx1"/>
                </a:solidFill>
                <a:effectLst/>
                <a:latin typeface="+mn-lt"/>
                <a:ea typeface="+mn-ea"/>
                <a:cs typeface="+mn-cs"/>
              </a:rPr>
              <a:t>other</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its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original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storage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sense</a:t>
            </a:r>
            <a:r>
              <a:rPr lang="sk-SK" sz="1200" kern="1200" dirty="0" smtClean="0">
                <a:solidFill>
                  <a:schemeClr val="tx1"/>
                </a:solidFill>
                <a:effectLst/>
                <a:latin typeface="+mn-lt"/>
                <a:ea typeface="+mn-ea"/>
                <a:cs typeface="+mn-cs"/>
              </a:rPr>
              <a:t>.</a:t>
            </a:r>
            <a:endParaRPr lang="sk-SK" dirty="0" smtClean="0">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k-SK" sz="1200" u="sng" kern="1200" dirty="0" smtClean="0">
                <a:solidFill>
                  <a:schemeClr val="tx1"/>
                </a:solidFill>
                <a:effectLst/>
                <a:latin typeface="+mn-lt"/>
                <a:ea typeface="+mn-ea"/>
                <a:cs typeface="+mn-cs"/>
                <a:hlinkClick r:id="rId20"/>
              </a:rPr>
              <a:t>https://www.grammarphobia.com/blog/2017/12/depository-repository.html</a:t>
            </a:r>
            <a:endParaRPr lang="sk-SK" dirty="0" smtClean="0">
              <a:effectLst/>
            </a:endParaRPr>
          </a:p>
          <a:p>
            <a:endParaRPr lang="sk-SK" dirty="0"/>
          </a:p>
        </p:txBody>
      </p:sp>
      <p:sp>
        <p:nvSpPr>
          <p:cNvPr id="4" name="Zástupný objekt pre číslo snímky 3"/>
          <p:cNvSpPr>
            <a:spLocks noGrp="1"/>
          </p:cNvSpPr>
          <p:nvPr>
            <p:ph type="sldNum" sz="quarter" idx="10"/>
          </p:nvPr>
        </p:nvSpPr>
        <p:spPr/>
        <p:txBody>
          <a:bodyPr/>
          <a:lstStyle/>
          <a:p>
            <a:pPr>
              <a:defRPr/>
            </a:pPr>
            <a:fld id="{789D01DE-3EE4-4446-82CB-F0FE1DAE050E}" type="slidenum">
              <a:rPr lang="sk-SK" smtClean="0"/>
              <a:pPr>
                <a:defRPr/>
              </a:pPr>
              <a:t>8</a:t>
            </a:fld>
            <a:endParaRPr lang="sk-SK"/>
          </a:p>
        </p:txBody>
      </p:sp>
    </p:spTree>
    <p:extLst>
      <p:ext uri="{BB962C8B-B14F-4D97-AF65-F5344CB8AC3E}">
        <p14:creationId xmlns:p14="http://schemas.microsoft.com/office/powerpoint/2010/main" val="4233054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sk-SK" sz="1200" b="1" i="0" u="none" strike="noStrike" kern="1200" baseline="0" dirty="0" smtClean="0">
                <a:solidFill>
                  <a:schemeClr val="tx1"/>
                </a:solidFill>
                <a:latin typeface="+mn-lt"/>
                <a:ea typeface="+mn-ea"/>
                <a:cs typeface="+mn-cs"/>
              </a:rPr>
              <a:t>Repozitár</a:t>
            </a:r>
          </a:p>
          <a:p>
            <a:pPr marL="0" marR="0" lvl="0" indent="0" algn="l" defTabSz="914400" rtl="0" eaLnBrk="1" fontAlgn="base" latinLnBrk="0" hangingPunct="1">
              <a:lnSpc>
                <a:spcPct val="100000"/>
              </a:lnSpc>
              <a:spcBef>
                <a:spcPct val="0"/>
              </a:spcBef>
              <a:spcAft>
                <a:spcPct val="0"/>
              </a:spcAft>
              <a:buClrTx/>
              <a:buSzTx/>
              <a:buFontTx/>
              <a:buNone/>
              <a:tabLst/>
              <a:defRPr/>
            </a:pPr>
            <a:r>
              <a:rPr lang="sk-SK" b="1" i="1" dirty="0" smtClean="0"/>
              <a:t>Repozitár (definícia)</a:t>
            </a:r>
            <a:br>
              <a:rPr lang="sk-SK" b="1" i="1" dirty="0" smtClean="0"/>
            </a:br>
            <a:r>
              <a:rPr lang="sk-SK" dirty="0" smtClean="0"/>
              <a:t>(sklad) </a:t>
            </a:r>
            <a:r>
              <a:rPr lang="sk-SK" b="1" dirty="0" smtClean="0"/>
              <a:t>je otvorený systém s</a:t>
            </a:r>
            <a:r>
              <a:rPr lang="sk-SK" b="1" baseline="0" dirty="0" smtClean="0"/>
              <a:t> prístupom cez sieťové rozhranie</a:t>
            </a:r>
            <a:r>
              <a:rPr lang="sk-SK" b="1" dirty="0" smtClean="0"/>
              <a:t>, v ktorom sú uložené digitálne objekty pre ich ďalšie sprístupnenie a využitie</a:t>
            </a:r>
            <a:r>
              <a:rPr lang="sk-SK" dirty="0" smtClean="0"/>
              <a:t>. </a:t>
            </a:r>
            <a:r>
              <a:rPr lang="sk-SK" b="1" dirty="0" smtClean="0"/>
              <a:t>Rôzne repozitáre majú rôznu internú organizáciu digitálnych objektov</a:t>
            </a:r>
            <a:r>
              <a:rPr lang="sk-SK" dirty="0" smtClean="0"/>
              <a:t>, ale </a:t>
            </a:r>
            <a:r>
              <a:rPr lang="sk-SK" b="1" dirty="0" smtClean="0"/>
              <a:t>digitálne objekty v každom repozitári </a:t>
            </a:r>
            <a:r>
              <a:rPr lang="sk-SK" dirty="0" smtClean="0"/>
              <a:t>majú vždy </a:t>
            </a:r>
            <a:r>
              <a:rPr lang="sk-SK" b="1" dirty="0" smtClean="0"/>
              <a:t>metadátový záznam (</a:t>
            </a:r>
            <a:r>
              <a:rPr lang="sk-SK" b="1" dirty="0" err="1" smtClean="0"/>
              <a:t>properties</a:t>
            </a:r>
            <a:r>
              <a:rPr lang="sk-SK" b="1" dirty="0" smtClean="0"/>
              <a:t>), </a:t>
            </a:r>
            <a:r>
              <a:rPr lang="sk-SK" dirty="0" smtClean="0"/>
              <a:t>v ktorom sú uložené všetky atribúty objektu (o. i. aj podmienky prístupových práv) a </a:t>
            </a:r>
            <a:r>
              <a:rPr lang="sk-SK" b="1" dirty="0" err="1" smtClean="0"/>
              <a:t>translačný</a:t>
            </a:r>
            <a:r>
              <a:rPr lang="sk-SK" b="1" dirty="0" smtClean="0"/>
              <a:t> log</a:t>
            </a:r>
            <a:r>
              <a:rPr lang="sk-SK" dirty="0" smtClean="0"/>
              <a:t>. Repozitáre majú priradené jednoznačné globálne meno a obsahujú mechanizmy na pridanie nových digitálnych objektov. Každý repozitár musí podporovať prístupový protokol </a:t>
            </a:r>
            <a:r>
              <a:rPr lang="sk-SK" i="1" dirty="0" err="1" smtClean="0"/>
              <a:t>Repository</a:t>
            </a:r>
            <a:r>
              <a:rPr lang="sk-SK" i="1" dirty="0" smtClean="0"/>
              <a:t> Access </a:t>
            </a:r>
            <a:r>
              <a:rPr lang="sk-SK" i="1" dirty="0" err="1" smtClean="0"/>
              <a:t>Protocol</a:t>
            </a:r>
            <a:r>
              <a:rPr lang="sk-SK" dirty="0" smtClean="0"/>
              <a:t> (RAP), ktorý umožňuje ukladať a sprístupňovať digitálne objekty alebo informácie o digitálnych objektoch z repozitára pomocou špecifikácie </a:t>
            </a:r>
            <a:r>
              <a:rPr lang="sk-SK" i="1" dirty="0" smtClean="0"/>
              <a:t>identifikátora digitálneho objektu</a:t>
            </a:r>
            <a:r>
              <a:rPr lang="sk-SK" dirty="0" smtClean="0"/>
              <a:t> (</a:t>
            </a:r>
            <a:r>
              <a:rPr lang="sk-SK" dirty="0" err="1" smtClean="0"/>
              <a:t>Handle</a:t>
            </a:r>
            <a:r>
              <a:rPr lang="sk-SK" dirty="0" smtClean="0"/>
              <a:t>), typu požiadavky a ďalších parametrov. Každý digitálny objekt má pôvodcu (</a:t>
            </a:r>
            <a:r>
              <a:rPr lang="sk-SK" i="1" dirty="0" err="1" smtClean="0"/>
              <a:t>Originator</a:t>
            </a:r>
            <a:r>
              <a:rPr lang="sk-SK" dirty="0" smtClean="0"/>
              <a:t>), čo môže byť osoba alebo organizácia, ktorá definuje podmienky jeho sprístupňovania alebo modifikovania. Architektúra KWF definuje aj tzv. </a:t>
            </a:r>
            <a:r>
              <a:rPr lang="sk-SK" i="1" dirty="0" err="1" smtClean="0"/>
              <a:t>Handle</a:t>
            </a:r>
            <a:r>
              <a:rPr lang="sk-SK" i="1" dirty="0" smtClean="0"/>
              <a:t> </a:t>
            </a:r>
            <a:r>
              <a:rPr lang="sk-SK" i="1" dirty="0" err="1" smtClean="0"/>
              <a:t>System</a:t>
            </a:r>
            <a:r>
              <a:rPr lang="sk-SK" dirty="0" smtClean="0"/>
              <a:t>, globálny systém na rozpoznávanie digitálnych objektov v repozitároch podľa ich identifikátora.</a:t>
            </a:r>
            <a:br>
              <a:rPr lang="sk-SK" dirty="0" smtClean="0"/>
            </a:br>
            <a:r>
              <a:rPr lang="sk-SK" i="1" dirty="0" smtClean="0"/>
              <a:t>Zdroj: </a:t>
            </a:r>
            <a:r>
              <a:rPr lang="sk-SK" i="1" dirty="0" smtClean="0">
                <a:hlinkClick r:id="rId3"/>
              </a:rPr>
              <a:t>Milena </a:t>
            </a:r>
            <a:r>
              <a:rPr lang="sk-SK" i="1" dirty="0" err="1" smtClean="0">
                <a:hlinkClick r:id="rId3"/>
              </a:rPr>
              <a:t>Tetřevová</a:t>
            </a:r>
            <a:r>
              <a:rPr lang="sk-SK" i="1" dirty="0" smtClean="0">
                <a:hlinkClick r:id="rId3"/>
              </a:rPr>
              <a:t> </a:t>
            </a:r>
            <a:r>
              <a:rPr lang="sk-SK" i="1" dirty="0" err="1" smtClean="0">
                <a:hlinkClick r:id="rId3"/>
              </a:rPr>
              <a:t>Maťašovská</a:t>
            </a:r>
            <a:r>
              <a:rPr lang="sk-SK" i="1" dirty="0" smtClean="0"/>
              <a:t>: </a:t>
            </a:r>
            <a:r>
              <a:rPr lang="sk-SK" b="0" i="1" dirty="0" smtClean="0"/>
              <a:t>Čas zmien v komunikácii vedeckých poznatkov. Dostupné na: </a:t>
            </a:r>
            <a:r>
              <a:rPr lang="sk-SK" i="1" dirty="0" smtClean="0"/>
              <a:t>https://itlib.cvtisr.sk/%c4%8cl%c3%a1nky/clanek1757/</a:t>
            </a:r>
          </a:p>
          <a:p>
            <a:endParaRPr lang="sk-SK" sz="1200" b="1" i="0" u="none" strike="noStrike" kern="1200" baseline="0" dirty="0" smtClean="0">
              <a:solidFill>
                <a:schemeClr val="tx1"/>
              </a:solidFill>
              <a:latin typeface="+mn-lt"/>
              <a:ea typeface="+mn-ea"/>
              <a:cs typeface="+mn-cs"/>
            </a:endParaRPr>
          </a:p>
          <a:p>
            <a:r>
              <a:rPr lang="sk-SK" sz="1200" b="1" i="0" u="none" strike="noStrike" kern="1200" cap="all" baseline="0" dirty="0" smtClean="0">
                <a:solidFill>
                  <a:schemeClr val="tx1"/>
                </a:solidFill>
                <a:latin typeface="+mn-lt"/>
                <a:ea typeface="+mn-ea"/>
                <a:cs typeface="+mn-cs"/>
              </a:rPr>
              <a:t>Vhodným nástrojom na dosiahnutie dlhodobej udržateľnosti digitálnych objektov je repozitár</a:t>
            </a:r>
            <a:r>
              <a:rPr lang="sk-SK" sz="1200" b="0" i="0" u="none" strike="noStrike" kern="1200" cap="all" baseline="0" dirty="0" smtClean="0">
                <a:solidFill>
                  <a:schemeClr val="tx1"/>
                </a:solidFill>
                <a:latin typeface="+mn-lt"/>
                <a:ea typeface="+mn-ea"/>
                <a:cs typeface="+mn-cs"/>
              </a:rPr>
              <a:t>, ktorý predstavuje špeciálny typ systému prispôsobený na dlhodobú archiváciu z hľadiska jeho funkcií, softvérovej aj hardvérovej vybavenosti. </a:t>
            </a:r>
          </a:p>
          <a:p>
            <a:pPr marL="0" marR="0" lvl="0" indent="0" algn="l" defTabSz="914400" rtl="0" eaLnBrk="1" fontAlgn="base" latinLnBrk="0" hangingPunct="1">
              <a:lnSpc>
                <a:spcPct val="100000"/>
              </a:lnSpc>
              <a:spcBef>
                <a:spcPct val="0"/>
              </a:spcBef>
              <a:spcAft>
                <a:spcPct val="0"/>
              </a:spcAft>
              <a:buClrTx/>
              <a:buSzTx/>
              <a:buFontTx/>
              <a:buNone/>
              <a:tabLst/>
              <a:defRPr/>
            </a:pPr>
            <a:r>
              <a:rPr lang="sk-SK" baseline="0" dirty="0" smtClean="0"/>
              <a:t>Michaela Kmeťová: DLHODOBÁ ARCHIVÁCIA DIGITÁLNYCH OBJEKTOV V INŠTITUCIONÁLNYCH REPOZITÁROCH. ZBORNÍK FILOZOFICKEJ FAKULTY UNIVERZITY KOMENSKÉHO, Ročník XXVII KNIŽNIČNÁ A INFORMAČNÁ VEDA Bratislava 2017. https://fphil.uniba.sk/fileadmin/fif/katedry_pracoviska/kkiv/Publikacie/KaIV/KIV27_100.pdf</a:t>
            </a:r>
          </a:p>
          <a:p>
            <a:pPr>
              <a:spcBef>
                <a:spcPct val="0"/>
              </a:spcBef>
            </a:pPr>
            <a:endParaRPr lang="sk-SK" b="1" dirty="0" smtClean="0"/>
          </a:p>
          <a:p>
            <a:pPr>
              <a:spcBef>
                <a:spcPct val="0"/>
              </a:spcBef>
            </a:pPr>
            <a:r>
              <a:rPr lang="sk-SK" b="1" dirty="0" err="1" smtClean="0"/>
              <a:t>Kahn-Wilensky</a:t>
            </a:r>
            <a:r>
              <a:rPr lang="sk-SK" b="1" dirty="0" smtClean="0"/>
              <a:t> </a:t>
            </a:r>
            <a:r>
              <a:rPr lang="sk-SK" b="1" dirty="0" err="1" smtClean="0"/>
              <a:t>Framework</a:t>
            </a:r>
            <a:r>
              <a:rPr lang="sk-SK" b="1" dirty="0" smtClean="0"/>
              <a:t>:</a:t>
            </a:r>
          </a:p>
          <a:p>
            <a:pPr marL="0" marR="0" lvl="0" indent="0" algn="l" defTabSz="914400" rtl="0" eaLnBrk="1" fontAlgn="base" latinLnBrk="0" hangingPunct="1">
              <a:lnSpc>
                <a:spcPct val="100000"/>
              </a:lnSpc>
              <a:spcBef>
                <a:spcPct val="0"/>
              </a:spcBef>
              <a:spcAft>
                <a:spcPct val="0"/>
              </a:spcAft>
              <a:buClrTx/>
              <a:buSzTx/>
              <a:buFontTx/>
              <a:buNone/>
              <a:tabLst/>
              <a:defRPr/>
            </a:pPr>
            <a:r>
              <a:rPr lang="sk-SK" sz="1200" b="1" dirty="0" smtClean="0">
                <a:latin typeface="Arial" panose="020B0604020202020204" pitchFamily="34" charset="0"/>
                <a:cs typeface="Arial" panose="020B0604020202020204" pitchFamily="34" charset="0"/>
              </a:rPr>
              <a:t>Robert </a:t>
            </a:r>
            <a:r>
              <a:rPr lang="sk-SK" sz="1200" b="1" dirty="0" err="1" smtClean="0">
                <a:latin typeface="Arial" panose="020B0604020202020204" pitchFamily="34" charset="0"/>
                <a:cs typeface="Arial" panose="020B0604020202020204" pitchFamily="34" charset="0"/>
              </a:rPr>
              <a:t>Kahn</a:t>
            </a:r>
            <a:r>
              <a:rPr lang="sk-SK" sz="1200" b="1" dirty="0" smtClean="0">
                <a:latin typeface="Arial" panose="020B0604020202020204" pitchFamily="34" charset="0"/>
                <a:cs typeface="Arial" panose="020B0604020202020204" pitchFamily="34" charset="0"/>
              </a:rPr>
              <a:t> a</a:t>
            </a:r>
            <a:r>
              <a:rPr lang="sk-SK" sz="1200" b="1" baseline="0" dirty="0" smtClean="0">
                <a:latin typeface="Arial" panose="020B0604020202020204" pitchFamily="34" charset="0"/>
                <a:cs typeface="Arial" panose="020B0604020202020204" pitchFamily="34" charset="0"/>
              </a:rPr>
              <a:t> </a:t>
            </a:r>
            <a:r>
              <a:rPr lang="sk-SK" sz="1200" b="1" baseline="0" dirty="0" err="1" smtClean="0">
                <a:latin typeface="Arial" panose="020B0604020202020204" pitchFamily="34" charset="0"/>
                <a:cs typeface="Arial" panose="020B0604020202020204" pitchFamily="34" charset="0"/>
              </a:rPr>
              <a:t>Rober</a:t>
            </a:r>
            <a:r>
              <a:rPr lang="sk-SK" sz="1200" b="1" baseline="0" dirty="0" smtClean="0">
                <a:latin typeface="Arial" panose="020B0604020202020204" pitchFamily="34" charset="0"/>
                <a:cs typeface="Arial" panose="020B0604020202020204" pitchFamily="34" charset="0"/>
              </a:rPr>
              <a:t> </a:t>
            </a:r>
            <a:r>
              <a:rPr lang="sk-SK" sz="1200" b="1" baseline="0" dirty="0" err="1" smtClean="0">
                <a:latin typeface="Arial" panose="020B0604020202020204" pitchFamily="34" charset="0"/>
                <a:cs typeface="Arial" panose="020B0604020202020204" pitchFamily="34" charset="0"/>
              </a:rPr>
              <a:t>Wilensky</a:t>
            </a:r>
            <a:r>
              <a:rPr lang="sk-SK" sz="1200" b="1" baseline="0" dirty="0" smtClean="0">
                <a:latin typeface="Arial" panose="020B0604020202020204" pitchFamily="34" charset="0"/>
                <a:cs typeface="Arial" panose="020B0604020202020204" pitchFamily="34" charset="0"/>
              </a:rPr>
              <a:t> </a:t>
            </a:r>
            <a:r>
              <a:rPr lang="sk-SK" sz="1200" baseline="0" dirty="0" smtClean="0">
                <a:latin typeface="Arial" panose="020B0604020202020204" pitchFamily="34" charset="0"/>
                <a:cs typeface="Arial" panose="020B0604020202020204" pitchFamily="34" charset="0"/>
              </a:rPr>
              <a:t>definovali pojem digitálny objekt a </a:t>
            </a:r>
            <a:r>
              <a:rPr lang="sk-SK" sz="1200" baseline="0" dirty="0" err="1" smtClean="0">
                <a:latin typeface="Arial" panose="020B0604020202020204" pitchFamily="34" charset="0"/>
                <a:cs typeface="Arial" panose="020B0604020202020204" pitchFamily="34" charset="0"/>
              </a:rPr>
              <a:t>Repository</a:t>
            </a:r>
            <a:r>
              <a:rPr lang="sk-SK" sz="1200" baseline="0" dirty="0" smtClean="0">
                <a:latin typeface="Arial" panose="020B0604020202020204" pitchFamily="34" charset="0"/>
                <a:cs typeface="Arial" panose="020B0604020202020204" pitchFamily="34" charset="0"/>
              </a:rPr>
              <a:t> Access </a:t>
            </a:r>
            <a:r>
              <a:rPr lang="sk-SK" sz="1200" baseline="0" dirty="0" err="1" smtClean="0">
                <a:latin typeface="Arial" panose="020B0604020202020204" pitchFamily="34" charset="0"/>
                <a:cs typeface="Arial" panose="020B0604020202020204" pitchFamily="34" charset="0"/>
              </a:rPr>
              <a:t>Protocol</a:t>
            </a:r>
            <a:r>
              <a:rPr lang="sk-SK" sz="1200" baseline="0" dirty="0" smtClean="0">
                <a:latin typeface="Arial" panose="020B0604020202020204" pitchFamily="34" charset="0"/>
                <a:cs typeface="Arial" panose="020B0604020202020204" pitchFamily="34" charset="0"/>
              </a:rPr>
              <a:t> (RAP) in </a:t>
            </a:r>
            <a:r>
              <a:rPr lang="sk-SK" sz="1200" b="1" baseline="0" dirty="0" smtClean="0">
                <a:latin typeface="Arial" panose="020B0604020202020204" pitchFamily="34" charset="0"/>
                <a:cs typeface="Arial" panose="020B0604020202020204" pitchFamily="34" charset="0"/>
              </a:rPr>
              <a:t>1995</a:t>
            </a:r>
            <a:r>
              <a:rPr lang="sk-SK" sz="1200" baseline="0" dirty="0" smtClean="0">
                <a:latin typeface="Arial" panose="020B0604020202020204" pitchFamily="34" charset="0"/>
                <a:cs typeface="Arial" panose="020B0604020202020204" pitchFamily="34" charset="0"/>
              </a:rPr>
              <a:t>. D</a:t>
            </a:r>
            <a:r>
              <a:rPr lang="sk-SK" sz="1200" dirty="0" smtClean="0">
                <a:latin typeface="Arial" panose="020B0604020202020204" pitchFamily="34" charset="0"/>
                <a:cs typeface="Arial" panose="020B0604020202020204" pitchFamily="34" charset="0"/>
              </a:rPr>
              <a:t>efinovali komponenty otvoreného systému na uchovávanie, prístup a manažment (organizáciu, riadenie) informácií, pričom architektúru systému oddeľujú od uchovávaného obsahu, čím je ich prístup univerzálny</a:t>
            </a:r>
          </a:p>
          <a:p>
            <a:r>
              <a:rPr lang="sk-SK" b="1" dirty="0" smtClean="0"/>
              <a:t>Základným prvkom KWF architektúry je</a:t>
            </a:r>
            <a:br>
              <a:rPr lang="sk-SK" b="1" dirty="0" smtClean="0"/>
            </a:br>
            <a:r>
              <a:rPr lang="sk-SK" b="1" i="1" dirty="0" smtClean="0"/>
              <a:t>digitálny objekt</a:t>
            </a:r>
            <a:r>
              <a:rPr lang="sk-SK" dirty="0" smtClean="0"/>
              <a:t>. Digitálne objekty sú dátové štruktúry, ktorých základnými prvkami sú digitálny materiál, metadáta a </a:t>
            </a:r>
            <a:r>
              <a:rPr lang="sk-SK" b="1" dirty="0" smtClean="0"/>
              <a:t>jedinečný </a:t>
            </a:r>
            <a:r>
              <a:rPr lang="sk-SK" b="1" i="1" dirty="0" smtClean="0"/>
              <a:t>identifikátor</a:t>
            </a:r>
            <a:r>
              <a:rPr lang="sk-SK" b="1" dirty="0" smtClean="0"/>
              <a:t> </a:t>
            </a:r>
            <a:r>
              <a:rPr lang="sk-SK" dirty="0" smtClean="0"/>
              <a:t>(</a:t>
            </a:r>
            <a:r>
              <a:rPr lang="sk-SK" dirty="0" err="1" smtClean="0"/>
              <a:t>Handle</a:t>
            </a:r>
            <a:r>
              <a:rPr lang="sk-SK" dirty="0" smtClean="0"/>
              <a:t>). Vo forme digitálneho objektu môže byť reprezentovaný každý typ informácie (text, obraz, zvuk, video a ich kombinácie). </a:t>
            </a:r>
          </a:p>
          <a:p>
            <a:r>
              <a:rPr lang="sk-SK" dirty="0" smtClean="0"/>
              <a:t>Články: </a:t>
            </a:r>
          </a:p>
          <a:p>
            <a:r>
              <a:rPr lang="sk-SK" dirty="0" smtClean="0"/>
              <a:t>https://www.cnri.reston.va.us/k-w.html</a:t>
            </a:r>
          </a:p>
          <a:p>
            <a:r>
              <a:rPr lang="sk-SK" dirty="0" smtClean="0"/>
              <a:t>https://www.doi.org/resources/2006_05_02_Kahn_Framework.pdf</a:t>
            </a:r>
          </a:p>
          <a:p>
            <a:r>
              <a:rPr lang="sk-SK" dirty="0" smtClean="0"/>
              <a:t>https://www.cs.odu.edu/~ccartled/Publications/draft-07.pdf</a:t>
            </a:r>
          </a:p>
          <a:p>
            <a:r>
              <a:rPr lang="sk-SK" dirty="0" smtClean="0"/>
              <a:t>https://citeseerx.ist.psu.edu/document?repid=rep1&amp;type=pdf&amp;doi=3e8056c32ab53e32048df16bcd04bd068fd67d6d  : ...</a:t>
            </a:r>
            <a:r>
              <a:rPr lang="en-US" dirty="0" smtClean="0"/>
              <a:t> </a:t>
            </a:r>
            <a:endParaRPr lang="sk-SK" dirty="0" smtClean="0"/>
          </a:p>
          <a:p>
            <a:r>
              <a:rPr lang="sk-SK" dirty="0" smtClean="0"/>
              <a:t>...</a:t>
            </a:r>
            <a:r>
              <a:rPr lang="en-US" b="1" dirty="0" smtClean="0"/>
              <a:t>The Kahn−</a:t>
            </a:r>
            <a:r>
              <a:rPr lang="en-US" b="1" dirty="0" err="1" smtClean="0"/>
              <a:t>Wilensky</a:t>
            </a:r>
            <a:r>
              <a:rPr lang="en-US" b="1" dirty="0" smtClean="0"/>
              <a:t> framework </a:t>
            </a:r>
            <a:r>
              <a:rPr lang="en-US" dirty="0" smtClean="0"/>
              <a:t>does not provide a defined, structured architecture, but a</a:t>
            </a:r>
            <a:r>
              <a:rPr lang="sk-SK" dirty="0" smtClean="0"/>
              <a:t> </a:t>
            </a:r>
            <a:r>
              <a:rPr lang="en-US" b="1" dirty="0" smtClean="0"/>
              <a:t>more general, conceptual infrastructure for managing complex digital objects</a:t>
            </a:r>
            <a:r>
              <a:rPr lang="en-US" dirty="0" smtClean="0"/>
              <a:t>. They made</a:t>
            </a:r>
            <a:r>
              <a:rPr lang="sk-SK" dirty="0" smtClean="0"/>
              <a:t> </a:t>
            </a:r>
            <a:r>
              <a:rPr lang="en-US" dirty="0" smtClean="0"/>
              <a:t>no assumptions about implementation details. Kahn and </a:t>
            </a:r>
            <a:r>
              <a:rPr lang="en-US" dirty="0" err="1" smtClean="0"/>
              <a:t>Wilensky</a:t>
            </a:r>
            <a:r>
              <a:rPr lang="en-US" dirty="0" smtClean="0"/>
              <a:t> founded their</a:t>
            </a:r>
            <a:r>
              <a:rPr lang="sk-SK" dirty="0" smtClean="0"/>
              <a:t> </a:t>
            </a:r>
            <a:r>
              <a:rPr lang="en-US" dirty="0" smtClean="0"/>
              <a:t>information model on </a:t>
            </a:r>
            <a:r>
              <a:rPr lang="en-US" b="1" dirty="0" smtClean="0"/>
              <a:t>three essential components: Digital Objects, Handles and the</a:t>
            </a:r>
            <a:r>
              <a:rPr lang="sk-SK" b="1" dirty="0" smtClean="0"/>
              <a:t> </a:t>
            </a:r>
            <a:r>
              <a:rPr lang="en-US" b="1" dirty="0" smtClean="0"/>
              <a:t>Repository Access Protocol (RAP</a:t>
            </a:r>
            <a:r>
              <a:rPr lang="en-US" dirty="0" smtClean="0"/>
              <a:t>). All other notions are derived from these three. The</a:t>
            </a:r>
            <a:r>
              <a:rPr lang="sk-SK" dirty="0" smtClean="0"/>
              <a:t> </a:t>
            </a:r>
            <a:r>
              <a:rPr lang="en-US" dirty="0" smtClean="0"/>
              <a:t>Digital Object (DO) is a structured instance of an abstract data type made up of two</a:t>
            </a:r>
            <a:r>
              <a:rPr lang="sk-SK" dirty="0" smtClean="0"/>
              <a:t> </a:t>
            </a:r>
            <a:r>
              <a:rPr lang="en-US" dirty="0" smtClean="0"/>
              <a:t>components: data and key−metadata. The key−metadata includes the Handle, which is a</a:t>
            </a:r>
            <a:r>
              <a:rPr lang="sk-SK" dirty="0" smtClean="0"/>
              <a:t> </a:t>
            </a:r>
            <a:r>
              <a:rPr lang="en-US" dirty="0" smtClean="0"/>
              <a:t>mandatory and primary global identifier for the Digital Object. RAP is a technology that</a:t>
            </a:r>
            <a:r>
              <a:rPr lang="sk-SK" dirty="0" smtClean="0"/>
              <a:t> </a:t>
            </a:r>
            <a:r>
              <a:rPr lang="en-US" dirty="0" smtClean="0"/>
              <a:t>must be supported by all the repositories in order to accomplish the deposit and access</a:t>
            </a:r>
          </a:p>
          <a:p>
            <a:r>
              <a:rPr lang="en-US" dirty="0" smtClean="0"/>
              <a:t>processes of the Digital Objects.</a:t>
            </a:r>
            <a:endParaRPr lang="sk-SK" dirty="0" smtClean="0"/>
          </a:p>
          <a:p>
            <a:r>
              <a:rPr lang="en-US" dirty="0" smtClean="0"/>
              <a:t>9.3 Summary</a:t>
            </a:r>
          </a:p>
          <a:p>
            <a:r>
              <a:rPr lang="en-US" dirty="0" smtClean="0"/>
              <a:t>The Kahn−</a:t>
            </a:r>
            <a:r>
              <a:rPr lang="en-US" dirty="0" err="1" smtClean="0"/>
              <a:t>Wilensky</a:t>
            </a:r>
            <a:r>
              <a:rPr lang="en-US" dirty="0" smtClean="0"/>
              <a:t> Framework was never directly implemented, so the normal</a:t>
            </a:r>
            <a:r>
              <a:rPr lang="sk-SK" dirty="0" smtClean="0"/>
              <a:t> </a:t>
            </a:r>
            <a:r>
              <a:rPr lang="en-US" dirty="0" smtClean="0"/>
              <a:t>assessment of "strengths" and "weaknesses" does not seem applicable. However, </a:t>
            </a:r>
            <a:r>
              <a:rPr lang="en-US" b="1" dirty="0" smtClean="0"/>
              <a:t>it</a:t>
            </a:r>
            <a:r>
              <a:rPr lang="sk-SK" b="1" dirty="0" smtClean="0"/>
              <a:t> </a:t>
            </a:r>
            <a:r>
              <a:rPr lang="en-US" b="1" dirty="0" smtClean="0"/>
              <a:t>provided a new vision of a distributed information system and revised the fundamental</a:t>
            </a:r>
            <a:r>
              <a:rPr lang="sk-SK" b="1" dirty="0" smtClean="0"/>
              <a:t> </a:t>
            </a:r>
            <a:r>
              <a:rPr lang="en-US" b="1" dirty="0" smtClean="0"/>
              <a:t>concepts of "digital object" and "repository" </a:t>
            </a:r>
            <a:r>
              <a:rPr lang="en-US" dirty="0" smtClean="0"/>
              <a:t>in a way that strongly influenced subsequent</a:t>
            </a:r>
            <a:r>
              <a:rPr lang="sk-SK" dirty="0" smtClean="0"/>
              <a:t> </a:t>
            </a:r>
            <a:r>
              <a:rPr lang="en-US" dirty="0" smtClean="0"/>
              <a:t>digital libraries−related projects. Many of the projects discussed in this paper are either</a:t>
            </a:r>
            <a:r>
              <a:rPr lang="sk-SK" dirty="0" smtClean="0"/>
              <a:t> </a:t>
            </a:r>
            <a:r>
              <a:rPr lang="en-US" dirty="0" smtClean="0"/>
              <a:t>direct or indirect descendants of this architecture.</a:t>
            </a:r>
            <a:endParaRPr lang="sk-SK"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sk-SK" b="1" dirty="0" smtClean="0"/>
              <a:t>...</a:t>
            </a:r>
            <a:r>
              <a:rPr lang="en-US" b="1" dirty="0" smtClean="0"/>
              <a:t> </a:t>
            </a:r>
            <a:r>
              <a:rPr lang="sk-SK" b="1" dirty="0" smtClean="0"/>
              <a:t>t</a:t>
            </a:r>
            <a:r>
              <a:rPr lang="en-US" b="1" dirty="0" smtClean="0"/>
              <a:t>he Repository Access Protocol</a:t>
            </a:r>
            <a:r>
              <a:rPr lang="sk-SK" b="1" dirty="0" smtClean="0"/>
              <a:t> </a:t>
            </a:r>
            <a:r>
              <a:rPr lang="en-US" b="1" dirty="0" smtClean="0"/>
              <a:t>(RAP). RAP</a:t>
            </a:r>
            <a:r>
              <a:rPr lang="en-US" dirty="0" smtClean="0"/>
              <a:t> was </a:t>
            </a:r>
            <a:r>
              <a:rPr lang="en-US" b="1" dirty="0" smtClean="0"/>
              <a:t>first defined in the Kahn−</a:t>
            </a:r>
            <a:r>
              <a:rPr lang="en-US" b="1" dirty="0" err="1" smtClean="0"/>
              <a:t>Wilensky</a:t>
            </a:r>
            <a:r>
              <a:rPr lang="en-US" b="1" dirty="0" smtClean="0"/>
              <a:t> Framework </a:t>
            </a:r>
            <a:r>
              <a:rPr lang="en-US" dirty="0" smtClean="0"/>
              <a:t>(Kahn &amp; </a:t>
            </a:r>
            <a:r>
              <a:rPr lang="en-US" dirty="0" err="1" smtClean="0"/>
              <a:t>Wilensky</a:t>
            </a:r>
            <a:r>
              <a:rPr lang="en-US" dirty="0" smtClean="0"/>
              <a:t>,</a:t>
            </a:r>
            <a:r>
              <a:rPr lang="sk-SK" dirty="0" smtClean="0"/>
              <a:t> </a:t>
            </a:r>
            <a:r>
              <a:rPr lang="en-US" dirty="0" smtClean="0"/>
              <a:t>1995), and then later refined and developed through a series of publications (</a:t>
            </a:r>
            <a:r>
              <a:rPr lang="en-US" dirty="0" err="1" smtClean="0"/>
              <a:t>Lagoze</a:t>
            </a:r>
            <a:r>
              <a:rPr lang="en-US" dirty="0" smtClean="0"/>
              <a:t> &amp;Ely, 1995; </a:t>
            </a:r>
            <a:r>
              <a:rPr lang="en-US" dirty="0" err="1" smtClean="0"/>
              <a:t>Lagoze</a:t>
            </a:r>
            <a:r>
              <a:rPr lang="en-US" dirty="0" smtClean="0"/>
              <a:t> et al., 1995) and software implementations.</a:t>
            </a:r>
            <a:endParaRPr lang="sk-SK" dirty="0" smtClean="0"/>
          </a:p>
          <a:p>
            <a:endParaRPr lang="sk-SK" dirty="0" smtClean="0"/>
          </a:p>
          <a:p>
            <a:endParaRPr lang="sk-SK" dirty="0" smtClean="0"/>
          </a:p>
          <a:p>
            <a:r>
              <a:rPr lang="sk-SK" dirty="0" err="1" smtClean="0"/>
              <a:t>Ceska</a:t>
            </a:r>
            <a:r>
              <a:rPr lang="sk-SK" dirty="0" smtClean="0"/>
              <a:t> </a:t>
            </a:r>
            <a:r>
              <a:rPr lang="sk-SK" dirty="0" err="1" smtClean="0"/>
              <a:t>terminologicka</a:t>
            </a:r>
            <a:r>
              <a:rPr lang="sk-SK" dirty="0" smtClean="0"/>
              <a:t> </a:t>
            </a:r>
            <a:r>
              <a:rPr lang="sk-SK" dirty="0" err="1" smtClean="0"/>
              <a:t>databaze</a:t>
            </a:r>
            <a:r>
              <a:rPr lang="sk-SK" dirty="0" smtClean="0"/>
              <a:t> </a:t>
            </a:r>
            <a:r>
              <a:rPr lang="sk-SK" dirty="0" err="1" smtClean="0"/>
              <a:t>knihovnictvi</a:t>
            </a:r>
            <a:r>
              <a:rPr lang="sk-SK" dirty="0" smtClean="0"/>
              <a:t> a </a:t>
            </a:r>
            <a:r>
              <a:rPr lang="sk-SK" dirty="0" err="1" smtClean="0"/>
              <a:t>informacni</a:t>
            </a:r>
            <a:r>
              <a:rPr lang="sk-SK" dirty="0" smtClean="0"/>
              <a:t> vedy </a:t>
            </a:r>
          </a:p>
          <a:p>
            <a:r>
              <a:rPr lang="sk-SK" dirty="0" smtClean="0"/>
              <a:t>https://aleph.nkp.cz/F/?func=find-c&amp;local_base=KTD&amp;ccl_term=wtr%3Ddigit%C3%A1ln%C3%AD+repozit%C3%A1%C5%99</a:t>
            </a:r>
          </a:p>
          <a:p>
            <a:endParaRPr lang="sk-SK"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sk-SK" b="1" i="1" cap="all" dirty="0" smtClean="0">
                <a:solidFill>
                  <a:srgbClr val="00B050"/>
                </a:solidFill>
              </a:rPr>
              <a:t>Archív – nemusí sprístupňovať</a:t>
            </a:r>
          </a:p>
          <a:p>
            <a:pPr marL="0" marR="0" indent="0" algn="l" defTabSz="914400" rtl="0" eaLnBrk="1" fontAlgn="base" latinLnBrk="0" hangingPunct="1">
              <a:lnSpc>
                <a:spcPct val="100000"/>
              </a:lnSpc>
              <a:spcBef>
                <a:spcPct val="0"/>
              </a:spcBef>
              <a:spcAft>
                <a:spcPct val="0"/>
              </a:spcAft>
              <a:buClrTx/>
              <a:buSzTx/>
              <a:buFontTx/>
              <a:buNone/>
              <a:tabLst/>
              <a:defRPr/>
            </a:pPr>
            <a:r>
              <a:rPr lang="sk-SK" b="1" i="1" cap="all" dirty="0" smtClean="0">
                <a:solidFill>
                  <a:srgbClr val="00B050"/>
                </a:solidFill>
              </a:rPr>
              <a:t>Repozitár -</a:t>
            </a:r>
            <a:r>
              <a:rPr lang="sk-SK" b="1" i="1" cap="all" baseline="0" dirty="0" smtClean="0">
                <a:solidFill>
                  <a:srgbClr val="00B050"/>
                </a:solidFill>
              </a:rPr>
              <a:t> </a:t>
            </a:r>
            <a:r>
              <a:rPr lang="sk-SK" b="1" i="1" cap="all" dirty="0" smtClean="0">
                <a:solidFill>
                  <a:srgbClr val="00B050"/>
                </a:solidFill>
              </a:rPr>
              <a:t> sprístupňuje, umožňuje </a:t>
            </a:r>
            <a:r>
              <a:rPr lang="sk-SK" b="1" i="1" cap="all" dirty="0" err="1" smtClean="0">
                <a:solidFill>
                  <a:srgbClr val="00B050"/>
                </a:solidFill>
              </a:rPr>
              <a:t>Autoarchiváciu</a:t>
            </a:r>
            <a:r>
              <a:rPr lang="sk-SK" b="1" i="1" cap="all" dirty="0" smtClean="0">
                <a:solidFill>
                  <a:srgbClr val="00B050"/>
                </a:solidFill>
              </a:rPr>
              <a:t>  = </a:t>
            </a:r>
            <a:r>
              <a:rPr lang="sk-SK" b="1" i="1" cap="all" dirty="0" err="1" smtClean="0">
                <a:solidFill>
                  <a:srgbClr val="00B050"/>
                </a:solidFill>
              </a:rPr>
              <a:t>Samoarchivovanie</a:t>
            </a:r>
            <a:r>
              <a:rPr lang="sk-SK" b="1" i="1" cap="all" dirty="0" smtClean="0">
                <a:solidFill>
                  <a:srgbClr val="00B050"/>
                </a:solidFill>
              </a:rPr>
              <a:t> + Zelená cesta</a:t>
            </a:r>
          </a:p>
          <a:p>
            <a:endParaRPr lang="sk-SK" dirty="0" smtClean="0"/>
          </a:p>
        </p:txBody>
      </p:sp>
    </p:spTree>
    <p:extLst>
      <p:ext uri="{BB962C8B-B14F-4D97-AF65-F5344CB8AC3E}">
        <p14:creationId xmlns:p14="http://schemas.microsoft.com/office/powerpoint/2010/main" val="3269712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sk-SK" b="1" dirty="0" smtClean="0"/>
              <a:t>Funkcie</a:t>
            </a:r>
          </a:p>
          <a:p>
            <a:pPr marL="182563" indent="-182563">
              <a:lnSpc>
                <a:spcPct val="120000"/>
              </a:lnSpc>
              <a:spcBef>
                <a:spcPts val="60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Spracovanie dokumentov/dát</a:t>
            </a:r>
          </a:p>
          <a:p>
            <a:pPr marL="182563" indent="-182563">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Tvorba metadát</a:t>
            </a:r>
          </a:p>
          <a:p>
            <a:pPr marL="182563" indent="-182563">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Uloženie a archivácia digitálneho obsahu</a:t>
            </a:r>
          </a:p>
          <a:p>
            <a:pPr marL="182563" indent="-182563">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Zabezpečenie integrity a autenticity</a:t>
            </a:r>
          </a:p>
          <a:p>
            <a:pPr marL="182563" indent="-182563">
              <a:lnSpc>
                <a:spcPct val="120000"/>
              </a:lnSpc>
              <a:spcBef>
                <a:spcPts val="0"/>
              </a:spcBef>
              <a:buFont typeface="Arial" panose="020B0604020202020204" pitchFamily="34" charset="0"/>
              <a:buChar char="•"/>
            </a:pPr>
            <a:r>
              <a:rPr lang="sk-SK" dirty="0" smtClean="0">
                <a:solidFill>
                  <a:srgbClr val="000000"/>
                </a:solidFill>
                <a:latin typeface="Arial" panose="020B0604020202020204" pitchFamily="34" charset="0"/>
                <a:cs typeface="Arial" panose="020B0604020202020204" pitchFamily="34" charset="0"/>
              </a:rPr>
              <a:t>Sprístupnenie dokumentov/dát</a:t>
            </a:r>
          </a:p>
          <a:p>
            <a:pPr>
              <a:spcBef>
                <a:spcPct val="0"/>
              </a:spcBef>
            </a:pPr>
            <a:endParaRPr lang="sk-SK" b="1" dirty="0" smtClean="0"/>
          </a:p>
          <a:p>
            <a:pPr>
              <a:spcBef>
                <a:spcPct val="0"/>
              </a:spcBef>
            </a:pPr>
            <a:r>
              <a:rPr lang="sk-SK" b="1" dirty="0" smtClean="0"/>
              <a:t>Služby</a:t>
            </a:r>
          </a:p>
          <a:p>
            <a:r>
              <a:rPr lang="sk-SK" sz="1600" b="1" cap="all" dirty="0" smtClean="0">
                <a:solidFill>
                  <a:srgbClr val="C00000"/>
                </a:solidFill>
              </a:rPr>
              <a:t>SLUŽBY </a:t>
            </a:r>
            <a:r>
              <a:rPr lang="sk-SK" sz="1100" dirty="0" smtClean="0">
                <a:latin typeface="Comic Sans MS" panose="030F0702030302020204" pitchFamily="66" charset="0"/>
              </a:rPr>
              <a:t>(napr. pri inštitucionálnych repozitároch)</a:t>
            </a:r>
          </a:p>
          <a:p>
            <a:pPr marL="180975" indent="-180975">
              <a:lnSpc>
                <a:spcPct val="120000"/>
              </a:lnSpc>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Služby pre používateľov</a:t>
            </a:r>
            <a:r>
              <a:rPr lang="sk-SK" dirty="0" smtClean="0">
                <a:solidFill>
                  <a:srgbClr val="000000"/>
                </a:solidFill>
                <a:latin typeface="Arial" panose="020B0604020202020204" pitchFamily="34" charset="0"/>
                <a:cs typeface="Arial" panose="020B0604020202020204" pitchFamily="34" charset="0"/>
              </a:rPr>
              <a:t>: vyhľadávanie, kolekcie, profil(y), odporúčania</a:t>
            </a:r>
          </a:p>
          <a:p>
            <a:pPr marL="180975" indent="-180975">
              <a:lnSpc>
                <a:spcPct val="120000"/>
              </a:lnSpc>
              <a:buFont typeface="Arial" panose="020B0604020202020204" pitchFamily="34" charset="0"/>
              <a:buChar char="•"/>
            </a:pPr>
            <a:r>
              <a:rPr lang="sk-SK" b="1" dirty="0" err="1" smtClean="0">
                <a:solidFill>
                  <a:srgbClr val="000000"/>
                </a:solidFill>
                <a:latin typeface="Arial" panose="020B0604020202020204" pitchFamily="34" charset="0"/>
                <a:cs typeface="Arial" panose="020B0604020202020204" pitchFamily="34" charset="0"/>
              </a:rPr>
              <a:t>Agregačnéslužby</a:t>
            </a:r>
            <a:r>
              <a:rPr lang="sk-SK" b="1" dirty="0" smtClean="0">
                <a:solidFill>
                  <a:srgbClr val="000000"/>
                </a:solidFill>
                <a:latin typeface="Arial" panose="020B0604020202020204" pitchFamily="34" charset="0"/>
                <a:cs typeface="Arial" panose="020B0604020202020204" pitchFamily="34" charset="0"/>
              </a:rPr>
              <a:t> / Združovanie (nástroje na)</a:t>
            </a:r>
            <a:r>
              <a:rPr lang="sk-SK" dirty="0" smtClean="0">
                <a:solidFill>
                  <a:srgbClr val="000000"/>
                </a:solidFill>
                <a:latin typeface="Arial" panose="020B0604020202020204" pitchFamily="34" charset="0"/>
                <a:cs typeface="Arial" panose="020B0604020202020204" pitchFamily="34" charset="0"/>
              </a:rPr>
              <a:t>: súhrny, index(y), prehliadanie</a:t>
            </a:r>
          </a:p>
          <a:p>
            <a:pPr marL="180975" indent="-180975">
              <a:lnSpc>
                <a:spcPct val="120000"/>
              </a:lnSpc>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Prezentačné služby (nástroje)</a:t>
            </a:r>
            <a:r>
              <a:rPr lang="sk-SK" dirty="0" smtClean="0">
                <a:solidFill>
                  <a:srgbClr val="000000"/>
                </a:solidFill>
                <a:latin typeface="Arial" panose="020B0604020202020204" pitchFamily="34" charset="0"/>
                <a:cs typeface="Arial" panose="020B0604020202020204" pitchFamily="34" charset="0"/>
              </a:rPr>
              <a:t>: používateľské rozhranie, OAI-PMH</a:t>
            </a:r>
          </a:p>
          <a:p>
            <a:pPr marL="180975" indent="-180975">
              <a:lnSpc>
                <a:spcPct val="120000"/>
              </a:lnSpc>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Zabezpečenie prístupu k službám</a:t>
            </a:r>
            <a:r>
              <a:rPr lang="sk-SK" dirty="0" smtClean="0">
                <a:solidFill>
                  <a:srgbClr val="000000"/>
                </a:solidFill>
                <a:latin typeface="Arial" panose="020B0604020202020204" pitchFamily="34" charset="0"/>
                <a:cs typeface="Arial" panose="020B0604020202020204" pitchFamily="34" charset="0"/>
              </a:rPr>
              <a:t>: autentifikácia / autorizácia, manažment, informácie (stavové, štatistické, </a:t>
            </a:r>
            <a:r>
              <a:rPr lang="sk-SK" dirty="0" err="1" smtClean="0">
                <a:solidFill>
                  <a:srgbClr val="000000"/>
                </a:solidFill>
                <a:latin typeface="Arial" panose="020B0604020202020204" pitchFamily="34" charset="0"/>
                <a:cs typeface="Arial" panose="020B0604020202020204" pitchFamily="34" charset="0"/>
              </a:rPr>
              <a:t>infoo</a:t>
            </a:r>
            <a:r>
              <a:rPr lang="sk-SK" dirty="0" smtClean="0">
                <a:solidFill>
                  <a:srgbClr val="000000"/>
                </a:solidFill>
                <a:latin typeface="Arial" panose="020B0604020202020204" pitchFamily="34" charset="0"/>
                <a:cs typeface="Arial" panose="020B0604020202020204" pitchFamily="34" charset="0"/>
              </a:rPr>
              <a:t> prevádzke)</a:t>
            </a:r>
          </a:p>
          <a:p>
            <a:r>
              <a:rPr lang="sk-SK" b="1" dirty="0" smtClean="0"/>
              <a:t>(</a:t>
            </a:r>
            <a:r>
              <a:rPr lang="sk-SK" sz="1200" b="1" kern="1200" dirty="0" smtClean="0">
                <a:solidFill>
                  <a:schemeClr val="tx1"/>
                </a:solidFill>
                <a:effectLst/>
                <a:latin typeface="+mn-lt"/>
                <a:ea typeface="+mn-ea"/>
                <a:cs typeface="+mn-cs"/>
              </a:rPr>
              <a:t>Univerzitný inštitucionálny repozitár  </a:t>
            </a:r>
            <a:endParaRPr lang="sk-SK" sz="1200" kern="1200" dirty="0" smtClean="0">
              <a:solidFill>
                <a:schemeClr val="tx1"/>
              </a:solidFill>
              <a:effectLst/>
              <a:latin typeface="+mn-lt"/>
              <a:ea typeface="+mn-ea"/>
              <a:cs typeface="+mn-cs"/>
            </a:endParaRPr>
          </a:p>
          <a:p>
            <a:r>
              <a:rPr lang="sk-SK" sz="1200" kern="1200" dirty="0" err="1" smtClean="0">
                <a:solidFill>
                  <a:schemeClr val="tx1"/>
                </a:solidFill>
                <a:effectLst/>
                <a:latin typeface="+mn-lt"/>
                <a:ea typeface="+mn-ea"/>
                <a:cs typeface="+mn-cs"/>
              </a:rPr>
              <a:t>Lynch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Clifford</a:t>
            </a:r>
            <a:r>
              <a:rPr lang="sk-SK" sz="1200" kern="1200" dirty="0" smtClean="0">
                <a:solidFill>
                  <a:schemeClr val="tx1"/>
                </a:solidFill>
                <a:effectLst/>
                <a:latin typeface="+mn-lt"/>
                <a:ea typeface="+mn-ea"/>
                <a:cs typeface="+mn-cs"/>
              </a:rPr>
              <a:t>. (2003). </a:t>
            </a:r>
            <a:r>
              <a:rPr lang="sk-SK" sz="1200" kern="1200" dirty="0" err="1" smtClean="0">
                <a:solidFill>
                  <a:schemeClr val="tx1"/>
                </a:solidFill>
                <a:effectLst/>
                <a:latin typeface="+mn-lt"/>
                <a:ea typeface="+mn-ea"/>
                <a:cs typeface="+mn-cs"/>
              </a:rPr>
              <a:t>Institutional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Repositories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Essential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Infrastructure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Scholarship</a:t>
            </a:r>
            <a:r>
              <a:rPr lang="sk-SK" sz="1200" kern="1200" dirty="0" smtClean="0">
                <a:solidFill>
                  <a:schemeClr val="tx1"/>
                </a:solidFill>
                <a:effectLst/>
                <a:latin typeface="+mn-lt"/>
                <a:ea typeface="+mn-ea"/>
                <a:cs typeface="+mn-cs"/>
              </a:rPr>
              <a:t> In The </a:t>
            </a:r>
            <a:r>
              <a:rPr lang="sk-SK" sz="1200" kern="1200" dirty="0" err="1" smtClean="0">
                <a:solidFill>
                  <a:schemeClr val="tx1"/>
                </a:solidFill>
                <a:effectLst/>
                <a:latin typeface="+mn-lt"/>
                <a:ea typeface="+mn-ea"/>
                <a:cs typeface="+mn-cs"/>
              </a:rPr>
              <a:t>Digital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Age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a:t>
            </a:r>
            <a:r>
              <a:rPr lang="sk-SK" sz="1200" i="1" kern="1200" dirty="0" err="1" smtClean="0">
                <a:solidFill>
                  <a:schemeClr val="tx1"/>
                </a:solidFill>
                <a:effectLst/>
                <a:latin typeface="+mn-lt"/>
                <a:ea typeface="+mn-ea"/>
                <a:cs typeface="+mn-cs"/>
              </a:rPr>
              <a:t>Libraries</a:t>
            </a:r>
            <a:r>
              <a:rPr lang="sk-SK" sz="1200" i="1" kern="1200" dirty="0" smtClean="0">
                <a:solidFill>
                  <a:schemeClr val="tx1"/>
                </a:solidFill>
                <a:effectLst/>
                <a:latin typeface="+mn-lt"/>
                <a:ea typeface="+mn-ea"/>
                <a:cs typeface="+mn-cs"/>
              </a:rPr>
              <a:t> and the </a:t>
            </a:r>
            <a:r>
              <a:rPr lang="sk-SK" sz="1200" i="1" kern="1200" dirty="0" err="1" smtClean="0">
                <a:solidFill>
                  <a:schemeClr val="tx1"/>
                </a:solidFill>
                <a:effectLst/>
                <a:latin typeface="+mn-lt"/>
                <a:ea typeface="+mn-ea"/>
                <a:cs typeface="+mn-cs"/>
              </a:rPr>
              <a:t>Academy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vol</a:t>
            </a:r>
            <a:r>
              <a:rPr lang="sk-SK" sz="1200" kern="1200" dirty="0" smtClean="0">
                <a:solidFill>
                  <a:schemeClr val="tx1"/>
                </a:solidFill>
                <a:effectLst/>
                <a:latin typeface="+mn-lt"/>
                <a:ea typeface="+mn-ea"/>
                <a:cs typeface="+mn-cs"/>
              </a:rPr>
              <a:t>. 3, pp.327-336. https://doi.org/10.1353/pla.2003.0039</a:t>
            </a:r>
          </a:p>
          <a:p>
            <a:r>
              <a:rPr lang="sk-SK" sz="1200" i="1" kern="1200" dirty="0" smtClean="0">
                <a:solidFill>
                  <a:schemeClr val="tx1"/>
                </a:solidFill>
                <a:effectLst/>
                <a:latin typeface="+mn-lt"/>
                <a:ea typeface="+mn-ea"/>
                <a:cs typeface="+mn-cs"/>
              </a:rPr>
              <a:t>„... univerzitný inštitucionálny repozitár </a:t>
            </a:r>
            <a:r>
              <a:rPr lang="sk-SK" sz="1200" b="1" i="1" kern="1200" dirty="0" smtClean="0">
                <a:solidFill>
                  <a:schemeClr val="tx1"/>
                </a:solidFill>
                <a:effectLst/>
                <a:latin typeface="+mn-lt"/>
                <a:ea typeface="+mn-ea"/>
                <a:cs typeface="+mn-cs"/>
              </a:rPr>
              <a:t>je súbor služieb</a:t>
            </a:r>
            <a:r>
              <a:rPr lang="sk-SK" sz="1200" i="1" kern="1200" dirty="0" smtClean="0">
                <a:solidFill>
                  <a:schemeClr val="tx1"/>
                </a:solidFill>
                <a:effectLst/>
                <a:latin typeface="+mn-lt"/>
                <a:ea typeface="+mn-ea"/>
                <a:cs typeface="+mn-cs"/>
              </a:rPr>
              <a:t>, ktoré univerzita ponúka členom svojej komunity na správu </a:t>
            </a:r>
            <a:r>
              <a:rPr lang="sk-SK" sz="1200" i="1" kern="1200" dirty="0" err="1" smtClean="0">
                <a:solidFill>
                  <a:schemeClr val="tx1"/>
                </a:solidFill>
                <a:effectLst/>
                <a:latin typeface="+mn-lt"/>
                <a:ea typeface="+mn-ea"/>
                <a:cs typeface="+mn-cs"/>
              </a:rPr>
              <a:t>ašírenie</a:t>
            </a:r>
            <a:r>
              <a:rPr lang="sk-SK" sz="1200" i="1" kern="1200" dirty="0" smtClean="0">
                <a:solidFill>
                  <a:schemeClr val="tx1"/>
                </a:solidFill>
                <a:effectLst/>
                <a:latin typeface="+mn-lt"/>
                <a:ea typeface="+mn-ea"/>
                <a:cs typeface="+mn-cs"/>
              </a:rPr>
              <a:t> digitálnych materiálov vytvorených inštitúciou </a:t>
            </a:r>
            <a:r>
              <a:rPr lang="sk-SK" sz="1200" i="1" kern="1200" dirty="0" err="1" smtClean="0">
                <a:solidFill>
                  <a:schemeClr val="tx1"/>
                </a:solidFill>
                <a:effectLst/>
                <a:latin typeface="+mn-lt"/>
                <a:ea typeface="+mn-ea"/>
                <a:cs typeface="+mn-cs"/>
              </a:rPr>
              <a:t>ačlenmi</a:t>
            </a:r>
            <a:r>
              <a:rPr lang="sk-SK" sz="1200" i="1" kern="1200" dirty="0" smtClean="0">
                <a:solidFill>
                  <a:schemeClr val="tx1"/>
                </a:solidFill>
                <a:effectLst/>
                <a:latin typeface="+mn-lt"/>
                <a:ea typeface="+mn-ea"/>
                <a:cs typeface="+mn-cs"/>
              </a:rPr>
              <a:t> jej komunity. Je to predovšetkým organizačný záväzok správy týchto digitálnych materiálov, vrátane dlhodobého uchovávania, ako aj organizácie, prístupu alebo distribúcie.“</a:t>
            </a:r>
            <a:endParaRPr lang="sk-SK" sz="1200" kern="1200" dirty="0" smtClean="0">
              <a:solidFill>
                <a:schemeClr val="tx1"/>
              </a:solidFill>
              <a:effectLst/>
              <a:latin typeface="+mn-lt"/>
              <a:ea typeface="+mn-ea"/>
              <a:cs typeface="+mn-cs"/>
            </a:endParaRPr>
          </a:p>
          <a:p>
            <a:r>
              <a:rPr lang="sk-SK" sz="1200" b="1" i="1" kern="1200" dirty="0" smtClean="0">
                <a:solidFill>
                  <a:schemeClr val="tx1"/>
                </a:solidFill>
                <a:effectLst/>
                <a:latin typeface="+mn-lt"/>
                <a:ea typeface="+mn-ea"/>
                <a:cs typeface="+mn-cs"/>
              </a:rPr>
              <a:t>Medzi základné funkcie inštitucionálnych repozitárov patrí zhromažďovanie, uchovávanie a šírenie intelektuálnych výstupov kmeňových pracovníkov a študentov za účelom ich prezentácie a dlhodobej ochrany.</a:t>
            </a:r>
            <a:r>
              <a:rPr lang="sk-SK" sz="1200" b="0" i="0" kern="1200" dirty="0" smtClean="0">
                <a:solidFill>
                  <a:schemeClr val="tx1"/>
                </a:solidFill>
                <a:effectLst/>
                <a:latin typeface="+mn-lt"/>
                <a:ea typeface="+mn-ea"/>
                <a:cs typeface="+mn-cs"/>
              </a:rPr>
              <a:t>)</a:t>
            </a:r>
            <a:endParaRPr lang="sk-SK" b="1" dirty="0" smtClean="0"/>
          </a:p>
          <a:p>
            <a:pPr>
              <a:spcBef>
                <a:spcPct val="0"/>
              </a:spcBef>
            </a:pPr>
            <a:endParaRPr lang="sk-SK" b="1" dirty="0" smtClean="0"/>
          </a:p>
          <a:p>
            <a:r>
              <a:rPr lang="sk-SK" b="1" dirty="0" err="1" smtClean="0"/>
              <a:t>DSpace</a:t>
            </a:r>
            <a:endParaRPr lang="sk-SK" b="1" dirty="0" smtClean="0"/>
          </a:p>
          <a:p>
            <a:r>
              <a:rPr lang="en-US" b="1" dirty="0" smtClean="0"/>
              <a:t>About </a:t>
            </a:r>
            <a:r>
              <a:rPr lang="en-US" b="1" dirty="0" err="1" smtClean="0"/>
              <a:t>DuraSpace</a:t>
            </a:r>
            <a:endParaRPr lang="en-US" b="1" dirty="0" smtClean="0"/>
          </a:p>
          <a:p>
            <a:r>
              <a:rPr lang="en-US" dirty="0" err="1" smtClean="0">
                <a:hlinkClick r:id="rId3"/>
              </a:rPr>
              <a:t>DuraSpace</a:t>
            </a:r>
            <a:r>
              <a:rPr lang="en-US" dirty="0" smtClean="0"/>
              <a:t> is the independent 501(c)(3) not-for-profit born from a vision to help save our shared scholarly, scientific, and cultural record. We provide digital preservation services in the cloud to build expertise in the digital preservation and access communities.</a:t>
            </a:r>
          </a:p>
          <a:p>
            <a:r>
              <a:rPr lang="en-US" dirty="0" smtClean="0"/>
              <a:t>Our services also include </a:t>
            </a:r>
            <a:r>
              <a:rPr lang="en-US" dirty="0" err="1" smtClean="0">
                <a:hlinkClick r:id="rId4"/>
              </a:rPr>
              <a:t>DuraCloud</a:t>
            </a:r>
            <a:r>
              <a:rPr lang="en-US" dirty="0" smtClean="0"/>
              <a:t>, an easy and cost effective way to archive, share, and manage any content in the cloud. With one click multiple copies are created in the cloud in different locations with several providers all while ensuring the health of the content through </a:t>
            </a:r>
            <a:r>
              <a:rPr lang="en-US" dirty="0" err="1" smtClean="0"/>
              <a:t>DuraCloud’s</a:t>
            </a:r>
            <a:r>
              <a:rPr lang="en-US" dirty="0" smtClean="0"/>
              <a:t> automated content health checking services.</a:t>
            </a:r>
          </a:p>
          <a:p>
            <a:pPr>
              <a:spcBef>
                <a:spcPct val="0"/>
              </a:spcBef>
            </a:pPr>
            <a:r>
              <a:rPr lang="sk-SK" dirty="0" smtClean="0"/>
              <a:t>https://duraspace.org/dspacedirect</a:t>
            </a:r>
          </a:p>
          <a:p>
            <a:pPr>
              <a:spcBef>
                <a:spcPct val="0"/>
              </a:spcBef>
            </a:pPr>
            <a:r>
              <a:rPr lang="sk-SK" b="1" dirty="0" smtClean="0"/>
              <a:t>Fedora</a:t>
            </a:r>
          </a:p>
          <a:p>
            <a:pPr>
              <a:spcBef>
                <a:spcPct val="0"/>
              </a:spcBef>
            </a:pPr>
            <a:r>
              <a:rPr lang="sk-SK" b="1" dirty="0" err="1" smtClean="0"/>
              <a:t>Iprints</a:t>
            </a:r>
            <a:endParaRPr lang="sk-SK" b="1" dirty="0" smtClean="0"/>
          </a:p>
          <a:p>
            <a:pPr>
              <a:spcBef>
                <a:spcPct val="0"/>
              </a:spcBef>
            </a:pPr>
            <a:r>
              <a:rPr lang="sk-SK" b="1" dirty="0" err="1" smtClean="0"/>
              <a:t>Invenio</a:t>
            </a:r>
            <a:endParaRPr lang="sk-SK" b="1" dirty="0" smtClean="0"/>
          </a:p>
          <a:p>
            <a:pPr>
              <a:spcBef>
                <a:spcPct val="0"/>
              </a:spcBef>
            </a:pPr>
            <a:endParaRPr lang="sk-SK" b="1" dirty="0" smtClean="0"/>
          </a:p>
          <a:p>
            <a:pPr>
              <a:spcBef>
                <a:spcPct val="0"/>
              </a:spcBef>
            </a:pPr>
            <a:r>
              <a:rPr lang="en-US" b="1" dirty="0" err="1" smtClean="0"/>
              <a:t>SimpleDL</a:t>
            </a:r>
            <a:r>
              <a:rPr lang="en-US" dirty="0" smtClean="0"/>
              <a:t> is digital collection management </a:t>
            </a:r>
            <a:r>
              <a:rPr lang="en-US" b="1" dirty="0" smtClean="0"/>
              <a:t>software </a:t>
            </a:r>
            <a:r>
              <a:rPr lang="en-US" dirty="0" smtClean="0"/>
              <a:t>that allows for the upload, description, management and access of digital collections </a:t>
            </a:r>
            <a:endParaRPr lang="sk-SK" dirty="0" smtClean="0"/>
          </a:p>
          <a:p>
            <a:pPr>
              <a:spcBef>
                <a:spcPct val="0"/>
              </a:spcBef>
            </a:pPr>
            <a:r>
              <a:rPr lang="sk-SK" dirty="0" smtClean="0"/>
              <a:t>https://en.wikipedia.org/wiki/SimpleDL</a:t>
            </a:r>
          </a:p>
          <a:p>
            <a:pPr>
              <a:spcBef>
                <a:spcPct val="0"/>
              </a:spcBef>
            </a:pPr>
            <a:r>
              <a:rPr lang="sk-SK" b="1" dirty="0" err="1" smtClean="0"/>
              <a:t>DSpaceDirect</a:t>
            </a:r>
            <a:r>
              <a:rPr lang="sk-SK" b="1" dirty="0" smtClean="0"/>
              <a:t> (</a:t>
            </a:r>
            <a:r>
              <a:rPr lang="sk-SK" b="1" dirty="0" err="1" smtClean="0"/>
              <a:t>DuraSpace</a:t>
            </a:r>
            <a:r>
              <a:rPr lang="sk-SK" b="1"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n-US" b="1" dirty="0" smtClean="0"/>
              <a:t>The hosted repository solution for low cost discovery, access, archiving &amp; preservation</a:t>
            </a:r>
            <a:endParaRPr lang="sk-SK" b="1" dirty="0" smtClean="0"/>
          </a:p>
          <a:p>
            <a:r>
              <a:rPr lang="en-US" b="1" dirty="0" smtClean="0"/>
              <a:t>About </a:t>
            </a:r>
            <a:r>
              <a:rPr lang="en-US" b="1" dirty="0" err="1" smtClean="0"/>
              <a:t>DSpaceDirect</a:t>
            </a:r>
            <a:endParaRPr lang="en-US" b="1" dirty="0" smtClean="0"/>
          </a:p>
          <a:p>
            <a:r>
              <a:rPr lang="en-US" dirty="0" err="1" smtClean="0"/>
              <a:t>DSpaceDirect</a:t>
            </a:r>
            <a:r>
              <a:rPr lang="en-US" dirty="0" smtClean="0"/>
              <a:t> is a quick and cost effective hosted </a:t>
            </a:r>
            <a:r>
              <a:rPr lang="en-US" dirty="0" err="1" smtClean="0">
                <a:hlinkClick r:id="rId5"/>
              </a:rPr>
              <a:t>DSpace</a:t>
            </a:r>
            <a:r>
              <a:rPr lang="en-US" dirty="0" smtClean="0"/>
              <a:t> repository service from </a:t>
            </a:r>
            <a:r>
              <a:rPr lang="en-US" dirty="0" err="1" smtClean="0"/>
              <a:t>DuraSpace</a:t>
            </a:r>
            <a:r>
              <a:rPr lang="en-US" dirty="0" smtClean="0"/>
              <a:t>. </a:t>
            </a:r>
            <a:endParaRPr lang="sk-SK" dirty="0" smtClean="0"/>
          </a:p>
          <a:p>
            <a:r>
              <a:rPr lang="en-US" b="1" dirty="0" err="1" smtClean="0"/>
              <a:t>DSpaceDirect</a:t>
            </a:r>
            <a:r>
              <a:rPr lang="en-US" b="1" dirty="0" smtClean="0"/>
              <a:t> allows institutions of all sizes to store, organize, and manage their repository content in the cloud</a:t>
            </a:r>
            <a:r>
              <a:rPr lang="en-US" dirty="0" smtClean="0"/>
              <a:t>. </a:t>
            </a:r>
            <a:endParaRPr lang="sk-SK" dirty="0" smtClean="0"/>
          </a:p>
          <a:p>
            <a:r>
              <a:rPr lang="en-US" dirty="0" smtClean="0"/>
              <a:t>With a </a:t>
            </a:r>
            <a:r>
              <a:rPr lang="en-US" dirty="0" err="1" smtClean="0"/>
              <a:t>DSpaceDirect</a:t>
            </a:r>
            <a:r>
              <a:rPr lang="en-US" dirty="0" smtClean="0"/>
              <a:t> </a:t>
            </a:r>
            <a:r>
              <a:rPr lang="en-US" b="1" dirty="0" smtClean="0"/>
              <a:t>subscription your organization has a streamlined and out-of-the-box </a:t>
            </a:r>
            <a:r>
              <a:rPr lang="en-US" b="1" dirty="0" err="1" smtClean="0"/>
              <a:t>DSpace</a:t>
            </a:r>
            <a:r>
              <a:rPr lang="en-US" b="1" dirty="0" smtClean="0"/>
              <a:t> repository ready preserve and provide access to your content. </a:t>
            </a:r>
            <a:r>
              <a:rPr lang="en-US" dirty="0" err="1" smtClean="0"/>
              <a:t>DSpaceDirect</a:t>
            </a:r>
            <a:r>
              <a:rPr lang="en-US" dirty="0" smtClean="0"/>
              <a:t> is easily searchable by end users and easily managed by content curators.</a:t>
            </a:r>
          </a:p>
          <a:p>
            <a:endParaRPr lang="sk-SK" b="1" dirty="0" smtClean="0"/>
          </a:p>
        </p:txBody>
      </p:sp>
    </p:spTree>
    <p:extLst>
      <p:ext uri="{BB962C8B-B14F-4D97-AF65-F5344CB8AC3E}">
        <p14:creationId xmlns:p14="http://schemas.microsoft.com/office/powerpoint/2010/main" val="353675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smtClean="0"/>
              <a:t>Upravte štýly predlohy textu</a:t>
            </a:r>
            <a:endParaRPr lang="sk-SK"/>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Kliknutím upravte štýl predlohy podnadpisov</a:t>
            </a:r>
            <a:endParaRPr lang="sk-SK"/>
          </a:p>
        </p:txBody>
      </p:sp>
      <p:sp>
        <p:nvSpPr>
          <p:cNvPr id="4" name="Zástupný objekt pre dátum 3"/>
          <p:cNvSpPr>
            <a:spLocks noGrp="1"/>
          </p:cNvSpPr>
          <p:nvPr>
            <p:ph type="dt" sz="half" idx="10"/>
          </p:nvPr>
        </p:nvSpPr>
        <p:spPr/>
        <p:txBody>
          <a:bodyPr/>
          <a:lstStyle>
            <a:lvl1pPr>
              <a:defRPr/>
            </a:lvl1pPr>
          </a:lstStyle>
          <a:p>
            <a:pPr>
              <a:defRPr/>
            </a:pPr>
            <a:fld id="{095184BD-69D7-47BE-8086-652294F9DA46}" type="datetime1">
              <a:rPr lang="sk-SK" smtClean="0"/>
              <a:t>26. 2. 2025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D1D785F8-D99A-4B2D-85F9-B5D9DDC31E8C}"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zvislý text 2"/>
          <p:cNvSpPr>
            <a:spLocks noGrp="1"/>
          </p:cNvSpPr>
          <p:nvPr>
            <p:ph type="body" orient="vert" idx="1"/>
          </p:nvPr>
        </p:nvSpPr>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lvl1pPr>
              <a:defRPr/>
            </a:lvl1pPr>
          </a:lstStyle>
          <a:p>
            <a:pPr>
              <a:defRPr/>
            </a:pPr>
            <a:fld id="{170F63E4-2446-496D-946E-7DAD8D9B193B}" type="datetime1">
              <a:rPr lang="sk-SK" smtClean="0"/>
              <a:t>26. 2. 2025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36505360-61AC-4D4E-9C87-0D0AF70761C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smtClean="0"/>
              <a:t>Upravte štýly predlohy textu</a:t>
            </a:r>
            <a:endParaRPr lang="sk-SK"/>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lvl1pPr>
              <a:defRPr/>
            </a:lvl1pPr>
          </a:lstStyle>
          <a:p>
            <a:pPr>
              <a:defRPr/>
            </a:pPr>
            <a:fld id="{6139B737-4689-4BE4-9E8C-03728C3F963E}" type="datetime1">
              <a:rPr lang="sk-SK" smtClean="0"/>
              <a:t>26. 2. 2025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D365032C-3FE9-4C1A-9E85-9955A4897685}"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dátum 3"/>
          <p:cNvSpPr>
            <a:spLocks noGrp="1"/>
          </p:cNvSpPr>
          <p:nvPr>
            <p:ph type="dt" sz="half" idx="10"/>
          </p:nvPr>
        </p:nvSpPr>
        <p:spPr/>
        <p:txBody>
          <a:bodyPr/>
          <a:lstStyle>
            <a:lvl1pPr>
              <a:defRPr/>
            </a:lvl1pPr>
          </a:lstStyle>
          <a:p>
            <a:pPr>
              <a:defRPr/>
            </a:pPr>
            <a:fld id="{4FBA23B5-F34A-4E50-9120-AAB4BC9AF8D2}" type="datetime1">
              <a:rPr lang="sk-SK" smtClean="0"/>
              <a:t>26. 2. 2025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5B7477F7-83B0-4B3B-BA68-7FDF351FEA46}"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smtClean="0"/>
              <a:t>Upravte štýly predlohy textu</a:t>
            </a:r>
            <a:endParaRPr lang="sk-SK"/>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Upraviť štýly predlohy textu</a:t>
            </a:r>
          </a:p>
        </p:txBody>
      </p:sp>
      <p:sp>
        <p:nvSpPr>
          <p:cNvPr id="4" name="Zástupný objekt pre dátum 3"/>
          <p:cNvSpPr>
            <a:spLocks noGrp="1"/>
          </p:cNvSpPr>
          <p:nvPr>
            <p:ph type="dt" sz="half" idx="10"/>
          </p:nvPr>
        </p:nvSpPr>
        <p:spPr/>
        <p:txBody>
          <a:bodyPr/>
          <a:lstStyle>
            <a:lvl1pPr>
              <a:defRPr/>
            </a:lvl1pPr>
          </a:lstStyle>
          <a:p>
            <a:pPr>
              <a:defRPr/>
            </a:pPr>
            <a:fld id="{ED513FF7-74F0-4A38-A7CC-B15C12259F08}" type="datetime1">
              <a:rPr lang="sk-SK" smtClean="0"/>
              <a:t>26. 2. 2025</a:t>
            </a:fld>
            <a:endParaRPr lang="sk-SK"/>
          </a:p>
        </p:txBody>
      </p:sp>
      <p:sp>
        <p:nvSpPr>
          <p:cNvPr id="5" name="Zástupný objekt pre pätu 4"/>
          <p:cNvSpPr>
            <a:spLocks noGrp="1"/>
          </p:cNvSpPr>
          <p:nvPr>
            <p:ph type="ftr" sz="quarter" idx="11"/>
          </p:nvPr>
        </p:nvSpPr>
        <p:spPr/>
        <p:txBody>
          <a:bodyPr/>
          <a:lstStyle>
            <a:lvl1pPr>
              <a:defRPr/>
            </a:lvl1pPr>
          </a:lstStyle>
          <a:p>
            <a:pPr>
              <a:defRPr/>
            </a:pPr>
            <a:endParaRPr lang="sk-SK"/>
          </a:p>
        </p:txBody>
      </p:sp>
      <p:sp>
        <p:nvSpPr>
          <p:cNvPr id="6" name="Zástupný objekt pre číslo snímky 5"/>
          <p:cNvSpPr>
            <a:spLocks noGrp="1"/>
          </p:cNvSpPr>
          <p:nvPr>
            <p:ph type="sldNum" sz="quarter" idx="12"/>
          </p:nvPr>
        </p:nvSpPr>
        <p:spPr/>
        <p:txBody>
          <a:bodyPr/>
          <a:lstStyle>
            <a:lvl1pPr>
              <a:defRPr/>
            </a:lvl1pPr>
          </a:lstStyle>
          <a:p>
            <a:pPr>
              <a:defRPr/>
            </a:pPr>
            <a:fld id="{11657F2B-2621-45A6-B0FF-DE3E4E6115CD}"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obsah 2"/>
          <p:cNvSpPr>
            <a:spLocks noGrp="1"/>
          </p:cNvSpPr>
          <p:nvPr>
            <p:ph sz="half" idx="1"/>
          </p:nvPr>
        </p:nvSpPr>
        <p:spPr>
          <a:xfrm>
            <a:off x="838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obsah 3"/>
          <p:cNvSpPr>
            <a:spLocks noGrp="1"/>
          </p:cNvSpPr>
          <p:nvPr>
            <p:ph sz="half" idx="2"/>
          </p:nvPr>
        </p:nvSpPr>
        <p:spPr>
          <a:xfrm>
            <a:off x="6172200" y="1825625"/>
            <a:ext cx="5181600" cy="435133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dátum 3"/>
          <p:cNvSpPr>
            <a:spLocks noGrp="1"/>
          </p:cNvSpPr>
          <p:nvPr>
            <p:ph type="dt" sz="half" idx="10"/>
          </p:nvPr>
        </p:nvSpPr>
        <p:spPr/>
        <p:txBody>
          <a:bodyPr/>
          <a:lstStyle>
            <a:lvl1pPr>
              <a:defRPr/>
            </a:lvl1pPr>
          </a:lstStyle>
          <a:p>
            <a:pPr>
              <a:defRPr/>
            </a:pPr>
            <a:fld id="{357E429A-9168-446F-BE4A-E9A675F4F36B}" type="datetime1">
              <a:rPr lang="sk-SK" smtClean="0"/>
              <a:t>26. 2. 2025</a:t>
            </a:fld>
            <a:endParaRPr lang="sk-SK"/>
          </a:p>
        </p:txBody>
      </p:sp>
      <p:sp>
        <p:nvSpPr>
          <p:cNvPr id="6" name="Zástupný objekt pre pätu 4"/>
          <p:cNvSpPr>
            <a:spLocks noGrp="1"/>
          </p:cNvSpPr>
          <p:nvPr>
            <p:ph type="ftr" sz="quarter" idx="11"/>
          </p:nvPr>
        </p:nvSpPr>
        <p:spPr/>
        <p:txBody>
          <a:bodyPr/>
          <a:lstStyle>
            <a:lvl1pPr>
              <a:defRPr/>
            </a:lvl1pPr>
          </a:lstStyle>
          <a:p>
            <a:pPr>
              <a:defRPr/>
            </a:pPr>
            <a:endParaRPr lang="sk-SK"/>
          </a:p>
        </p:txBody>
      </p:sp>
      <p:sp>
        <p:nvSpPr>
          <p:cNvPr id="7" name="Zástupný objekt pre číslo snímky 5"/>
          <p:cNvSpPr>
            <a:spLocks noGrp="1"/>
          </p:cNvSpPr>
          <p:nvPr>
            <p:ph type="sldNum" sz="quarter" idx="12"/>
          </p:nvPr>
        </p:nvSpPr>
        <p:spPr/>
        <p:txBody>
          <a:bodyPr/>
          <a:lstStyle>
            <a:lvl1pPr>
              <a:defRPr/>
            </a:lvl1pPr>
          </a:lstStyle>
          <a:p>
            <a:pPr>
              <a:defRPr/>
            </a:pPr>
            <a:fld id="{BDE1D9E3-6649-4172-916D-C2820EC280DC}"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smtClean="0"/>
              <a:t>Upravte štýly predlohy textu</a:t>
            </a:r>
            <a:endParaRPr lang="sk-SK"/>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objekt pre dátum 3"/>
          <p:cNvSpPr>
            <a:spLocks noGrp="1"/>
          </p:cNvSpPr>
          <p:nvPr>
            <p:ph type="dt" sz="half" idx="10"/>
          </p:nvPr>
        </p:nvSpPr>
        <p:spPr/>
        <p:txBody>
          <a:bodyPr/>
          <a:lstStyle>
            <a:lvl1pPr>
              <a:defRPr/>
            </a:lvl1pPr>
          </a:lstStyle>
          <a:p>
            <a:pPr>
              <a:defRPr/>
            </a:pPr>
            <a:fld id="{200086E5-C3B8-45D2-9863-4169751026EC}" type="datetime1">
              <a:rPr lang="sk-SK" smtClean="0"/>
              <a:t>26. 2. 2025</a:t>
            </a:fld>
            <a:endParaRPr lang="sk-SK"/>
          </a:p>
        </p:txBody>
      </p:sp>
      <p:sp>
        <p:nvSpPr>
          <p:cNvPr id="8" name="Zástupný objekt pre pätu 4"/>
          <p:cNvSpPr>
            <a:spLocks noGrp="1"/>
          </p:cNvSpPr>
          <p:nvPr>
            <p:ph type="ftr" sz="quarter" idx="11"/>
          </p:nvPr>
        </p:nvSpPr>
        <p:spPr/>
        <p:txBody>
          <a:bodyPr/>
          <a:lstStyle>
            <a:lvl1pPr>
              <a:defRPr/>
            </a:lvl1pPr>
          </a:lstStyle>
          <a:p>
            <a:pPr>
              <a:defRPr/>
            </a:pPr>
            <a:endParaRPr lang="sk-SK"/>
          </a:p>
        </p:txBody>
      </p:sp>
      <p:sp>
        <p:nvSpPr>
          <p:cNvPr id="9" name="Zástupný objekt pre číslo snímky 5"/>
          <p:cNvSpPr>
            <a:spLocks noGrp="1"/>
          </p:cNvSpPr>
          <p:nvPr>
            <p:ph type="sldNum" sz="quarter" idx="12"/>
          </p:nvPr>
        </p:nvSpPr>
        <p:spPr/>
        <p:txBody>
          <a:bodyPr/>
          <a:lstStyle>
            <a:lvl1pPr>
              <a:defRPr/>
            </a:lvl1pPr>
          </a:lstStyle>
          <a:p>
            <a:pPr>
              <a:defRPr/>
            </a:pPr>
            <a:fld id="{30B8E1FB-7693-4F74-B04E-9D3E12889142}"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objekt pre dátum 3"/>
          <p:cNvSpPr>
            <a:spLocks noGrp="1"/>
          </p:cNvSpPr>
          <p:nvPr>
            <p:ph type="dt" sz="half" idx="10"/>
          </p:nvPr>
        </p:nvSpPr>
        <p:spPr/>
        <p:txBody>
          <a:bodyPr/>
          <a:lstStyle>
            <a:lvl1pPr>
              <a:defRPr/>
            </a:lvl1pPr>
          </a:lstStyle>
          <a:p>
            <a:pPr>
              <a:defRPr/>
            </a:pPr>
            <a:fld id="{D3D47B36-AA82-4053-B9D3-A993C7DD11AD}" type="datetime1">
              <a:rPr lang="sk-SK" smtClean="0"/>
              <a:t>26. 2. 2025</a:t>
            </a:fld>
            <a:endParaRPr lang="sk-SK"/>
          </a:p>
        </p:txBody>
      </p:sp>
      <p:sp>
        <p:nvSpPr>
          <p:cNvPr id="4" name="Zástupný objekt pre pätu 4"/>
          <p:cNvSpPr>
            <a:spLocks noGrp="1"/>
          </p:cNvSpPr>
          <p:nvPr>
            <p:ph type="ftr" sz="quarter" idx="11"/>
          </p:nvPr>
        </p:nvSpPr>
        <p:spPr/>
        <p:txBody>
          <a:bodyPr/>
          <a:lstStyle>
            <a:lvl1pPr>
              <a:defRPr/>
            </a:lvl1pPr>
          </a:lstStyle>
          <a:p>
            <a:pPr>
              <a:defRPr/>
            </a:pPr>
            <a:endParaRPr lang="sk-SK"/>
          </a:p>
        </p:txBody>
      </p:sp>
      <p:sp>
        <p:nvSpPr>
          <p:cNvPr id="5" name="Zástupný objekt pre číslo snímky 5"/>
          <p:cNvSpPr>
            <a:spLocks noGrp="1"/>
          </p:cNvSpPr>
          <p:nvPr>
            <p:ph type="sldNum" sz="quarter" idx="12"/>
          </p:nvPr>
        </p:nvSpPr>
        <p:spPr/>
        <p:txBody>
          <a:bodyPr/>
          <a:lstStyle>
            <a:lvl1pPr>
              <a:defRPr/>
            </a:lvl1pPr>
          </a:lstStyle>
          <a:p>
            <a:pPr>
              <a:defRPr/>
            </a:pPr>
            <a:fld id="{B8B7C043-5B4B-453C-87FB-39EB7E42F196}"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3"/>
          <p:cNvSpPr>
            <a:spLocks noGrp="1"/>
          </p:cNvSpPr>
          <p:nvPr>
            <p:ph type="dt" sz="half" idx="10"/>
          </p:nvPr>
        </p:nvSpPr>
        <p:spPr/>
        <p:txBody>
          <a:bodyPr/>
          <a:lstStyle>
            <a:lvl1pPr>
              <a:defRPr/>
            </a:lvl1pPr>
          </a:lstStyle>
          <a:p>
            <a:pPr>
              <a:defRPr/>
            </a:pPr>
            <a:fld id="{9B202CA6-4E81-44BD-9507-5AE5A8570CC8}" type="datetime1">
              <a:rPr lang="sk-SK" smtClean="0"/>
              <a:t>26. 2. 2025</a:t>
            </a:fld>
            <a:endParaRPr lang="sk-SK"/>
          </a:p>
        </p:txBody>
      </p:sp>
      <p:sp>
        <p:nvSpPr>
          <p:cNvPr id="3" name="Zástupný objekt pre pätu 4"/>
          <p:cNvSpPr>
            <a:spLocks noGrp="1"/>
          </p:cNvSpPr>
          <p:nvPr>
            <p:ph type="ftr" sz="quarter" idx="11"/>
          </p:nvPr>
        </p:nvSpPr>
        <p:spPr/>
        <p:txBody>
          <a:bodyPr/>
          <a:lstStyle>
            <a:lvl1pPr>
              <a:defRPr/>
            </a:lvl1pPr>
          </a:lstStyle>
          <a:p>
            <a:pPr>
              <a:defRPr/>
            </a:pPr>
            <a:endParaRPr lang="sk-SK"/>
          </a:p>
        </p:txBody>
      </p:sp>
      <p:sp>
        <p:nvSpPr>
          <p:cNvPr id="4" name="Zástupný objekt pre číslo snímky 5"/>
          <p:cNvSpPr>
            <a:spLocks noGrp="1"/>
          </p:cNvSpPr>
          <p:nvPr>
            <p:ph type="sldNum" sz="quarter" idx="12"/>
          </p:nvPr>
        </p:nvSpPr>
        <p:spPr/>
        <p:txBody>
          <a:bodyPr/>
          <a:lstStyle>
            <a:lvl1pPr>
              <a:defRPr/>
            </a:lvl1pPr>
          </a:lstStyle>
          <a:p>
            <a:pPr>
              <a:defRPr/>
            </a:pPr>
            <a:fld id="{5F8A6784-8DE6-4866-8026-B3451A70A446}"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3"/>
          <p:cNvSpPr>
            <a:spLocks noGrp="1"/>
          </p:cNvSpPr>
          <p:nvPr>
            <p:ph type="dt" sz="half" idx="10"/>
          </p:nvPr>
        </p:nvSpPr>
        <p:spPr/>
        <p:txBody>
          <a:bodyPr/>
          <a:lstStyle>
            <a:lvl1pPr>
              <a:defRPr/>
            </a:lvl1pPr>
          </a:lstStyle>
          <a:p>
            <a:pPr>
              <a:defRPr/>
            </a:pPr>
            <a:fld id="{3950C687-1042-41C0-A800-F9AB10581E65}" type="datetime1">
              <a:rPr lang="sk-SK" smtClean="0"/>
              <a:t>26. 2. 2025</a:t>
            </a:fld>
            <a:endParaRPr lang="sk-SK"/>
          </a:p>
        </p:txBody>
      </p:sp>
      <p:sp>
        <p:nvSpPr>
          <p:cNvPr id="6" name="Zástupný objekt pre pätu 4"/>
          <p:cNvSpPr>
            <a:spLocks noGrp="1"/>
          </p:cNvSpPr>
          <p:nvPr>
            <p:ph type="ftr" sz="quarter" idx="11"/>
          </p:nvPr>
        </p:nvSpPr>
        <p:spPr/>
        <p:txBody>
          <a:bodyPr/>
          <a:lstStyle>
            <a:lvl1pPr>
              <a:defRPr/>
            </a:lvl1pPr>
          </a:lstStyle>
          <a:p>
            <a:pPr>
              <a:defRPr/>
            </a:pPr>
            <a:endParaRPr lang="sk-SK"/>
          </a:p>
        </p:txBody>
      </p:sp>
      <p:sp>
        <p:nvSpPr>
          <p:cNvPr id="7" name="Zástupný objekt pre číslo snímky 5"/>
          <p:cNvSpPr>
            <a:spLocks noGrp="1"/>
          </p:cNvSpPr>
          <p:nvPr>
            <p:ph type="sldNum" sz="quarter" idx="12"/>
          </p:nvPr>
        </p:nvSpPr>
        <p:spPr/>
        <p:txBody>
          <a:bodyPr/>
          <a:lstStyle>
            <a:lvl1pPr>
              <a:defRPr/>
            </a:lvl1pPr>
          </a:lstStyle>
          <a:p>
            <a:pPr>
              <a:defRPr/>
            </a:pPr>
            <a:fld id="{32F52208-5D1C-4A15-9D2E-F228A6D0255E}"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smtClean="0"/>
              <a:t>Upravte štýly predlohy textu</a:t>
            </a:r>
            <a:endParaRPr lang="sk-SK"/>
          </a:p>
        </p:txBody>
      </p:sp>
      <p:sp>
        <p:nvSpPr>
          <p:cNvPr id="3" name="Zástupný objekt pre obrázo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Upraviť štýly predlohy textu</a:t>
            </a:r>
          </a:p>
        </p:txBody>
      </p:sp>
      <p:sp>
        <p:nvSpPr>
          <p:cNvPr id="5" name="Zástupný objekt pre dátum 3"/>
          <p:cNvSpPr>
            <a:spLocks noGrp="1"/>
          </p:cNvSpPr>
          <p:nvPr>
            <p:ph type="dt" sz="half" idx="10"/>
          </p:nvPr>
        </p:nvSpPr>
        <p:spPr/>
        <p:txBody>
          <a:bodyPr/>
          <a:lstStyle>
            <a:lvl1pPr>
              <a:defRPr/>
            </a:lvl1pPr>
          </a:lstStyle>
          <a:p>
            <a:pPr>
              <a:defRPr/>
            </a:pPr>
            <a:fld id="{B514C840-3180-4798-A4EE-C90E45FD75F8}" type="datetime1">
              <a:rPr lang="sk-SK" smtClean="0"/>
              <a:t>26. 2. 2025</a:t>
            </a:fld>
            <a:endParaRPr lang="sk-SK"/>
          </a:p>
        </p:txBody>
      </p:sp>
      <p:sp>
        <p:nvSpPr>
          <p:cNvPr id="6" name="Zástupný objekt pre pätu 4"/>
          <p:cNvSpPr>
            <a:spLocks noGrp="1"/>
          </p:cNvSpPr>
          <p:nvPr>
            <p:ph type="ftr" sz="quarter" idx="11"/>
          </p:nvPr>
        </p:nvSpPr>
        <p:spPr/>
        <p:txBody>
          <a:bodyPr/>
          <a:lstStyle>
            <a:lvl1pPr>
              <a:defRPr/>
            </a:lvl1pPr>
          </a:lstStyle>
          <a:p>
            <a:pPr>
              <a:defRPr/>
            </a:pPr>
            <a:endParaRPr lang="sk-SK"/>
          </a:p>
        </p:txBody>
      </p:sp>
      <p:sp>
        <p:nvSpPr>
          <p:cNvPr id="7" name="Zástupný objekt pre číslo snímky 5"/>
          <p:cNvSpPr>
            <a:spLocks noGrp="1"/>
          </p:cNvSpPr>
          <p:nvPr>
            <p:ph type="sldNum" sz="quarter" idx="12"/>
          </p:nvPr>
        </p:nvSpPr>
        <p:spPr/>
        <p:txBody>
          <a:bodyPr/>
          <a:lstStyle>
            <a:lvl1pPr>
              <a:defRPr/>
            </a:lvl1pPr>
          </a:lstStyle>
          <a:p>
            <a:pPr>
              <a:defRPr/>
            </a:pPr>
            <a:fld id="{C02856D1-3473-4A7D-B643-267312BFDEED}"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objekt pre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Upravte štýly predlohy textu</a:t>
            </a:r>
          </a:p>
        </p:txBody>
      </p:sp>
      <p:sp>
        <p:nvSpPr>
          <p:cNvPr id="1027" name="Zástupný objekt pre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FFEEC68-9660-4EF9-A73A-3763D2685D74}" type="datetime1">
              <a:rPr lang="sk-SK" smtClean="0"/>
              <a:t>26. 2. 2025</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2C3988-729F-46FE-86B6-70E7D8906F39}"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flickr.com/photos/103454225@N06/14441368172" TargetMode="External"/><Relationship Id="rId4" Type="http://schemas.openxmlformats.org/officeDocument/2006/relationships/hyperlink" Target="https://creativecommons.org/licenses/by-sa/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raindb.info/dataset/preferred_file_forma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1.png"/><Relationship Id="rId18" Type="http://schemas.openxmlformats.org/officeDocument/2006/relationships/hyperlink" Target="https://eudat.eu/" TargetMode="External"/><Relationship Id="rId3" Type="http://schemas.openxmlformats.org/officeDocument/2006/relationships/hyperlink" Target="https://ukzu.uniza.sk/repozitar/" TargetMode="External"/><Relationship Id="rId21" Type="http://schemas.openxmlformats.org/officeDocument/2006/relationships/image" Target="../media/image25.png"/><Relationship Id="rId7" Type="http://schemas.openxmlformats.org/officeDocument/2006/relationships/image" Target="../media/image16.emf"/><Relationship Id="rId12" Type="http://schemas.openxmlformats.org/officeDocument/2006/relationships/hyperlink" Target="https://knowledge.figshare.com/" TargetMode="External"/><Relationship Id="rId17" Type="http://schemas.openxmlformats.org/officeDocument/2006/relationships/image" Target="../media/image23.png"/><Relationship Id="rId25" Type="http://schemas.openxmlformats.org/officeDocument/2006/relationships/image" Target="../media/image26.png"/><Relationship Id="rId2" Type="http://schemas.openxmlformats.org/officeDocument/2006/relationships/notesSlide" Target="../notesSlides/notesSlide13.xml"/><Relationship Id="rId16" Type="http://schemas.openxmlformats.org/officeDocument/2006/relationships/hyperlink" Target="https://www.clarin.eu/content/repositories" TargetMode="External"/><Relationship Id="rId20" Type="http://schemas.openxmlformats.org/officeDocument/2006/relationships/hyperlink" Target="https://about.gitlab.com/" TargetMode="External"/><Relationship Id="rId1" Type="http://schemas.openxmlformats.org/officeDocument/2006/relationships/slideLayout" Target="../slideLayouts/slideLayout7.xml"/><Relationship Id="rId6" Type="http://schemas.openxmlformats.org/officeDocument/2006/relationships/hyperlink" Target="https://dspace.uniba.sk/xmlui/handle/123456789/1" TargetMode="External"/><Relationship Id="rId11" Type="http://schemas.openxmlformats.org/officeDocument/2006/relationships/image" Target="../media/image20.emf"/><Relationship Id="rId24" Type="http://schemas.openxmlformats.org/officeDocument/2006/relationships/hyperlink" Target="https://openknowledge.worldbank.org/pages/faq" TargetMode="External"/><Relationship Id="rId5" Type="http://schemas.openxmlformats.org/officeDocument/2006/relationships/hyperlink" Target="https://uk.sav.sk/pre-vedcov/open-access/institucionalny-repozitar-sav/" TargetMode="External"/><Relationship Id="rId15" Type="http://schemas.openxmlformats.org/officeDocument/2006/relationships/image" Target="../media/image22.png"/><Relationship Id="rId23" Type="http://schemas.openxmlformats.org/officeDocument/2006/relationships/hyperlink" Target="https://oad.simmons.edu/oadwiki/Disciplinary_repositories" TargetMode="External"/><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hyperlink" Target="https://repo.umb.sk/" TargetMode="External"/><Relationship Id="rId9" Type="http://schemas.openxmlformats.org/officeDocument/2006/relationships/image" Target="../media/image18.emf"/><Relationship Id="rId14" Type="http://schemas.openxmlformats.org/officeDocument/2006/relationships/hyperlink" Target="http://gigadb.org/site/about" TargetMode="External"/><Relationship Id="rId22" Type="http://schemas.openxmlformats.org/officeDocument/2006/relationships/hyperlink" Target="https://www.nature.com/sdata/policies/repositories#genera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slovak.statistics.sk/wps/portal/ext/Databases/DATAcube_sk/!ut/p/z1/jZDBToNAEIafhuvuX5bC4m1rUoqSykoWcC-GNkhJumwDKK8vNl5MFDuHSSb5vpnMTzUtqe6qj7apxtZ21XmeX7T_micp32xWAk8y9SHix72XhTHcjNHiCtxHYucFCcCTaI1Y7NRzKBmDYFTf4uOPErjNXwD08vqC6isipJRZkueIcneLmK0i7JUCtsE3sPTif0ceqG4PhkxHQ0AQeAjZmvnMd-fOvzIW3YHxhuq-fqv7uifv_Rz9aRwvw50DB9M0kcba5lyTozUOflNOdhhp-ZOkF6NUiTY1BR8-AZwqgiE!/dz/d5/L2dBISEvZ0FBIS9nQSEh/" TargetMode="External"/><Relationship Id="rId5" Type="http://schemas.openxmlformats.org/officeDocument/2006/relationships/hyperlink" Target="https://intersog.com/blog/what-is-the-difference-between-data-lakes-data-marts-data-swamps-and-data-cubes/" TargetMode="Externa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www.portico.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creativecommons.org/licenses/by/2.5/dk/deed.en" TargetMode="External"/><Relationship Id="rId5" Type="http://schemas.openxmlformats.org/officeDocument/2006/relationships/hyperlink" Target="https://commons.wikimedia.org/wiki/File:Trust_-_Digital_Preservation.png" TargetMode="Externa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Trustworthy_Repositories_Audit_%26_Certification#cite_note-3"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hyperlink" Target="https://web.archive.org/web/20170714182608/http:/www.trusteddigitalrepository.eu/Welcome.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web.archive.org/web/20170714182608/http:/www.trusteddigitalrepository.eu/Trusted%20Digital%20Repository.html" TargetMode="Externa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creativecommons.org/licenses/by/2.5/dk/deed.en" TargetMode="External"/><Relationship Id="rId4" Type="http://schemas.openxmlformats.org/officeDocument/2006/relationships/hyperlink" Target="https://commons.wikimedia.org/wiki/File:FAIR_Principles_DigitalPreservation.pn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www.iso16363.org/iso-certification/" TargetMode="External"/><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coretrustseal.org/" TargetMode="External"/><Relationship Id="rId11" Type="http://schemas.openxmlformats.org/officeDocument/2006/relationships/image" Target="../media/image37.png"/><Relationship Id="rId5" Type="http://schemas.openxmlformats.org/officeDocument/2006/relationships/hyperlink" Target="https://www.langzeitarchivierung.de/Subsites/nestor/EN/Home/home_node.html" TargetMode="External"/><Relationship Id="rId10" Type="http://schemas.openxmlformats.org/officeDocument/2006/relationships/image" Target="../media/image36.png"/><Relationship Id="rId4" Type="http://schemas.openxmlformats.org/officeDocument/2006/relationships/hyperlink" Target="https://www.iso.org/standard/56510.html" TargetMode="External"/><Relationship Id="rId9" Type="http://schemas.openxmlformats.org/officeDocument/2006/relationships/hyperlink" Target="https://www.openaire.eu/find-trustworthy-data-repository-certified-repositori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portico.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pixabay.com/?utm_source=link-attribution&amp;utm_medium=referral&amp;utm_campaign=image&amp;utm_content=1019729" TargetMode="External"/><Relationship Id="rId5" Type="http://schemas.openxmlformats.org/officeDocument/2006/relationships/hyperlink" Target="https://pixabay.com/users/peggy_marco-1553824/?utm_source=link-attribution&amp;utm_medium=referral&amp;utm_campaign=image&amp;utm_content=1019729" TargetMode="Externa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roarmap.eprints.org/" TargetMode="External"/><Relationship Id="rId3" Type="http://schemas.openxmlformats.org/officeDocument/2006/relationships/image" Target="../media/image40.png"/><Relationship Id="rId7" Type="http://schemas.openxmlformats.org/officeDocument/2006/relationships/hyperlink" Target="https://roarmap.eprints.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re3data.org/" TargetMode="External"/><Relationship Id="rId11" Type="http://schemas.openxmlformats.org/officeDocument/2006/relationships/image" Target="../media/image41.png"/><Relationship Id="rId5" Type="http://schemas.openxmlformats.org/officeDocument/2006/relationships/hyperlink" Target="https://v2.sherpa.ac.uk/opendoar/" TargetMode="External"/><Relationship Id="rId10" Type="http://schemas.openxmlformats.org/officeDocument/2006/relationships/hyperlink" Target="https://beta.sherpa.ac.uk/" TargetMode="External"/><Relationship Id="rId4" Type="http://schemas.openxmlformats.org/officeDocument/2006/relationships/hyperlink" Target="http://roar.eprints.org/" TargetMode="External"/><Relationship Id="rId9" Type="http://schemas.openxmlformats.org/officeDocument/2006/relationships/hyperlink" Target="https://v2.sherpa.ac.uk/rome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file:///\\cilasiffps02\Docs\OEIZ\Gabi_Fi&#353;ov&#225;\Nov&#253;%20web%20texty+novinky%20na%20web\Podstr&#225;nka-Mana&#382;ment%20v&#253;skumn&#253;ch%20d&#225;t+Pl&#225;n%20mana&#382;mentu%20v&#253;skumn&#253;ch%20d&#225;t-RDM+DMP\a%20href=%22https:\www.flaticon.com\free-icons\example%22%20title=%22example%20icons%22%3eExample%20icons%20created%20by%20Freepik%20-%20Flaticon%3c\a"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about.jstor.org/whats-in-jstor/open-community-collections/" TargetMode="External"/><Relationship Id="rId3" Type="http://schemas.openxmlformats.org/officeDocument/2006/relationships/hyperlink" Target="https://www.portico.org/" TargetMode="External"/><Relationship Id="rId7" Type="http://schemas.openxmlformats.org/officeDocument/2006/relationships/hyperlink" Target="https://about.jstor.org/librarians/artstor/"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about.jstor.org/librarians/books/" TargetMode="External"/><Relationship Id="rId5" Type="http://schemas.openxmlformats.org/officeDocument/2006/relationships/hyperlink" Target="https://about.jstor.org/librarians/journals/" TargetMode="External"/><Relationship Id="rId10" Type="http://schemas.openxmlformats.org/officeDocument/2006/relationships/image" Target="../media/image44.emf"/><Relationship Id="rId4" Type="http://schemas.openxmlformats.org/officeDocument/2006/relationships/hyperlink" Target="https://www.jstor.org/" TargetMode="External"/><Relationship Id="rId9" Type="http://schemas.openxmlformats.org/officeDocument/2006/relationships/image" Target="../media/image43.emf"/></Relationships>
</file>

<file path=ppt/slides/_rels/slide27.xml.rels><?xml version="1.0" encoding="UTF-8" standalone="yes"?>
<Relationships xmlns="http://schemas.openxmlformats.org/package/2006/relationships"><Relationship Id="rId3" Type="http://schemas.openxmlformats.org/officeDocument/2006/relationships/hyperlink" Target="https://www.lockss.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clockss.org/"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8" Type="http://schemas.openxmlformats.org/officeDocument/2006/relationships/hyperlink" Target="https://help.oclc.org/Resource_Sharing/WorldShare_Interlibrary_Loan/Document_suppliers/British_Library" TargetMode="External"/><Relationship Id="rId3" Type="http://schemas.openxmlformats.org/officeDocument/2006/relationships/hyperlink" Target="https://www.kb.nl/en" TargetMode="External"/><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hyperlink" Target="https://www.hathitrust.org/htrc"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webdepozit.sk/"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s://dikda.s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zenodo.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zenodo.org/"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54.jpg"/><Relationship Id="rId4" Type="http://schemas.openxmlformats.org/officeDocument/2006/relationships/image" Target="../media/image53.jpg"/></Relationships>
</file>

<file path=ppt/slides/_rels/slide33.xml.rels><?xml version="1.0" encoding="UTF-8" standalone="yes"?>
<Relationships xmlns="http://schemas.openxmlformats.org/package/2006/relationships"><Relationship Id="rId3" Type="http://schemas.openxmlformats.org/officeDocument/2006/relationships/hyperlink" Target="https://zenodo.or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hyperlink" Target="http://www.iso16363.org/iso-certification/"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3" Type="http://schemas.openxmlformats.org/officeDocument/2006/relationships/hyperlink" Target="https://www.normoff.gov.sk/terminologia/?lang=1&amp;searchType=1&amp;searchTerm-simple=arch%C3%ADv&amp;searchTerm-norm=&amp;csrt=13930467149672614720" TargetMode="External"/><Relationship Id="rId18" Type="http://schemas.openxmlformats.org/officeDocument/2006/relationships/hyperlink" Target="https://clockss.org/upholding-research-integrity-in-preservation-and-archiving/" TargetMode="External"/><Relationship Id="rId26" Type="http://schemas.openxmlformats.org/officeDocument/2006/relationships/hyperlink" Target="https://www.dataversity.net/what-is-a-metadata-repository/" TargetMode="External"/><Relationship Id="rId39" Type="http://schemas.openxmlformats.org/officeDocument/2006/relationships/hyperlink" Target="https://commons.wikimedia.org/wiki/File:A_view_of_the_yellow_repository_at_The_National_Archives.jpg" TargetMode="External"/><Relationship Id="rId21" Type="http://schemas.openxmlformats.org/officeDocument/2006/relationships/hyperlink" Target="https://en.wikipedia.org/wiki/Research_data_archiving" TargetMode="External"/><Relationship Id="rId34" Type="http://schemas.openxmlformats.org/officeDocument/2006/relationships/hyperlink" Target="https://unsplash.com/s/photos/scrolls?utm_source=unsplash&amp;utm_medium=referral&amp;utm_content=creditCopyText" TargetMode="External"/><Relationship Id="rId42" Type="http://schemas.openxmlformats.org/officeDocument/2006/relationships/hyperlink" Target="https://creativecommons.org/publicdomain/zero/1.0/" TargetMode="External"/><Relationship Id="rId7" Type="http://schemas.openxmlformats.org/officeDocument/2006/relationships/hyperlink" Target="https://doi.org/10.5334/dsj-2020-015" TargetMode="External"/><Relationship Id="rId2" Type="http://schemas.openxmlformats.org/officeDocument/2006/relationships/notesSlide" Target="../notesSlides/notesSlide34.xml"/><Relationship Id="rId16" Type="http://schemas.openxmlformats.org/officeDocument/2006/relationships/hyperlink" Target="https://intersog.com/blog/what-is-the-difference-between-data-lakes-data-marts-data-swamps-and-data-cubes/" TargetMode="External"/><Relationship Id="rId20" Type="http://schemas.openxmlformats.org/officeDocument/2006/relationships/hyperlink" Target="https://aleph.nkp.cz/F/4G9PPQGT54SAJ88ER27YJELQGDPXPXLRLBI7E43L4AE8CJD5VQ-42060?func=find-acc&amp;acc_sequence=000036948" TargetMode="External"/><Relationship Id="rId29" Type="http://schemas.openxmlformats.org/officeDocument/2006/relationships/hyperlink" Target="https://ufs.libguides.com/c.php?g=1113411&amp;p=8118652" TargetMode="External"/><Relationship Id="rId41" Type="http://schemas.openxmlformats.org/officeDocument/2006/relationships/hyperlink" Target="https://creativecommons.org/licenses/by/3.0/deed.en" TargetMode="External"/><Relationship Id="rId1" Type="http://schemas.openxmlformats.org/officeDocument/2006/relationships/slideLayout" Target="../slideLayouts/slideLayout7.xml"/><Relationship Id="rId6" Type="http://schemas.openxmlformats.org/officeDocument/2006/relationships/hyperlink" Target="https://itlib.cvtisr.sk/%c4%8cl%c3%a1nky/clanek1757/" TargetMode="External"/><Relationship Id="rId11" Type="http://schemas.openxmlformats.org/officeDocument/2006/relationships/hyperlink" Target="https://aleph.nkp.cz/F/N8N6V1AS9E38E42T11A7599KHLVVIHB73MFS5HCP1UDIQ592NJ-29656?func=full-set-set&amp;set_number=272306&amp;set_entry=000001&amp;format=999" TargetMode="External"/><Relationship Id="rId24" Type="http://schemas.openxmlformats.org/officeDocument/2006/relationships/hyperlink" Target="https://www.nature.com/sdata/policies/repositories" TargetMode="External"/><Relationship Id="rId32" Type="http://schemas.openxmlformats.org/officeDocument/2006/relationships/hyperlink" Target="https://ec.europa.eu/info/funding-tenders/opportunities/docs/2021-2027/horizon/guidance/programme-guide_horizon_en.pdf" TargetMode="External"/><Relationship Id="rId37" Type="http://schemas.openxmlformats.org/officeDocument/2006/relationships/hyperlink" Target="https://unsplash.com/@markusspiske?utm_source=unsplash&amp;utm_medium=referral&amp;utm_content=creditCopyText" TargetMode="External"/><Relationship Id="rId40" Type="http://schemas.openxmlformats.org/officeDocument/2006/relationships/hyperlink" Target="https://en.wikipedia.org/wiki/en:Creative_Commons" TargetMode="External"/><Relationship Id="rId5" Type="http://schemas.openxmlformats.org/officeDocument/2006/relationships/hyperlink" Target="https://itlib.cvtisr.sk/autor/milena-tetrevova-matasovska/" TargetMode="External"/><Relationship Id="rId15" Type="http://schemas.openxmlformats.org/officeDocument/2006/relationships/hyperlink" Target="https://www.integrate.io/glossary/what-is-data-mart/" TargetMode="External"/><Relationship Id="rId23" Type="http://schemas.openxmlformats.org/officeDocument/2006/relationships/hyperlink" Target="https://www.astera.com/type/blog/data-repository/" TargetMode="External"/><Relationship Id="rId28" Type="http://schemas.openxmlformats.org/officeDocument/2006/relationships/hyperlink" Target="https://www.dpconline.org/handbook/technical-solutions-and-tools/file-formats-and-standards" TargetMode="External"/><Relationship Id="rId36" Type="http://schemas.openxmlformats.org/officeDocument/2006/relationships/hyperlink" Target="https://unsplash.com/s/photos/archives?utm_source=unsplash&amp;utm_medium=referral&amp;utm_content=creditCopyText" TargetMode="External"/><Relationship Id="rId10" Type="http://schemas.openxmlformats.org/officeDocument/2006/relationships/hyperlink" Target="https://aleph.nkp.cz/F/?func=find-c&amp;local_base=KTD&amp;ccl_term=wtr%3Ddigit%C3%A1ln%C3%AD+archiv" TargetMode="External"/><Relationship Id="rId19" Type="http://schemas.openxmlformats.org/officeDocument/2006/relationships/hyperlink" Target="https://www.oclc.org/content/dam/research/activities/trustedrep/repositories.pdf" TargetMode="External"/><Relationship Id="rId31" Type="http://schemas.openxmlformats.org/officeDocument/2006/relationships/hyperlink" Target="https://link.springer.com/referenceworkentry/10.1007/978-0-387-39940-9_909" TargetMode="External"/><Relationship Id="rId4" Type="http://schemas.openxmlformats.org/officeDocument/2006/relationships/hyperlink" Target="https://fphil.uniba.sk/fileadmin/fif/katedry_pracoviska/kkiv/Publikacie/KaIV/KIV27_100.pdf" TargetMode="External"/><Relationship Id="rId9" Type="http://schemas.openxmlformats.org/officeDocument/2006/relationships/hyperlink" Target="https://aleph.nkp.cz/F/GKXIXRJRR2CBLVR1LVI8P8BLUHC2D57IF77DTCL5NEN4IU4KUU-01560?func=full-set-set&amp;set_number=271277&amp;set_entry=000002&amp;format=999" TargetMode="External"/><Relationship Id="rId14" Type="http://schemas.openxmlformats.org/officeDocument/2006/relationships/hyperlink" Target="https://eiz.cvtisr.sk/wp-content/uploads/2020/12/6.-Archivacia_a_management_dat.pdf" TargetMode="External"/><Relationship Id="rId22" Type="http://schemas.openxmlformats.org/officeDocument/2006/relationships/hyperlink" Target="https://www.teamscopeapp.com/blog/6-repositories-to-share-your-research-data" TargetMode="External"/><Relationship Id="rId27" Type="http://schemas.openxmlformats.org/officeDocument/2006/relationships/hyperlink" Target="https://www.dataversity.net/metadata-repository-basics-from-database-to-data-architecture/" TargetMode="External"/><Relationship Id="rId30" Type="http://schemas.openxmlformats.org/officeDocument/2006/relationships/hyperlink" Target="https://www.niso.org/sites/default/files/stories/2019-11/IP_McLellan_Selecting_Formats_isqv22no2.pdf" TargetMode="External"/><Relationship Id="rId35" Type="http://schemas.openxmlformats.org/officeDocument/2006/relationships/hyperlink" Target="https://unsplash.com/@ubahnverleih?utm_source=unsplash&amp;utm_medium=referral&amp;utm_content=creditCopyText" TargetMode="External"/><Relationship Id="rId43" Type="http://schemas.openxmlformats.org/officeDocument/2006/relationships/hyperlink" Target="https://creativecommons.org/licenses/by/2.0/" TargetMode="External"/><Relationship Id="rId8" Type="http://schemas.openxmlformats.org/officeDocument/2006/relationships/hyperlink" Target="https://datascience.codata.org/articles/10.5334/dsj-2020-015" TargetMode="External"/><Relationship Id="rId3" Type="http://schemas.openxmlformats.org/officeDocument/2006/relationships/hyperlink" Target="https://is.ambis.cz/th/x6xcx/DP_dlouhodobe_uchovavani_elektronickych_dokumentu.pdf" TargetMode="External"/><Relationship Id="rId12" Type="http://schemas.openxmlformats.org/officeDocument/2006/relationships/hyperlink" Target="https://aleph.nkp.cz/F/?func=find-c&amp;local_base=KTD&amp;ccl_term=wtr%3Ddigit%C3%A1ln%C3%AD+repozit%C3%A1%C5%99" TargetMode="External"/><Relationship Id="rId17" Type="http://schemas.openxmlformats.org/officeDocument/2006/relationships/hyperlink" Target="https://www.researchinformation.info/viewpoint/value-archive-content-academic-research" TargetMode="External"/><Relationship Id="rId25" Type="http://schemas.openxmlformats.org/officeDocument/2006/relationships/hyperlink" Target="https://en.wikipedia.org/wiki/Metadata_repository" TargetMode="External"/><Relationship Id="rId33" Type="http://schemas.openxmlformats.org/officeDocument/2006/relationships/hyperlink" Target="https://unsplash.com/@wilhelmgunkel?utm_source=unsplash&amp;utm_medium=referral&amp;utm_content=creditCopyText" TargetMode="External"/><Relationship Id="rId38" Type="http://schemas.openxmlformats.org/officeDocument/2006/relationships/hyperlink" Target="https://unsplash.com/s/photos/electronic?utm_source=unsplash&amp;utm_medium=referral&amp;utm_content=creditCopyTex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hyperlink" Target="https://creativecommons.org/licenses/by/4.0/" TargetMode="Externa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kiarash_mansouri?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unsplash.com/s/photos/spiral?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reativecommons.org/licenses/by/2.5/dk/deed.en" TargetMode="External"/><Relationship Id="rId4" Type="http://schemas.openxmlformats.org/officeDocument/2006/relationships/hyperlink" Target="https://commons.wikimedia.org/wiki/File:Bevaringsmetoder_DigitalBevaring.p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spin.ai/blog/what-is-data-archiving-definition-benefits-and-best-practic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s://www.doi.org/topics/2006_05_02_Kahn_Framework.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cs.odu.edu/~ccartled/Publications/draft-07.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14339" name="Podnadpis 2"/>
          <p:cNvSpPr>
            <a:spLocks noGrp="1"/>
          </p:cNvSpPr>
          <p:nvPr>
            <p:ph type="subTitle" idx="1"/>
          </p:nvPr>
        </p:nvSpPr>
        <p:spPr>
          <a:xfrm>
            <a:off x="1535240" y="3535933"/>
            <a:ext cx="9069388" cy="1108487"/>
          </a:xfrm>
        </p:spPr>
        <p:txBody>
          <a:bodyPr/>
          <a:lstStyle/>
          <a:p>
            <a:r>
              <a:rPr lang="sk-SK" sz="1800" b="1" dirty="0" smtClean="0">
                <a:latin typeface="Arial" panose="020B0604020202020204" pitchFamily="34" charset="0"/>
                <a:cs typeface="Arial" panose="020B0604020202020204" pitchFamily="34" charset="0"/>
              </a:rPr>
              <a:t>Gabriela </a:t>
            </a:r>
            <a:r>
              <a:rPr lang="sk-SK" sz="1800" b="1" dirty="0" err="1" smtClean="0">
                <a:latin typeface="Arial" panose="020B0604020202020204" pitchFamily="34" charset="0"/>
                <a:cs typeface="Arial" panose="020B0604020202020204" pitchFamily="34" charset="0"/>
              </a:rPr>
              <a:t>Fišová</a:t>
            </a:r>
            <a:r>
              <a:rPr lang="sk-SK" sz="1800" b="1" dirty="0" smtClean="0">
                <a:latin typeface="Arial" panose="020B0604020202020204" pitchFamily="34" charset="0"/>
                <a:cs typeface="Arial" panose="020B0604020202020204" pitchFamily="34" charset="0"/>
              </a:rPr>
              <a:t> </a:t>
            </a:r>
          </a:p>
          <a:p>
            <a:r>
              <a:rPr lang="sk-SK" sz="1800" b="1" dirty="0" smtClean="0">
                <a:latin typeface="Arial" panose="020B0604020202020204" pitchFamily="34" charset="0"/>
                <a:cs typeface="Arial" panose="020B0604020202020204" pitchFamily="34" charset="0"/>
              </a:rPr>
              <a:t>Centrum vedecko-technických informácií SR </a:t>
            </a:r>
          </a:p>
          <a:p>
            <a:r>
              <a:rPr lang="sk-SK" sz="1800" b="1" dirty="0" smtClean="0">
                <a:latin typeface="Arial" panose="020B0604020202020204" pitchFamily="34" charset="0"/>
                <a:cs typeface="Arial" panose="020B0604020202020204" pitchFamily="34" charset="0"/>
              </a:rPr>
              <a:t>Slovak Centre of </a:t>
            </a:r>
            <a:r>
              <a:rPr lang="sk-SK" sz="1800" b="1" dirty="0" err="1" smtClean="0">
                <a:latin typeface="Arial" panose="020B0604020202020204" pitchFamily="34" charset="0"/>
                <a:cs typeface="Arial" panose="020B0604020202020204" pitchFamily="34" charset="0"/>
              </a:rPr>
              <a:t>Scientific</a:t>
            </a:r>
            <a:r>
              <a:rPr lang="sk-SK" sz="1800" b="1" dirty="0" smtClean="0">
                <a:latin typeface="Arial" panose="020B0604020202020204" pitchFamily="34" charset="0"/>
                <a:cs typeface="Arial" panose="020B0604020202020204" pitchFamily="34" charset="0"/>
              </a:rPr>
              <a:t> and </a:t>
            </a:r>
            <a:r>
              <a:rPr lang="sk-SK" sz="1800" b="1" dirty="0" err="1" smtClean="0">
                <a:latin typeface="Arial" panose="020B0604020202020204" pitchFamily="34" charset="0"/>
                <a:cs typeface="Arial" panose="020B0604020202020204" pitchFamily="34" charset="0"/>
              </a:rPr>
              <a:t>Technical</a:t>
            </a:r>
            <a:r>
              <a:rPr lang="sk-SK" sz="1800" b="1" dirty="0" smtClean="0">
                <a:latin typeface="Arial" panose="020B0604020202020204" pitchFamily="34" charset="0"/>
                <a:cs typeface="Arial" panose="020B0604020202020204" pitchFamily="34" charset="0"/>
              </a:rPr>
              <a:t> </a:t>
            </a:r>
            <a:r>
              <a:rPr lang="sk-SK" sz="1800" b="1" dirty="0" err="1" smtClean="0">
                <a:latin typeface="Arial" panose="020B0604020202020204" pitchFamily="34" charset="0"/>
                <a:cs typeface="Arial" panose="020B0604020202020204" pitchFamily="34" charset="0"/>
              </a:rPr>
              <a:t>Information</a:t>
            </a:r>
            <a:endParaRPr lang="sk-SK" sz="1800" b="1" dirty="0" smtClean="0">
              <a:latin typeface="Arial" panose="020B0604020202020204" pitchFamily="34" charset="0"/>
              <a:cs typeface="Arial" panose="020B0604020202020204" pitchFamily="34" charset="0"/>
            </a:endParaRPr>
          </a:p>
        </p:txBody>
      </p:sp>
      <p:sp>
        <p:nvSpPr>
          <p:cNvPr id="9" name="Obdĺžnik 8"/>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4349" name="Obdĺžnik 18"/>
          <p:cNvSpPr>
            <a:spLocks noChangeArrowheads="1"/>
          </p:cNvSpPr>
          <p:nvPr/>
        </p:nvSpPr>
        <p:spPr bwMode="auto">
          <a:xfrm>
            <a:off x="1266795" y="1051414"/>
            <a:ext cx="9658414" cy="646331"/>
          </a:xfrm>
          <a:prstGeom prst="rect">
            <a:avLst/>
          </a:prstGeom>
          <a:noFill/>
          <a:ln w="9525">
            <a:noFill/>
            <a:miter lim="800000"/>
            <a:headEnd/>
            <a:tailEnd/>
          </a:ln>
        </p:spPr>
        <p:txBody>
          <a:bodyPr wrap="none">
            <a:spAutoFit/>
          </a:bodyPr>
          <a:lstStyle/>
          <a:p>
            <a:pPr algn="ctr"/>
            <a:r>
              <a:rPr lang="sk-SK" sz="3600" b="1" dirty="0" err="1" smtClean="0">
                <a:solidFill>
                  <a:srgbClr val="12018D"/>
                </a:solidFill>
                <a:latin typeface="Tahoma" pitchFamily="34" charset="0"/>
                <a:cs typeface="Tahoma" pitchFamily="34" charset="0"/>
              </a:rPr>
              <a:t>Research</a:t>
            </a:r>
            <a:r>
              <a:rPr lang="sk-SK" sz="3600" b="1" dirty="0" smtClean="0">
                <a:solidFill>
                  <a:srgbClr val="12018D"/>
                </a:solidFill>
                <a:latin typeface="Tahoma" pitchFamily="34" charset="0"/>
                <a:cs typeface="Tahoma" pitchFamily="34" charset="0"/>
              </a:rPr>
              <a:t> </a:t>
            </a:r>
            <a:r>
              <a:rPr lang="sk-SK" sz="3600" b="1" dirty="0" err="1" smtClean="0">
                <a:solidFill>
                  <a:srgbClr val="12018D"/>
                </a:solidFill>
                <a:latin typeface="Tahoma" pitchFamily="34" charset="0"/>
                <a:cs typeface="Tahoma" pitchFamily="34" charset="0"/>
              </a:rPr>
              <a:t>Data</a:t>
            </a:r>
            <a:r>
              <a:rPr lang="sk-SK" sz="3600" b="1" dirty="0" smtClean="0">
                <a:solidFill>
                  <a:srgbClr val="12018D"/>
                </a:solidFill>
                <a:latin typeface="Tahoma" pitchFamily="34" charset="0"/>
                <a:cs typeface="Tahoma" pitchFamily="34" charset="0"/>
              </a:rPr>
              <a:t> Management  &amp; </a:t>
            </a:r>
            <a:r>
              <a:rPr lang="sk-SK" sz="3600" b="1" dirty="0" err="1" smtClean="0">
                <a:solidFill>
                  <a:srgbClr val="12018D"/>
                </a:solidFill>
                <a:latin typeface="Tahoma" pitchFamily="34" charset="0"/>
                <a:cs typeface="Tahoma" pitchFamily="34" charset="0"/>
              </a:rPr>
              <a:t>Archiving</a:t>
            </a:r>
            <a:endParaRPr lang="sk-SK" sz="3600" b="1" dirty="0">
              <a:solidFill>
                <a:srgbClr val="12018D"/>
              </a:solidFill>
              <a:latin typeface="Arial" panose="020B0604020202020204" pitchFamily="34" charset="0"/>
              <a:cs typeface="Arial" panose="020B0604020202020204" pitchFamily="34" charset="0"/>
            </a:endParaRPr>
          </a:p>
        </p:txBody>
      </p:sp>
      <p:sp>
        <p:nvSpPr>
          <p:cNvPr id="14350" name="Nadpis 1"/>
          <p:cNvSpPr>
            <a:spLocks noGrp="1"/>
          </p:cNvSpPr>
          <p:nvPr>
            <p:ph type="ctrTitle"/>
          </p:nvPr>
        </p:nvSpPr>
        <p:spPr>
          <a:xfrm>
            <a:off x="1929012" y="2094439"/>
            <a:ext cx="8281845" cy="784225"/>
          </a:xfrm>
        </p:spPr>
        <p:txBody>
          <a:bodyPr/>
          <a:lstStyle/>
          <a:p>
            <a:pPr>
              <a:lnSpc>
                <a:spcPct val="100000"/>
              </a:lnSpc>
            </a:pPr>
            <a:r>
              <a:rPr lang="sk-SK" sz="4000" b="1" dirty="0" err="1" smtClean="0">
                <a:solidFill>
                  <a:srgbClr val="FF0000"/>
                </a:solidFill>
                <a:latin typeface="Arial" panose="020B0604020202020204" pitchFamily="34" charset="0"/>
                <a:cs typeface="Arial" panose="020B0604020202020204" pitchFamily="34" charset="0"/>
              </a:rPr>
              <a:t>Archiving</a:t>
            </a:r>
            <a:r>
              <a:rPr lang="sk-SK" sz="4000" b="1" dirty="0" smtClean="0">
                <a:solidFill>
                  <a:srgbClr val="FF0000"/>
                </a:solidFill>
                <a:latin typeface="Arial" panose="020B0604020202020204" pitchFamily="34" charset="0"/>
                <a:cs typeface="Arial" panose="020B0604020202020204" pitchFamily="34" charset="0"/>
              </a:rPr>
              <a:t> &amp; </a:t>
            </a:r>
            <a:r>
              <a:rPr lang="sk-SK" sz="4000" b="1" dirty="0" err="1">
                <a:solidFill>
                  <a:srgbClr val="FF0000"/>
                </a:solidFill>
                <a:latin typeface="Arial" panose="020B0604020202020204" pitchFamily="34" charset="0"/>
                <a:cs typeface="Arial" panose="020B0604020202020204" pitchFamily="34" charset="0"/>
              </a:rPr>
              <a:t>R</a:t>
            </a:r>
            <a:r>
              <a:rPr lang="sk-SK" sz="4000" b="1" dirty="0" err="1" smtClean="0">
                <a:solidFill>
                  <a:srgbClr val="FF0000"/>
                </a:solidFill>
                <a:latin typeface="Arial" panose="020B0604020202020204" pitchFamily="34" charset="0"/>
                <a:cs typeface="Arial" panose="020B0604020202020204" pitchFamily="34" charset="0"/>
              </a:rPr>
              <a:t>epositories</a:t>
            </a:r>
            <a:endParaRPr lang="sk-SK" sz="4000" b="1" dirty="0" smtClean="0">
              <a:solidFill>
                <a:srgbClr val="FF0000"/>
              </a:solidFill>
              <a:latin typeface="Arial" panose="020B0604020202020204" pitchFamily="34" charset="0"/>
              <a:cs typeface="Arial" panose="020B0604020202020204" pitchFamily="34" charset="0"/>
            </a:endParaRPr>
          </a:p>
        </p:txBody>
      </p:sp>
      <p:sp>
        <p:nvSpPr>
          <p:cNvPr id="4" name="BlokTextu 3"/>
          <p:cNvSpPr txBox="1"/>
          <p:nvPr/>
        </p:nvSpPr>
        <p:spPr>
          <a:xfrm>
            <a:off x="4522738" y="4716852"/>
            <a:ext cx="3698448" cy="369332"/>
          </a:xfrm>
          <a:prstGeom prst="rect">
            <a:avLst/>
          </a:prstGeom>
          <a:noFill/>
        </p:spPr>
        <p:txBody>
          <a:bodyPr wrap="none" rtlCol="0">
            <a:spAutoFit/>
          </a:bodyPr>
          <a:lstStyle/>
          <a:p>
            <a:r>
              <a:rPr lang="sk-SK" dirty="0" smtClean="0"/>
              <a:t>4th </a:t>
            </a:r>
            <a:r>
              <a:rPr lang="sk-SK" dirty="0" err="1" smtClean="0"/>
              <a:t>March</a:t>
            </a:r>
            <a:r>
              <a:rPr lang="sk-SK" dirty="0" smtClean="0"/>
              <a:t> </a:t>
            </a:r>
            <a:r>
              <a:rPr lang="sk-SK" dirty="0" smtClean="0"/>
              <a:t>2025, STU in Bratislava</a:t>
            </a:r>
            <a:endParaRPr lang="sk-SK" dirty="0"/>
          </a:p>
        </p:txBody>
      </p:sp>
      <p:pic>
        <p:nvPicPr>
          <p:cNvPr id="5" name="Obrázo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642" y="5893272"/>
            <a:ext cx="5266667" cy="400000"/>
          </a:xfrm>
          <a:prstGeom prst="rect">
            <a:avLst/>
          </a:prstGeom>
        </p:spPr>
      </p:pic>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198" y="5807558"/>
            <a:ext cx="476190" cy="485714"/>
          </a:xfrm>
          <a:prstGeom prst="rect">
            <a:avLst/>
          </a:prstGeom>
        </p:spPr>
      </p:pic>
      <p:pic>
        <p:nvPicPr>
          <p:cNvPr id="10" name="Obrázo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324" y="5825339"/>
            <a:ext cx="1162859" cy="4679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a:solidFill>
                  <a:schemeClr val="bg1"/>
                </a:solidFill>
                <a:latin typeface="Arial" panose="020B0604020202020204" pitchFamily="34" charset="0"/>
                <a:cs typeface="Arial" panose="020B0604020202020204" pitchFamily="34" charset="0"/>
              </a:rPr>
              <a:t> </a:t>
            </a:r>
            <a:r>
              <a:rPr lang="sk-SK" sz="3200" b="1" dirty="0" err="1">
                <a:solidFill>
                  <a:schemeClr val="bg1"/>
                </a:solidFill>
                <a:latin typeface="Arial" panose="020B0604020202020204" pitchFamily="34" charset="0"/>
                <a:cs typeface="Arial" panose="020B0604020202020204" pitchFamily="34" charset="0"/>
              </a:rPr>
              <a:t>Digital</a:t>
            </a:r>
            <a:r>
              <a:rPr lang="sk-SK" sz="3200" b="1" dirty="0">
                <a:solidFill>
                  <a:schemeClr val="bg1"/>
                </a:solidFill>
                <a:latin typeface="Arial" panose="020B0604020202020204" pitchFamily="34" charset="0"/>
                <a:cs typeface="Arial" panose="020B0604020202020204" pitchFamily="34" charset="0"/>
              </a:rPr>
              <a:t> </a:t>
            </a:r>
            <a:r>
              <a:rPr lang="sk-SK" sz="3200" b="1" dirty="0" err="1">
                <a:solidFill>
                  <a:schemeClr val="bg1"/>
                </a:solidFill>
                <a:latin typeface="Arial" panose="020B0604020202020204" pitchFamily="34" charset="0"/>
                <a:cs typeface="Arial" panose="020B0604020202020204" pitchFamily="34" charset="0"/>
              </a:rPr>
              <a:t>repository</a:t>
            </a:r>
            <a:endParaRPr lang="sk-SK" sz="3200" dirty="0">
              <a:latin typeface="Calibri"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3" name="BlokTextu 12"/>
          <p:cNvSpPr txBox="1"/>
          <p:nvPr/>
        </p:nvSpPr>
        <p:spPr>
          <a:xfrm>
            <a:off x="420276" y="1075178"/>
            <a:ext cx="6734382" cy="2250357"/>
          </a:xfrm>
          <a:prstGeom prst="rect">
            <a:avLst/>
          </a:prstGeom>
          <a:solidFill>
            <a:schemeClr val="accent1">
              <a:lumMod val="40000"/>
              <a:lumOff val="60000"/>
            </a:schemeClr>
          </a:solidFill>
        </p:spPr>
        <p:txBody>
          <a:bodyPr wrap="square" lIns="180000" rtlCol="0">
            <a:noAutofit/>
          </a:bodyPr>
          <a:lstStyle/>
          <a:p>
            <a:r>
              <a:rPr lang="sk-SK" sz="2400" b="1" cap="all" dirty="0" smtClean="0">
                <a:solidFill>
                  <a:srgbClr val="C00000"/>
                </a:solidFill>
              </a:rPr>
              <a:t>FUNCTIONS</a:t>
            </a:r>
          </a:p>
          <a:p>
            <a:pPr marL="182563" indent="-182563">
              <a:lnSpc>
                <a:spcPct val="120000"/>
              </a:lnSpc>
              <a:spcBef>
                <a:spcPts val="600"/>
              </a:spcBef>
              <a:buFont typeface="Arial" panose="020B0604020202020204" pitchFamily="34" charset="0"/>
              <a:buChar char="•"/>
            </a:pPr>
            <a:r>
              <a:rPr lang="sk-SK" dirty="0" err="1" smtClean="0">
                <a:solidFill>
                  <a:srgbClr val="000000"/>
                </a:solidFill>
                <a:latin typeface="Arial" panose="020B0604020202020204" pitchFamily="34" charset="0"/>
                <a:cs typeface="Arial" panose="020B0604020202020204" pitchFamily="34" charset="0"/>
              </a:rPr>
              <a:t>Document</a:t>
            </a:r>
            <a:r>
              <a:rPr lang="sk-SK" dirty="0" smtClean="0">
                <a:solidFill>
                  <a:srgbClr val="000000"/>
                </a:solidFill>
                <a:latin typeface="Arial" panose="020B0604020202020204" pitchFamily="34" charset="0"/>
                <a:cs typeface="Arial" panose="020B0604020202020204" pitchFamily="34" charset="0"/>
              </a:rPr>
              <a:t>/</a:t>
            </a:r>
            <a:r>
              <a:rPr lang="sk-SK" dirty="0" err="1" smtClean="0">
                <a:solidFill>
                  <a:srgbClr val="000000"/>
                </a:solidFill>
                <a:latin typeface="Arial" panose="020B0604020202020204" pitchFamily="34" charset="0"/>
                <a:cs typeface="Arial" panose="020B0604020202020204" pitchFamily="34" charset="0"/>
              </a:rPr>
              <a:t>data</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processing</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curation</a:t>
            </a:r>
            <a:r>
              <a:rPr lang="sk-SK" dirty="0" smtClean="0">
                <a:solidFill>
                  <a:srgbClr val="000000"/>
                </a:solidFill>
                <a:latin typeface="Arial" panose="020B0604020202020204" pitchFamily="34" charset="0"/>
                <a:cs typeface="Arial" panose="020B0604020202020204" pitchFamily="34" charset="0"/>
              </a:rPr>
              <a:t>)</a:t>
            </a:r>
          </a:p>
          <a:p>
            <a:pPr marL="182563" indent="-182563">
              <a:lnSpc>
                <a:spcPct val="120000"/>
              </a:lnSpc>
              <a:spcBef>
                <a:spcPts val="0"/>
              </a:spcBef>
              <a:buFont typeface="Arial" panose="020B0604020202020204" pitchFamily="34" charset="0"/>
              <a:buChar char="•"/>
            </a:pPr>
            <a:r>
              <a:rPr lang="sk-SK" dirty="0" err="1" smtClean="0">
                <a:solidFill>
                  <a:srgbClr val="000000"/>
                </a:solidFill>
                <a:latin typeface="Arial" panose="020B0604020202020204" pitchFamily="34" charset="0"/>
                <a:cs typeface="Arial" panose="020B0604020202020204" pitchFamily="34" charset="0"/>
              </a:rPr>
              <a:t>Metadata</a:t>
            </a:r>
            <a:r>
              <a:rPr lang="sk-SK" dirty="0" smtClean="0">
                <a:solidFill>
                  <a:srgbClr val="000000"/>
                </a:solidFill>
                <a:latin typeface="Arial" panose="020B0604020202020204" pitchFamily="34" charset="0"/>
                <a:cs typeface="Arial" panose="020B0604020202020204" pitchFamily="34" charset="0"/>
              </a:rPr>
              <a:t> </a:t>
            </a:r>
          </a:p>
          <a:p>
            <a:pPr marL="182563" indent="-182563">
              <a:lnSpc>
                <a:spcPct val="120000"/>
              </a:lnSpc>
              <a:spcBef>
                <a:spcPts val="0"/>
              </a:spcBef>
              <a:buFont typeface="Arial" panose="020B0604020202020204" pitchFamily="34" charset="0"/>
              <a:buChar char="•"/>
            </a:pPr>
            <a:r>
              <a:rPr lang="sk-SK" dirty="0" err="1" smtClean="0">
                <a:solidFill>
                  <a:srgbClr val="000000"/>
                </a:solidFill>
                <a:latin typeface="Arial" panose="020B0604020202020204" pitchFamily="34" charset="0"/>
                <a:cs typeface="Arial" panose="020B0604020202020204" pitchFamily="34" charset="0"/>
              </a:rPr>
              <a:t>Digital</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content</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storing</a:t>
            </a:r>
            <a:r>
              <a:rPr lang="sk-SK" dirty="0" smtClean="0">
                <a:solidFill>
                  <a:srgbClr val="000000"/>
                </a:solidFill>
                <a:latin typeface="Arial" panose="020B0604020202020204" pitchFamily="34" charset="0"/>
                <a:cs typeface="Arial" panose="020B0604020202020204" pitchFamily="34" charset="0"/>
              </a:rPr>
              <a:t> and </a:t>
            </a:r>
            <a:r>
              <a:rPr lang="sk-SK" dirty="0" err="1" smtClean="0">
                <a:solidFill>
                  <a:srgbClr val="000000"/>
                </a:solidFill>
                <a:latin typeface="Arial" panose="020B0604020202020204" pitchFamily="34" charset="0"/>
                <a:cs typeface="Arial" panose="020B0604020202020204" pitchFamily="34" charset="0"/>
              </a:rPr>
              <a:t>archiving</a:t>
            </a:r>
            <a:endParaRPr lang="sk-SK" dirty="0">
              <a:solidFill>
                <a:srgbClr val="000000"/>
              </a:solidFill>
              <a:latin typeface="Arial" panose="020B0604020202020204" pitchFamily="34" charset="0"/>
              <a:cs typeface="Arial" panose="020B0604020202020204" pitchFamily="34" charset="0"/>
            </a:endParaRPr>
          </a:p>
          <a:p>
            <a:pPr marL="182563" indent="-182563">
              <a:lnSpc>
                <a:spcPct val="120000"/>
              </a:lnSpc>
              <a:spcBef>
                <a:spcPts val="0"/>
              </a:spcBef>
              <a:buFont typeface="Arial" panose="020B0604020202020204" pitchFamily="34" charset="0"/>
              <a:buChar char="•"/>
            </a:pPr>
            <a:r>
              <a:rPr lang="sk-SK" dirty="0" err="1" smtClean="0">
                <a:solidFill>
                  <a:srgbClr val="000000"/>
                </a:solidFill>
                <a:latin typeface="Arial" panose="020B0604020202020204" pitchFamily="34" charset="0"/>
                <a:cs typeface="Arial" panose="020B0604020202020204" pitchFamily="34" charset="0"/>
              </a:rPr>
              <a:t>Ensuring</a:t>
            </a:r>
            <a:r>
              <a:rPr lang="sk-SK" dirty="0" smtClean="0">
                <a:solidFill>
                  <a:srgbClr val="000000"/>
                </a:solidFill>
                <a:latin typeface="Arial" panose="020B0604020202020204" pitchFamily="34" charset="0"/>
                <a:cs typeface="Arial" panose="020B0604020202020204" pitchFamily="34" charset="0"/>
              </a:rPr>
              <a:t> integrity and </a:t>
            </a:r>
            <a:r>
              <a:rPr lang="sk-SK" dirty="0" err="1" smtClean="0">
                <a:solidFill>
                  <a:srgbClr val="000000"/>
                </a:solidFill>
                <a:latin typeface="Arial" panose="020B0604020202020204" pitchFamily="34" charset="0"/>
                <a:cs typeface="Arial" panose="020B0604020202020204" pitchFamily="34" charset="0"/>
              </a:rPr>
              <a:t>authenticity</a:t>
            </a:r>
            <a:r>
              <a:rPr lang="sk-SK" dirty="0" smtClean="0">
                <a:solidFill>
                  <a:srgbClr val="000000"/>
                </a:solidFill>
                <a:latin typeface="Arial" panose="020B0604020202020204" pitchFamily="34" charset="0"/>
                <a:cs typeface="Arial" panose="020B0604020202020204" pitchFamily="34" charset="0"/>
              </a:rPr>
              <a:t> </a:t>
            </a:r>
          </a:p>
          <a:p>
            <a:pPr marL="182563" indent="-182563">
              <a:lnSpc>
                <a:spcPct val="120000"/>
              </a:lnSpc>
              <a:spcBef>
                <a:spcPts val="0"/>
              </a:spcBef>
              <a:buFont typeface="Arial" panose="020B0604020202020204" pitchFamily="34" charset="0"/>
              <a:buChar char="•"/>
            </a:pPr>
            <a:r>
              <a:rPr lang="sk-SK" dirty="0" err="1" smtClean="0">
                <a:solidFill>
                  <a:srgbClr val="000000"/>
                </a:solidFill>
                <a:latin typeface="Arial" panose="020B0604020202020204" pitchFamily="34" charset="0"/>
                <a:cs typeface="Arial" panose="020B0604020202020204" pitchFamily="34" charset="0"/>
              </a:rPr>
              <a:t>Providing</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access</a:t>
            </a:r>
            <a:r>
              <a:rPr lang="sk-SK" dirty="0" smtClean="0">
                <a:solidFill>
                  <a:srgbClr val="000000"/>
                </a:solidFill>
                <a:latin typeface="Arial" panose="020B0604020202020204" pitchFamily="34" charset="0"/>
                <a:cs typeface="Arial" panose="020B0604020202020204" pitchFamily="34" charset="0"/>
              </a:rPr>
              <a:t> to </a:t>
            </a:r>
            <a:r>
              <a:rPr lang="sk-SK" dirty="0" err="1" smtClean="0">
                <a:solidFill>
                  <a:srgbClr val="000000"/>
                </a:solidFill>
                <a:latin typeface="Arial" panose="020B0604020202020204" pitchFamily="34" charset="0"/>
                <a:cs typeface="Arial" panose="020B0604020202020204" pitchFamily="34" charset="0"/>
              </a:rPr>
              <a:t>documents</a:t>
            </a:r>
            <a:r>
              <a:rPr lang="sk-SK" dirty="0" smtClean="0">
                <a:solidFill>
                  <a:srgbClr val="000000"/>
                </a:solidFill>
                <a:latin typeface="Arial" panose="020B0604020202020204" pitchFamily="34" charset="0"/>
                <a:cs typeface="Arial" panose="020B0604020202020204" pitchFamily="34" charset="0"/>
              </a:rPr>
              <a:t>/</a:t>
            </a:r>
            <a:r>
              <a:rPr lang="sk-SK" dirty="0" err="1" smtClean="0">
                <a:solidFill>
                  <a:srgbClr val="000000"/>
                </a:solidFill>
                <a:latin typeface="Arial" panose="020B0604020202020204" pitchFamily="34" charset="0"/>
                <a:cs typeface="Arial" panose="020B0604020202020204" pitchFamily="34" charset="0"/>
              </a:rPr>
              <a:t>data</a:t>
            </a:r>
            <a:endParaRPr lang="sk-SK" dirty="0">
              <a:solidFill>
                <a:srgbClr val="000000"/>
              </a:solidFill>
              <a:latin typeface="Arial" panose="020B0604020202020204" pitchFamily="34" charset="0"/>
              <a:cs typeface="Arial" panose="020B0604020202020204" pitchFamily="34" charset="0"/>
            </a:endParaRPr>
          </a:p>
          <a:p>
            <a:endParaRPr lang="sk-SK" sz="2400" cap="all" dirty="0">
              <a:solidFill>
                <a:srgbClr val="C00000"/>
              </a:solidFill>
            </a:endParaRPr>
          </a:p>
        </p:txBody>
      </p:sp>
      <p:sp>
        <p:nvSpPr>
          <p:cNvPr id="9" name="Zástupný objekt pre číslo snímky 8"/>
          <p:cNvSpPr>
            <a:spLocks noGrp="1"/>
          </p:cNvSpPr>
          <p:nvPr>
            <p:ph type="sldNum" sz="quarter" idx="12"/>
          </p:nvPr>
        </p:nvSpPr>
        <p:spPr>
          <a:xfrm>
            <a:off x="11666948" y="6389388"/>
            <a:ext cx="343422" cy="365125"/>
          </a:xfrm>
        </p:spPr>
        <p:txBody>
          <a:bodyPr/>
          <a:lstStyle/>
          <a:p>
            <a:pPr>
              <a:defRPr/>
            </a:pPr>
            <a:fld id="{5F8A6784-8DE6-4866-8026-B3451A70A446}" type="slidenum">
              <a:rPr lang="sk-SK" smtClean="0"/>
              <a:pPr>
                <a:defRPr/>
              </a:pPr>
              <a:t>10</a:t>
            </a:fld>
            <a:endParaRPr lang="sk-SK" dirty="0"/>
          </a:p>
        </p:txBody>
      </p:sp>
      <p:sp>
        <p:nvSpPr>
          <p:cNvPr id="17" name="BlokTextu 16"/>
          <p:cNvSpPr txBox="1"/>
          <p:nvPr/>
        </p:nvSpPr>
        <p:spPr>
          <a:xfrm>
            <a:off x="7498079" y="1529884"/>
            <a:ext cx="4406537" cy="4361028"/>
          </a:xfrm>
          <a:prstGeom prst="rect">
            <a:avLst/>
          </a:prstGeom>
          <a:solidFill>
            <a:schemeClr val="accent6">
              <a:lumMod val="40000"/>
              <a:lumOff val="60000"/>
            </a:schemeClr>
          </a:solidFill>
        </p:spPr>
        <p:txBody>
          <a:bodyPr wrap="square" lIns="180000" tIns="108000" rtlCol="0">
            <a:noAutofit/>
          </a:bodyPr>
          <a:lstStyle/>
          <a:p>
            <a:pPr>
              <a:lnSpc>
                <a:spcPct val="130000"/>
              </a:lnSpc>
              <a:spcBef>
                <a:spcPts val="600"/>
              </a:spcBef>
            </a:pPr>
            <a:r>
              <a:rPr lang="sk-SK" sz="2400" b="1" cap="all" dirty="0" smtClean="0">
                <a:solidFill>
                  <a:srgbClr val="C00000"/>
                </a:solidFill>
              </a:rPr>
              <a:t>OPEN-SOURCE SOFTWARE</a:t>
            </a:r>
            <a:endParaRPr lang="sk-SK" sz="2400" cap="all" dirty="0" smtClean="0">
              <a:solidFill>
                <a:srgbClr val="C00000"/>
              </a:solidFill>
            </a:endParaRPr>
          </a:p>
          <a:p>
            <a:pPr marL="174625" indent="-174625">
              <a:lnSpc>
                <a:spcPct val="130000"/>
              </a:lnSpc>
              <a:spcBef>
                <a:spcPts val="600"/>
              </a:spcBef>
              <a:buFont typeface="Arial" panose="020B0604020202020204" pitchFamily="34" charset="0"/>
              <a:buChar char="•"/>
            </a:pPr>
            <a:r>
              <a:rPr lang="sk-SK" sz="2000" dirty="0" err="1" smtClean="0"/>
              <a:t>DSpace</a:t>
            </a:r>
            <a:endParaRPr lang="sk-SK" sz="2000" dirty="0" smtClean="0"/>
          </a:p>
          <a:p>
            <a:pPr marL="174625" indent="-174625">
              <a:lnSpc>
                <a:spcPct val="130000"/>
              </a:lnSpc>
              <a:spcBef>
                <a:spcPts val="600"/>
              </a:spcBef>
              <a:buFont typeface="Arial" panose="020B0604020202020204" pitchFamily="34" charset="0"/>
              <a:buChar char="•"/>
            </a:pPr>
            <a:r>
              <a:rPr lang="sk-SK" sz="2000" dirty="0" smtClean="0"/>
              <a:t>Fedora </a:t>
            </a:r>
          </a:p>
          <a:p>
            <a:pPr marL="174625" indent="-174625">
              <a:lnSpc>
                <a:spcPct val="130000"/>
              </a:lnSpc>
              <a:spcBef>
                <a:spcPts val="600"/>
              </a:spcBef>
              <a:buFont typeface="Arial" panose="020B0604020202020204" pitchFamily="34" charset="0"/>
              <a:buChar char="•"/>
            </a:pPr>
            <a:r>
              <a:rPr lang="sk-SK" sz="2000" dirty="0" err="1" smtClean="0"/>
              <a:t>EPrints</a:t>
            </a:r>
            <a:r>
              <a:rPr lang="sk-SK" sz="2000" dirty="0" smtClean="0"/>
              <a:t> </a:t>
            </a:r>
          </a:p>
          <a:p>
            <a:pPr marL="174625" indent="-174625">
              <a:lnSpc>
                <a:spcPct val="130000"/>
              </a:lnSpc>
              <a:spcBef>
                <a:spcPts val="600"/>
              </a:spcBef>
              <a:buFont typeface="Arial" panose="020B0604020202020204" pitchFamily="34" charset="0"/>
              <a:buChar char="•"/>
            </a:pPr>
            <a:r>
              <a:rPr lang="sk-SK" sz="2000" dirty="0" err="1" smtClean="0"/>
              <a:t>Invenio</a:t>
            </a:r>
            <a:r>
              <a:rPr lang="sk-SK" sz="2000" dirty="0" smtClean="0"/>
              <a:t> (ZENODO) </a:t>
            </a:r>
          </a:p>
          <a:p>
            <a:pPr>
              <a:spcBef>
                <a:spcPts val="600"/>
              </a:spcBef>
            </a:pPr>
            <a:endParaRPr lang="sk-SK" sz="2000" b="1" dirty="0" smtClean="0">
              <a:solidFill>
                <a:srgbClr val="C00000"/>
              </a:solidFill>
            </a:endParaRPr>
          </a:p>
          <a:p>
            <a:pPr>
              <a:spcBef>
                <a:spcPts val="600"/>
              </a:spcBef>
            </a:pPr>
            <a:r>
              <a:rPr lang="sk-SK" sz="2400" b="1" cap="all" dirty="0" err="1" smtClean="0">
                <a:solidFill>
                  <a:srgbClr val="C00000"/>
                </a:solidFill>
              </a:rPr>
              <a:t>Hosting</a:t>
            </a:r>
            <a:r>
              <a:rPr lang="sk-SK" sz="2400" b="1" cap="all" dirty="0" smtClean="0">
                <a:solidFill>
                  <a:srgbClr val="C00000"/>
                </a:solidFill>
              </a:rPr>
              <a:t> OPTIONS</a:t>
            </a:r>
            <a:endParaRPr lang="sk-SK" sz="2400" cap="all" dirty="0">
              <a:solidFill>
                <a:srgbClr val="C00000"/>
              </a:solidFill>
            </a:endParaRPr>
          </a:p>
          <a:p>
            <a:pPr marL="174625" indent="-174625">
              <a:spcBef>
                <a:spcPts val="600"/>
              </a:spcBef>
              <a:buFont typeface="Arial" panose="020B0604020202020204" pitchFamily="34" charset="0"/>
              <a:buChar char="•"/>
            </a:pPr>
            <a:r>
              <a:rPr lang="sk-SK" sz="2000" dirty="0" err="1" smtClean="0"/>
              <a:t>SimpleDL</a:t>
            </a:r>
            <a:endParaRPr lang="sk-SK" sz="2000" dirty="0" smtClean="0"/>
          </a:p>
          <a:p>
            <a:pPr marL="174625" indent="-174625">
              <a:spcBef>
                <a:spcPts val="600"/>
              </a:spcBef>
              <a:buFont typeface="Arial" panose="020B0604020202020204" pitchFamily="34" charset="0"/>
              <a:buChar char="•"/>
            </a:pPr>
            <a:r>
              <a:rPr lang="sk-SK" sz="2000" dirty="0" err="1" smtClean="0"/>
              <a:t>DSpaceDirect</a:t>
            </a:r>
            <a:endParaRPr lang="sk-SK" sz="2000" dirty="0"/>
          </a:p>
          <a:p>
            <a:endParaRPr lang="sk-SK" sz="800" dirty="0"/>
          </a:p>
        </p:txBody>
      </p:sp>
      <p:sp>
        <p:nvSpPr>
          <p:cNvPr id="7" name="Obdĺžnik 6"/>
          <p:cNvSpPr/>
          <p:nvPr/>
        </p:nvSpPr>
        <p:spPr>
          <a:xfrm>
            <a:off x="420276" y="3917850"/>
            <a:ext cx="6734382" cy="2456057"/>
          </a:xfrm>
          <a:prstGeom prst="rect">
            <a:avLst/>
          </a:prstGeom>
          <a:solidFill>
            <a:schemeClr val="accent1">
              <a:lumMod val="40000"/>
              <a:lumOff val="60000"/>
            </a:schemeClr>
          </a:solidFill>
        </p:spPr>
        <p:txBody>
          <a:bodyPr wrap="square" lIns="180000">
            <a:spAutoFit/>
          </a:bodyPr>
          <a:lstStyle/>
          <a:p>
            <a:r>
              <a:rPr lang="sk-SK" sz="2400" b="1" cap="all" dirty="0" smtClean="0">
                <a:solidFill>
                  <a:srgbClr val="C00000"/>
                </a:solidFill>
              </a:rPr>
              <a:t>SERVICES </a:t>
            </a:r>
            <a:r>
              <a:rPr lang="sk-SK" sz="1600" dirty="0" smtClean="0">
                <a:latin typeface="Comic Sans MS" panose="030F0702030302020204" pitchFamily="66" charset="0"/>
              </a:rPr>
              <a:t>(</a:t>
            </a:r>
            <a:r>
              <a:rPr lang="sk-SK" sz="1600" i="1" dirty="0" smtClean="0">
                <a:latin typeface="Comic Sans MS" panose="030F0702030302020204" pitchFamily="66" charset="0"/>
              </a:rPr>
              <a:t>e. g. </a:t>
            </a:r>
            <a:r>
              <a:rPr lang="sk-SK" sz="1600" i="1" dirty="0" err="1" smtClean="0">
                <a:latin typeface="Comic Sans MS" panose="030F0702030302020204" pitchFamily="66" charset="0"/>
              </a:rPr>
              <a:t>institutional</a:t>
            </a:r>
            <a:r>
              <a:rPr lang="sk-SK" sz="1600" i="1" dirty="0" smtClean="0">
                <a:latin typeface="Comic Sans MS" panose="030F0702030302020204" pitchFamily="66" charset="0"/>
              </a:rPr>
              <a:t> </a:t>
            </a:r>
            <a:r>
              <a:rPr lang="sk-SK" sz="1600" i="1" dirty="0" err="1" smtClean="0">
                <a:latin typeface="Comic Sans MS" panose="030F0702030302020204" pitchFamily="66" charset="0"/>
              </a:rPr>
              <a:t>repositories</a:t>
            </a:r>
            <a:r>
              <a:rPr lang="sk-SK" sz="1600" i="1" dirty="0" smtClean="0">
                <a:latin typeface="Comic Sans MS" panose="030F0702030302020204" pitchFamily="66" charset="0"/>
              </a:rPr>
              <a:t>)</a:t>
            </a:r>
            <a:endParaRPr lang="sk-SK" sz="1600" i="1" dirty="0">
              <a:latin typeface="Comic Sans MS" panose="030F0702030302020204" pitchFamily="66" charset="0"/>
            </a:endParaRPr>
          </a:p>
          <a:p>
            <a:pPr marL="180975" indent="-180975">
              <a:lnSpc>
                <a:spcPct val="120000"/>
              </a:lnSpc>
              <a:buFont typeface="Arial" panose="020B0604020202020204" pitchFamily="34" charset="0"/>
              <a:buChar char="•"/>
            </a:pPr>
            <a:r>
              <a:rPr lang="sk-SK" b="1" dirty="0" err="1" smtClean="0">
                <a:solidFill>
                  <a:srgbClr val="000000"/>
                </a:solidFill>
                <a:latin typeface="Arial" panose="020B0604020202020204" pitchFamily="34" charset="0"/>
                <a:cs typeface="Arial" panose="020B0604020202020204" pitchFamily="34" charset="0"/>
              </a:rPr>
              <a:t>Services</a:t>
            </a:r>
            <a:r>
              <a:rPr lang="sk-SK" b="1" dirty="0" smtClean="0">
                <a:solidFill>
                  <a:srgbClr val="000000"/>
                </a:solidFill>
                <a:latin typeface="Arial" panose="020B0604020202020204" pitchFamily="34" charset="0"/>
                <a:cs typeface="Arial" panose="020B0604020202020204" pitchFamily="34" charset="0"/>
              </a:rPr>
              <a:t> </a:t>
            </a:r>
            <a:r>
              <a:rPr lang="sk-SK" b="1" dirty="0" err="1" smtClean="0">
                <a:solidFill>
                  <a:srgbClr val="000000"/>
                </a:solidFill>
                <a:latin typeface="Arial" panose="020B0604020202020204" pitchFamily="34" charset="0"/>
                <a:cs typeface="Arial" panose="020B0604020202020204" pitchFamily="34" charset="0"/>
              </a:rPr>
              <a:t>for</a:t>
            </a:r>
            <a:r>
              <a:rPr lang="sk-SK" b="1" dirty="0" smtClean="0">
                <a:solidFill>
                  <a:srgbClr val="000000"/>
                </a:solidFill>
                <a:latin typeface="Arial" panose="020B0604020202020204" pitchFamily="34" charset="0"/>
                <a:cs typeface="Arial" panose="020B0604020202020204" pitchFamily="34" charset="0"/>
              </a:rPr>
              <a:t> </a:t>
            </a:r>
            <a:r>
              <a:rPr lang="sk-SK" b="1" dirty="0" err="1" smtClean="0">
                <a:solidFill>
                  <a:srgbClr val="000000"/>
                </a:solidFill>
                <a:latin typeface="Arial" panose="020B0604020202020204" pitchFamily="34" charset="0"/>
                <a:cs typeface="Arial" panose="020B0604020202020204" pitchFamily="34" charset="0"/>
              </a:rPr>
              <a:t>users</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information</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retrieval</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collections</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profiles</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recommendations</a:t>
            </a:r>
            <a:endParaRPr lang="sk-SK" dirty="0">
              <a:solidFill>
                <a:srgbClr val="000000"/>
              </a:solidFill>
              <a:latin typeface="Arial" panose="020B0604020202020204" pitchFamily="34" charset="0"/>
              <a:cs typeface="Arial" panose="020B0604020202020204" pitchFamily="34" charset="0"/>
            </a:endParaRPr>
          </a:p>
          <a:p>
            <a:pPr marL="180975" indent="-180975">
              <a:lnSpc>
                <a:spcPct val="120000"/>
              </a:lnSpc>
              <a:buFont typeface="Arial" panose="020B0604020202020204" pitchFamily="34" charset="0"/>
              <a:buChar char="•"/>
            </a:pPr>
            <a:r>
              <a:rPr lang="sk-SK" b="1" dirty="0" err="1" smtClean="0">
                <a:solidFill>
                  <a:srgbClr val="000000"/>
                </a:solidFill>
                <a:latin typeface="Arial" panose="020B0604020202020204" pitchFamily="34" charset="0"/>
                <a:cs typeface="Arial" panose="020B0604020202020204" pitchFamily="34" charset="0"/>
              </a:rPr>
              <a:t>Aggregating</a:t>
            </a:r>
            <a:r>
              <a:rPr lang="sk-SK" b="1" dirty="0" smtClean="0">
                <a:solidFill>
                  <a:srgbClr val="000000"/>
                </a:solidFill>
                <a:latin typeface="Arial" panose="020B0604020202020204" pitchFamily="34" charset="0"/>
                <a:cs typeface="Arial" panose="020B0604020202020204" pitchFamily="34" charset="0"/>
              </a:rPr>
              <a:t> (</a:t>
            </a:r>
            <a:r>
              <a:rPr lang="sk-SK" b="1" dirty="0" err="1" smtClean="0">
                <a:solidFill>
                  <a:srgbClr val="000000"/>
                </a:solidFill>
                <a:latin typeface="Arial" panose="020B0604020202020204" pitchFamily="34" charset="0"/>
                <a:cs typeface="Arial" panose="020B0604020202020204" pitchFamily="34" charset="0"/>
              </a:rPr>
              <a:t>tools</a:t>
            </a:r>
            <a:r>
              <a:rPr lang="sk-SK" b="1" dirty="0" smtClean="0">
                <a:solidFill>
                  <a:srgbClr val="000000"/>
                </a:solidFill>
                <a:latin typeface="Arial" panose="020B0604020202020204" pitchFamily="34" charset="0"/>
                <a:cs typeface="Arial" panose="020B0604020202020204" pitchFamily="34" charset="0"/>
              </a:rPr>
              <a:t>)</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summaries</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indexes</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browsing</a:t>
            </a:r>
            <a:endParaRPr lang="sk-SK" dirty="0">
              <a:solidFill>
                <a:srgbClr val="000000"/>
              </a:solidFill>
              <a:latin typeface="Arial" panose="020B0604020202020204" pitchFamily="34" charset="0"/>
              <a:cs typeface="Arial" panose="020B0604020202020204" pitchFamily="34" charset="0"/>
            </a:endParaRPr>
          </a:p>
          <a:p>
            <a:pPr marL="180975" indent="-180975">
              <a:lnSpc>
                <a:spcPct val="120000"/>
              </a:lnSpc>
              <a:buFont typeface="Arial" panose="020B0604020202020204" pitchFamily="34" charset="0"/>
              <a:buChar char="•"/>
            </a:pPr>
            <a:r>
              <a:rPr lang="sk-SK" b="1" dirty="0" smtClean="0">
                <a:solidFill>
                  <a:srgbClr val="000000"/>
                </a:solidFill>
                <a:latin typeface="Arial" panose="020B0604020202020204" pitchFamily="34" charset="0"/>
                <a:cs typeface="Arial" panose="020B0604020202020204" pitchFamily="34" charset="0"/>
              </a:rPr>
              <a:t>User interface,</a:t>
            </a:r>
            <a:r>
              <a:rPr lang="sk-SK" dirty="0" smtClean="0">
                <a:solidFill>
                  <a:srgbClr val="000000"/>
                </a:solidFill>
                <a:latin typeface="Arial" panose="020B0604020202020204" pitchFamily="34" charset="0"/>
                <a:cs typeface="Arial" panose="020B0604020202020204" pitchFamily="34" charset="0"/>
              </a:rPr>
              <a:t> </a:t>
            </a:r>
            <a:r>
              <a:rPr lang="sk-SK" dirty="0">
                <a:solidFill>
                  <a:srgbClr val="000000"/>
                </a:solidFill>
                <a:latin typeface="Arial" panose="020B0604020202020204" pitchFamily="34" charset="0"/>
                <a:cs typeface="Arial" panose="020B0604020202020204" pitchFamily="34" charset="0"/>
              </a:rPr>
              <a:t>OAI-PMH</a:t>
            </a:r>
          </a:p>
          <a:p>
            <a:pPr marL="180975" indent="-180975">
              <a:lnSpc>
                <a:spcPct val="120000"/>
              </a:lnSpc>
              <a:buFont typeface="Arial" panose="020B0604020202020204" pitchFamily="34" charset="0"/>
              <a:buChar char="•"/>
            </a:pPr>
            <a:r>
              <a:rPr lang="sk-SK" b="1" dirty="0" err="1" smtClean="0">
                <a:solidFill>
                  <a:srgbClr val="000000"/>
                </a:solidFill>
                <a:latin typeface="Arial" panose="020B0604020202020204" pitchFamily="34" charset="0"/>
                <a:cs typeface="Arial" panose="020B0604020202020204" pitchFamily="34" charset="0"/>
              </a:rPr>
              <a:t>Securing</a:t>
            </a:r>
            <a:r>
              <a:rPr lang="sk-SK" b="1" dirty="0" smtClean="0">
                <a:solidFill>
                  <a:srgbClr val="000000"/>
                </a:solidFill>
                <a:latin typeface="Arial" panose="020B0604020202020204" pitchFamily="34" charset="0"/>
                <a:cs typeface="Arial" panose="020B0604020202020204" pitchFamily="34" charset="0"/>
              </a:rPr>
              <a:t> </a:t>
            </a:r>
            <a:r>
              <a:rPr lang="sk-SK" b="1" dirty="0" err="1" smtClean="0">
                <a:solidFill>
                  <a:srgbClr val="000000"/>
                </a:solidFill>
                <a:latin typeface="Arial" panose="020B0604020202020204" pitchFamily="34" charset="0"/>
                <a:cs typeface="Arial" panose="020B0604020202020204" pitchFamily="34" charset="0"/>
              </a:rPr>
              <a:t>access</a:t>
            </a:r>
            <a:r>
              <a:rPr lang="sk-SK" b="1" dirty="0" smtClean="0">
                <a:solidFill>
                  <a:srgbClr val="000000"/>
                </a:solidFill>
                <a:latin typeface="Arial" panose="020B0604020202020204" pitchFamily="34" charset="0"/>
                <a:cs typeface="Arial" panose="020B0604020202020204" pitchFamily="34" charset="0"/>
              </a:rPr>
              <a:t> to </a:t>
            </a:r>
            <a:r>
              <a:rPr lang="sk-SK" b="1" dirty="0" err="1" smtClean="0">
                <a:solidFill>
                  <a:srgbClr val="000000"/>
                </a:solidFill>
                <a:latin typeface="Arial" panose="020B0604020202020204" pitchFamily="34" charset="0"/>
                <a:cs typeface="Arial" panose="020B0604020202020204" pitchFamily="34" charset="0"/>
              </a:rPr>
              <a:t>services</a:t>
            </a:r>
            <a:r>
              <a:rPr lang="sk-SK" dirty="0" smtClean="0">
                <a:solidFill>
                  <a:srgbClr val="000000"/>
                </a:solidFill>
                <a:latin typeface="Arial" panose="020B0604020202020204" pitchFamily="34" charset="0"/>
                <a:cs typeface="Arial" panose="020B0604020202020204" pitchFamily="34" charset="0"/>
              </a:rPr>
              <a:t>: </a:t>
            </a:r>
            <a:r>
              <a:rPr lang="sk-SK" dirty="0" err="1" smtClean="0">
                <a:solidFill>
                  <a:srgbClr val="000000"/>
                </a:solidFill>
                <a:latin typeface="Arial" panose="020B0604020202020204" pitchFamily="34" charset="0"/>
                <a:cs typeface="Arial" panose="020B0604020202020204" pitchFamily="34" charset="0"/>
              </a:rPr>
              <a:t>authentication</a:t>
            </a:r>
            <a:r>
              <a:rPr lang="sk-SK" dirty="0" smtClean="0">
                <a:solidFill>
                  <a:srgbClr val="000000"/>
                </a:solidFill>
                <a:latin typeface="Arial" panose="020B0604020202020204" pitchFamily="34" charset="0"/>
                <a:cs typeface="Arial" panose="020B0604020202020204" pitchFamily="34" charset="0"/>
              </a:rPr>
              <a:t>/</a:t>
            </a:r>
            <a:r>
              <a:rPr lang="sk-SK" dirty="0" err="1" smtClean="0">
                <a:solidFill>
                  <a:srgbClr val="000000"/>
                </a:solidFill>
                <a:latin typeface="Arial" panose="020B0604020202020204" pitchFamily="34" charset="0"/>
                <a:cs typeface="Arial" panose="020B0604020202020204" pitchFamily="34" charset="0"/>
              </a:rPr>
              <a:t>authorization</a:t>
            </a:r>
            <a:r>
              <a:rPr lang="sk-SK" dirty="0" smtClean="0">
                <a:solidFill>
                  <a:srgbClr val="000000"/>
                </a:solidFill>
                <a:latin typeface="Arial" panose="020B0604020202020204" pitchFamily="34" charset="0"/>
                <a:cs typeface="Arial" panose="020B0604020202020204" pitchFamily="34" charset="0"/>
              </a:rPr>
              <a:t>, management, </a:t>
            </a:r>
            <a:r>
              <a:rPr lang="sk-SK" dirty="0" err="1" smtClean="0">
                <a:solidFill>
                  <a:srgbClr val="000000"/>
                </a:solidFill>
                <a:latin typeface="Arial" panose="020B0604020202020204" pitchFamily="34" charset="0"/>
                <a:cs typeface="Arial" panose="020B0604020202020204" pitchFamily="34" charset="0"/>
              </a:rPr>
              <a:t>information</a:t>
            </a:r>
            <a:r>
              <a:rPr lang="sk-SK" dirty="0" smtClean="0">
                <a:solidFill>
                  <a:srgbClr val="000000"/>
                </a:solidFill>
                <a:latin typeface="Arial" panose="020B0604020202020204" pitchFamily="34" charset="0"/>
                <a:cs typeface="Arial" panose="020B0604020202020204" pitchFamily="34" charset="0"/>
              </a:rPr>
              <a:t> </a:t>
            </a:r>
            <a:r>
              <a:rPr lang="sk-SK" dirty="0">
                <a:solidFill>
                  <a:srgbClr val="000000"/>
                </a:solidFill>
                <a:latin typeface="Arial" panose="020B0604020202020204" pitchFamily="34" charset="0"/>
                <a:cs typeface="Arial" panose="020B0604020202020204" pitchFamily="34" charset="0"/>
              </a:rPr>
              <a:t>(</a:t>
            </a:r>
            <a:r>
              <a:rPr lang="sk-SK" dirty="0" smtClean="0">
                <a:solidFill>
                  <a:srgbClr val="000000"/>
                </a:solidFill>
                <a:latin typeface="Arial" panose="020B0604020202020204" pitchFamily="34" charset="0"/>
                <a:cs typeface="Arial" panose="020B0604020202020204" pitchFamily="34" charset="0"/>
              </a:rPr>
              <a:t>status, </a:t>
            </a:r>
            <a:r>
              <a:rPr lang="sk-SK" dirty="0" err="1" smtClean="0">
                <a:solidFill>
                  <a:srgbClr val="000000"/>
                </a:solidFill>
                <a:latin typeface="Arial" panose="020B0604020202020204" pitchFamily="34" charset="0"/>
                <a:cs typeface="Arial" panose="020B0604020202020204" pitchFamily="34" charset="0"/>
              </a:rPr>
              <a:t>statistical</a:t>
            </a:r>
            <a:r>
              <a:rPr lang="sk-SK" dirty="0" smtClean="0">
                <a:solidFill>
                  <a:srgbClr val="000000"/>
                </a:solidFill>
                <a:latin typeface="Arial" panose="020B0604020202020204" pitchFamily="34" charset="0"/>
                <a:cs typeface="Arial" panose="020B0604020202020204" pitchFamily="34" charset="0"/>
              </a:rPr>
              <a:t>, on </a:t>
            </a:r>
            <a:r>
              <a:rPr lang="sk-SK" dirty="0" err="1" smtClean="0">
                <a:solidFill>
                  <a:srgbClr val="000000"/>
                </a:solidFill>
                <a:latin typeface="Arial" panose="020B0604020202020204" pitchFamily="34" charset="0"/>
                <a:cs typeface="Arial" panose="020B0604020202020204" pitchFamily="34" charset="0"/>
              </a:rPr>
              <a:t>operation</a:t>
            </a:r>
            <a:r>
              <a:rPr lang="sk-SK" dirty="0" smtClean="0">
                <a:solidFill>
                  <a:srgbClr val="000000"/>
                </a:solidFill>
                <a:latin typeface="Arial" panose="020B0604020202020204" pitchFamily="34" charset="0"/>
                <a:cs typeface="Arial" panose="020B0604020202020204" pitchFamily="34" charset="0"/>
              </a:rPr>
              <a:t>)</a:t>
            </a:r>
            <a:endParaRPr lang="sk-SK"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24546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a:solidFill>
                  <a:schemeClr val="bg1"/>
                </a:solidFill>
                <a:latin typeface="Arial" panose="020B0604020202020204" pitchFamily="34" charset="0"/>
                <a:cs typeface="Arial" panose="020B0604020202020204" pitchFamily="34" charset="0"/>
              </a:rPr>
              <a:t>Digital</a:t>
            </a:r>
            <a:r>
              <a:rPr lang="sk-SK" sz="3200" b="1" dirty="0">
                <a:solidFill>
                  <a:schemeClr val="bg1"/>
                </a:solidFill>
                <a:latin typeface="Arial" panose="020B0604020202020204" pitchFamily="34" charset="0"/>
                <a:cs typeface="Arial" panose="020B0604020202020204" pitchFamily="34" charset="0"/>
              </a:rPr>
              <a:t> </a:t>
            </a:r>
            <a:r>
              <a:rPr lang="sk-SK" sz="3200" b="1" dirty="0" err="1">
                <a:solidFill>
                  <a:schemeClr val="bg1"/>
                </a:solidFill>
                <a:latin typeface="Arial" panose="020B0604020202020204" pitchFamily="34" charset="0"/>
                <a:cs typeface="Arial" panose="020B0604020202020204" pitchFamily="34" charset="0"/>
              </a:rPr>
              <a:t>repository</a:t>
            </a:r>
            <a:endParaRPr lang="sk-SK" sz="3200" dirty="0">
              <a:latin typeface="Calibri"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3" name="BlokTextu 12"/>
          <p:cNvSpPr txBox="1"/>
          <p:nvPr/>
        </p:nvSpPr>
        <p:spPr>
          <a:xfrm>
            <a:off x="1094518" y="2382413"/>
            <a:ext cx="5458681" cy="2778452"/>
          </a:xfrm>
          <a:prstGeom prst="rect">
            <a:avLst/>
          </a:prstGeom>
          <a:solidFill>
            <a:schemeClr val="accent6">
              <a:lumMod val="40000"/>
              <a:lumOff val="60000"/>
            </a:schemeClr>
          </a:solidFill>
        </p:spPr>
        <p:txBody>
          <a:bodyPr wrap="square" rtlCol="0">
            <a:noAutofit/>
          </a:bodyPr>
          <a:lstStyle/>
          <a:p>
            <a:r>
              <a:rPr lang="sk-SK" sz="2400" b="1" cap="all" dirty="0" err="1" smtClean="0">
                <a:solidFill>
                  <a:srgbClr val="C00000"/>
                </a:solidFill>
              </a:rPr>
              <a:t>Content</a:t>
            </a:r>
            <a:endParaRPr lang="sk-SK" sz="2400" cap="all" dirty="0">
              <a:solidFill>
                <a:srgbClr val="C00000"/>
              </a:solidFill>
            </a:endParaRPr>
          </a:p>
          <a:p>
            <a:pPr marL="285750" indent="-285750">
              <a:lnSpc>
                <a:spcPct val="150000"/>
              </a:lnSpc>
              <a:buFont typeface="Arial" panose="020B0604020202020204" pitchFamily="34" charset="0"/>
              <a:buChar char="•"/>
            </a:pPr>
            <a:r>
              <a:rPr lang="en-US" sz="2400" dirty="0"/>
              <a:t>inside each repository is a specific set </a:t>
            </a:r>
            <a:r>
              <a:rPr lang="sk-SK" sz="2400" dirty="0" smtClean="0"/>
              <a:t>of </a:t>
            </a:r>
            <a:r>
              <a:rPr lang="sk-SK" sz="2400" dirty="0" err="1" smtClean="0"/>
              <a:t>components</a:t>
            </a:r>
            <a:r>
              <a:rPr lang="sk-SK" sz="2400" dirty="0" smtClean="0"/>
              <a:t> </a:t>
            </a:r>
            <a:r>
              <a:rPr lang="sk-SK" sz="2400" dirty="0" err="1" smtClean="0"/>
              <a:t>ensuring</a:t>
            </a:r>
            <a:r>
              <a:rPr lang="sk-SK" sz="2400" dirty="0" smtClean="0"/>
              <a:t> </a:t>
            </a:r>
            <a:r>
              <a:rPr lang="sk-SK" sz="2400" dirty="0" err="1" smtClean="0"/>
              <a:t>its</a:t>
            </a:r>
            <a:r>
              <a:rPr lang="sk-SK" sz="2400" dirty="0" smtClean="0"/>
              <a:t> </a:t>
            </a:r>
            <a:r>
              <a:rPr lang="sk-SK" sz="2400" dirty="0" err="1" smtClean="0"/>
              <a:t>operation</a:t>
            </a:r>
            <a:endParaRPr lang="sk-SK" sz="2400" dirty="0" smtClean="0"/>
          </a:p>
          <a:p>
            <a:pPr marL="285750" indent="-285750">
              <a:lnSpc>
                <a:spcPct val="150000"/>
              </a:lnSpc>
              <a:buFont typeface="Arial" panose="020B0604020202020204" pitchFamily="34" charset="0"/>
              <a:buChar char="•"/>
            </a:pPr>
            <a:r>
              <a:rPr lang="sk-SK" sz="2400" b="1" dirty="0" err="1" smtClean="0"/>
              <a:t>the</a:t>
            </a:r>
            <a:r>
              <a:rPr lang="sk-SK" sz="2400" b="1" dirty="0" smtClean="0"/>
              <a:t> </a:t>
            </a:r>
            <a:r>
              <a:rPr lang="sk-SK" sz="2400" b="1" dirty="0" err="1" smtClean="0"/>
              <a:t>core</a:t>
            </a:r>
            <a:r>
              <a:rPr lang="sk-SK" sz="2400" b="1" dirty="0" smtClean="0"/>
              <a:t> = </a:t>
            </a:r>
            <a:r>
              <a:rPr lang="sk-SK" sz="2400" b="1" dirty="0" err="1" smtClean="0">
                <a:solidFill>
                  <a:srgbClr val="C00000"/>
                </a:solidFill>
              </a:rPr>
              <a:t>digital</a:t>
            </a:r>
            <a:r>
              <a:rPr lang="sk-SK" sz="2400" b="1" dirty="0" smtClean="0">
                <a:solidFill>
                  <a:srgbClr val="C00000"/>
                </a:solidFill>
              </a:rPr>
              <a:t> </a:t>
            </a:r>
            <a:r>
              <a:rPr lang="sk-SK" sz="2400" b="1" dirty="0" err="1" smtClean="0">
                <a:solidFill>
                  <a:srgbClr val="C00000"/>
                </a:solidFill>
              </a:rPr>
              <a:t>objects</a:t>
            </a:r>
            <a:endParaRPr lang="sk-SK" sz="2400" b="1" dirty="0">
              <a:solidFill>
                <a:srgbClr val="C00000"/>
              </a:solidFill>
            </a:endParaRPr>
          </a:p>
        </p:txBody>
      </p:sp>
      <p:sp>
        <p:nvSpPr>
          <p:cNvPr id="9" name="Zástupný objekt pre číslo snímky 8"/>
          <p:cNvSpPr>
            <a:spLocks noGrp="1"/>
          </p:cNvSpPr>
          <p:nvPr>
            <p:ph type="sldNum" sz="quarter" idx="12"/>
          </p:nvPr>
        </p:nvSpPr>
        <p:spPr>
          <a:xfrm>
            <a:off x="11666948" y="6389388"/>
            <a:ext cx="343422" cy="365125"/>
          </a:xfrm>
        </p:spPr>
        <p:txBody>
          <a:bodyPr/>
          <a:lstStyle/>
          <a:p>
            <a:pPr>
              <a:defRPr/>
            </a:pPr>
            <a:fld id="{5F8A6784-8DE6-4866-8026-B3451A70A446}" type="slidenum">
              <a:rPr lang="sk-SK" smtClean="0"/>
              <a:pPr>
                <a:defRPr/>
              </a:pPr>
              <a:t>11</a:t>
            </a:fld>
            <a:endParaRPr lang="sk-SK" dirty="0"/>
          </a:p>
        </p:txBody>
      </p:sp>
      <p:pic>
        <p:nvPicPr>
          <p:cNvPr id="12" name="Obrázo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888" y="1901622"/>
            <a:ext cx="4345656" cy="3259243"/>
          </a:xfrm>
          <a:prstGeom prst="rect">
            <a:avLst/>
          </a:prstGeom>
          <a:ln>
            <a:solidFill>
              <a:schemeClr val="accent3">
                <a:lumMod val="50000"/>
              </a:schemeClr>
            </a:solidFill>
          </a:ln>
        </p:spPr>
      </p:pic>
      <p:sp>
        <p:nvSpPr>
          <p:cNvPr id="15" name="Obdĺžnik 14"/>
          <p:cNvSpPr/>
          <p:nvPr/>
        </p:nvSpPr>
        <p:spPr>
          <a:xfrm>
            <a:off x="62356" y="6441873"/>
            <a:ext cx="660976" cy="215444"/>
          </a:xfrm>
          <a:prstGeom prst="rect">
            <a:avLst/>
          </a:prstGeom>
        </p:spPr>
        <p:txBody>
          <a:bodyPr wrap="square">
            <a:spAutoFit/>
          </a:bodyPr>
          <a:lstStyle/>
          <a:p>
            <a:r>
              <a:rPr lang="sk-SK" sz="800" dirty="0" smtClean="0"/>
              <a:t>Zdroje: 1.</a:t>
            </a:r>
            <a:endParaRPr lang="sk-SK" sz="800" dirty="0"/>
          </a:p>
        </p:txBody>
      </p:sp>
      <p:sp>
        <p:nvSpPr>
          <p:cNvPr id="16" name="BlokTextu 15"/>
          <p:cNvSpPr txBox="1"/>
          <p:nvPr/>
        </p:nvSpPr>
        <p:spPr>
          <a:xfrm>
            <a:off x="51151" y="6621206"/>
            <a:ext cx="4095993" cy="215444"/>
          </a:xfrm>
          <a:prstGeom prst="rect">
            <a:avLst/>
          </a:prstGeom>
          <a:noFill/>
        </p:spPr>
        <p:txBody>
          <a:bodyPr wrap="none" rtlCol="0">
            <a:spAutoFit/>
          </a:bodyPr>
          <a:lstStyle/>
          <a:p>
            <a:r>
              <a:rPr lang="sk-SK" sz="800" dirty="0" err="1" smtClean="0"/>
              <a:t>Obrázok:Europeana</a:t>
            </a:r>
            <a:r>
              <a:rPr lang="sk-SK" sz="800" dirty="0" smtClean="0"/>
              <a:t> </a:t>
            </a:r>
            <a:r>
              <a:rPr lang="sk-SK" sz="800" dirty="0" err="1" smtClean="0"/>
              <a:t>Digitization</a:t>
            </a:r>
            <a:r>
              <a:rPr lang="sk-SK" sz="800" dirty="0" smtClean="0"/>
              <a:t> od </a:t>
            </a:r>
            <a:r>
              <a:rPr lang="sk-SK" sz="800" dirty="0" err="1"/>
              <a:t>Elco</a:t>
            </a:r>
            <a:r>
              <a:rPr lang="sk-SK" sz="800" dirty="0"/>
              <a:t> van </a:t>
            </a:r>
            <a:r>
              <a:rPr lang="sk-SK" sz="800" dirty="0" err="1" smtClean="0"/>
              <a:t>Staveren</a:t>
            </a:r>
            <a:r>
              <a:rPr lang="sk-SK" sz="800" dirty="0" smtClean="0"/>
              <a:t>. </a:t>
            </a:r>
            <a:r>
              <a:rPr lang="sk-SK" sz="800" dirty="0"/>
              <a:t>Licencia </a:t>
            </a:r>
            <a:r>
              <a:rPr lang="sk-SK" sz="800" dirty="0">
                <a:hlinkClick r:id="rId4"/>
              </a:rPr>
              <a:t>CC BY-SA </a:t>
            </a:r>
            <a:r>
              <a:rPr lang="sk-SK" sz="800" dirty="0" smtClean="0">
                <a:hlinkClick r:id="rId4"/>
              </a:rPr>
              <a:t>2.0 </a:t>
            </a:r>
            <a:r>
              <a:rPr lang="sk-SK" sz="800" dirty="0" smtClean="0"/>
              <a:t>z </a:t>
            </a:r>
            <a:r>
              <a:rPr lang="sk-SK" sz="800" dirty="0" err="1" smtClean="0">
                <a:hlinkClick r:id="rId5"/>
              </a:rPr>
              <a:t>flickr</a:t>
            </a:r>
            <a:endParaRPr lang="sk-SK" sz="800" dirty="0"/>
          </a:p>
        </p:txBody>
      </p:sp>
    </p:spTree>
    <p:extLst>
      <p:ext uri="{BB962C8B-B14F-4D97-AF65-F5344CB8AC3E}">
        <p14:creationId xmlns:p14="http://schemas.microsoft.com/office/powerpoint/2010/main" val="32420835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Digital</a:t>
            </a:r>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object</a:t>
            </a:r>
            <a:endParaRPr lang="sk-SK" sz="32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4" name="BlokTextu 13"/>
          <p:cNvSpPr txBox="1"/>
          <p:nvPr/>
        </p:nvSpPr>
        <p:spPr>
          <a:xfrm>
            <a:off x="392844" y="1328928"/>
            <a:ext cx="5158870" cy="4767072"/>
          </a:xfrm>
          <a:prstGeom prst="rect">
            <a:avLst/>
          </a:prstGeom>
          <a:solidFill>
            <a:schemeClr val="accent1">
              <a:lumMod val="40000"/>
              <a:lumOff val="60000"/>
            </a:schemeClr>
          </a:solidFill>
        </p:spPr>
        <p:txBody>
          <a:bodyPr wrap="square" lIns="180000" tIns="108000" bIns="72000" rtlCol="0">
            <a:noAutofit/>
          </a:bodyPr>
          <a:lstStyle/>
          <a:p>
            <a:pPr marL="265113" indent="-173038">
              <a:spcBef>
                <a:spcPts val="600"/>
              </a:spcBef>
            </a:pPr>
            <a:r>
              <a:rPr lang="sk-SK" sz="2000" b="1" cap="all" dirty="0" err="1" smtClean="0">
                <a:solidFill>
                  <a:srgbClr val="C00000"/>
                </a:solidFill>
              </a:rPr>
              <a:t>DigitAL</a:t>
            </a:r>
            <a:r>
              <a:rPr lang="sk-SK" sz="2000" b="1" cap="all" dirty="0" smtClean="0">
                <a:solidFill>
                  <a:srgbClr val="C00000"/>
                </a:solidFill>
              </a:rPr>
              <a:t> OBJECT (DO) </a:t>
            </a:r>
            <a:r>
              <a:rPr lang="sk-SK" sz="2000" b="1" cap="all" dirty="0" err="1" smtClean="0">
                <a:solidFill>
                  <a:srgbClr val="C00000"/>
                </a:solidFill>
              </a:rPr>
              <a:t>consists</a:t>
            </a:r>
            <a:r>
              <a:rPr lang="sk-SK" sz="2000" b="1" cap="all" dirty="0" smtClean="0">
                <a:solidFill>
                  <a:srgbClr val="C00000"/>
                </a:solidFill>
              </a:rPr>
              <a:t> of:</a:t>
            </a:r>
            <a:endParaRPr lang="sk-SK" sz="2000" b="1" cap="all" dirty="0">
              <a:solidFill>
                <a:srgbClr val="C00000"/>
              </a:solidFill>
            </a:endParaRPr>
          </a:p>
          <a:p>
            <a:pPr marL="265113" indent="-173038">
              <a:lnSpc>
                <a:spcPct val="150000"/>
              </a:lnSpc>
              <a:spcBef>
                <a:spcPts val="600"/>
              </a:spcBef>
              <a:buFont typeface="Arial" panose="020B0604020202020204" pitchFamily="34" charset="0"/>
              <a:buChar char="•"/>
            </a:pPr>
            <a:r>
              <a:rPr lang="sk-SK" sz="2000" b="1" dirty="0" smtClean="0"/>
              <a:t>A </a:t>
            </a:r>
            <a:r>
              <a:rPr lang="sk-SK" sz="2000" b="1" dirty="0" err="1" smtClean="0"/>
              <a:t>handle</a:t>
            </a:r>
            <a:r>
              <a:rPr lang="sk-SK" sz="2000" b="1" dirty="0" smtClean="0"/>
              <a:t> </a:t>
            </a:r>
            <a:r>
              <a:rPr lang="sk-SK" sz="2000" dirty="0" smtClean="0"/>
              <a:t>(a </a:t>
            </a:r>
            <a:r>
              <a:rPr lang="sk-SK" sz="2000" dirty="0" err="1" smtClean="0"/>
              <a:t>unique</a:t>
            </a:r>
            <a:r>
              <a:rPr lang="sk-SK" sz="2000" dirty="0" smtClean="0"/>
              <a:t> </a:t>
            </a:r>
            <a:r>
              <a:rPr lang="sk-SK" sz="2000" dirty="0" err="1" smtClean="0"/>
              <a:t>identifier</a:t>
            </a:r>
            <a:r>
              <a:rPr lang="sk-SK" sz="2000" dirty="0" smtClean="0"/>
              <a:t>)</a:t>
            </a:r>
            <a:endParaRPr lang="sk-SK" sz="2000" dirty="0"/>
          </a:p>
          <a:p>
            <a:pPr marL="265113" indent="-173038">
              <a:lnSpc>
                <a:spcPct val="150000"/>
              </a:lnSpc>
              <a:spcBef>
                <a:spcPts val="600"/>
              </a:spcBef>
              <a:buFont typeface="Arial" panose="020B0604020202020204" pitchFamily="34" charset="0"/>
              <a:buChar char="•"/>
            </a:pPr>
            <a:r>
              <a:rPr lang="sk-SK" sz="2000" b="1" dirty="0" err="1" smtClean="0"/>
              <a:t>Metadata</a:t>
            </a:r>
            <a:r>
              <a:rPr lang="sk-SK" sz="2000" b="1" dirty="0" smtClean="0"/>
              <a:t> </a:t>
            </a:r>
            <a:r>
              <a:rPr lang="sk-SK" sz="2000" dirty="0" smtClean="0"/>
              <a:t>(</a:t>
            </a:r>
            <a:r>
              <a:rPr lang="sk-SK" sz="2000" dirty="0" err="1" smtClean="0"/>
              <a:t>properties</a:t>
            </a:r>
            <a:r>
              <a:rPr lang="sk-SK" sz="2000" dirty="0" smtClean="0"/>
              <a:t>)</a:t>
            </a:r>
            <a:endParaRPr lang="sk-SK" sz="2000" dirty="0"/>
          </a:p>
          <a:p>
            <a:pPr marL="265113" indent="-173038">
              <a:lnSpc>
                <a:spcPct val="150000"/>
              </a:lnSpc>
              <a:spcBef>
                <a:spcPts val="600"/>
              </a:spcBef>
              <a:buFont typeface="Arial" panose="020B0604020202020204" pitchFamily="34" charset="0"/>
              <a:buChar char="•"/>
            </a:pPr>
            <a:r>
              <a:rPr lang="sk-SK" sz="2000" b="1" dirty="0" err="1" smtClean="0"/>
              <a:t>Content</a:t>
            </a:r>
            <a:r>
              <a:rPr lang="sk-SK" sz="2000" dirty="0" smtClean="0"/>
              <a:t> (in </a:t>
            </a:r>
            <a:r>
              <a:rPr lang="sk-SK" sz="2000" dirty="0" err="1" smtClean="0"/>
              <a:t>bits</a:t>
            </a:r>
            <a:r>
              <a:rPr lang="sk-SK" sz="2000" dirty="0" smtClean="0"/>
              <a:t>)</a:t>
            </a:r>
            <a:endParaRPr lang="sk-SK" sz="2000" dirty="0"/>
          </a:p>
          <a:p>
            <a:pPr marL="265113" indent="-173038">
              <a:lnSpc>
                <a:spcPct val="150000"/>
              </a:lnSpc>
              <a:spcBef>
                <a:spcPts val="600"/>
              </a:spcBef>
              <a:buFont typeface="Arial" panose="020B0604020202020204" pitchFamily="34" charset="0"/>
              <a:buChar char="•"/>
            </a:pPr>
            <a:r>
              <a:rPr lang="sk-SK" sz="2000" b="1" dirty="0" err="1" smtClean="0"/>
              <a:t>Digital</a:t>
            </a:r>
            <a:r>
              <a:rPr lang="sk-SK" sz="2000" b="1" dirty="0" smtClean="0"/>
              <a:t> </a:t>
            </a:r>
            <a:r>
              <a:rPr lang="sk-SK" sz="2000" dirty="0" err="1" smtClean="0"/>
              <a:t>signature</a:t>
            </a:r>
            <a:r>
              <a:rPr lang="sk-SK" sz="2000" dirty="0" smtClean="0"/>
              <a:t> – to </a:t>
            </a:r>
            <a:r>
              <a:rPr lang="sk-SK" sz="2000" dirty="0" err="1" smtClean="0"/>
              <a:t>secure</a:t>
            </a:r>
            <a:r>
              <a:rPr lang="sk-SK" sz="2000" dirty="0" smtClean="0"/>
              <a:t> </a:t>
            </a:r>
            <a:r>
              <a:rPr lang="sk-SK" sz="2000" dirty="0" err="1" smtClean="0"/>
              <a:t>the</a:t>
            </a:r>
            <a:r>
              <a:rPr lang="sk-SK" sz="2000" dirty="0" smtClean="0"/>
              <a:t> </a:t>
            </a:r>
            <a:r>
              <a:rPr lang="sk-SK" sz="2000" dirty="0" err="1" smtClean="0"/>
              <a:t>content</a:t>
            </a:r>
            <a:r>
              <a:rPr lang="sk-SK" sz="2000" dirty="0" smtClean="0"/>
              <a:t> </a:t>
            </a:r>
            <a:r>
              <a:rPr lang="sk-SK" sz="2000" dirty="0" err="1" smtClean="0"/>
              <a:t>authenticity</a:t>
            </a:r>
            <a:endParaRPr lang="sk-SK" sz="2000" dirty="0"/>
          </a:p>
          <a:p>
            <a:pPr marL="265113" indent="-173038">
              <a:lnSpc>
                <a:spcPct val="150000"/>
              </a:lnSpc>
              <a:spcBef>
                <a:spcPts val="600"/>
              </a:spcBef>
              <a:buFont typeface="Arial" panose="020B0604020202020204" pitchFamily="34" charset="0"/>
              <a:buChar char="•"/>
            </a:pPr>
            <a:r>
              <a:rPr lang="sk-SK" sz="2000" b="1" dirty="0" err="1" smtClean="0"/>
              <a:t>Transaction</a:t>
            </a:r>
            <a:r>
              <a:rPr lang="sk-SK" sz="2000" b="1" dirty="0" smtClean="0"/>
              <a:t> log </a:t>
            </a:r>
            <a:r>
              <a:rPr lang="sk-SK" sz="2000" dirty="0" smtClean="0"/>
              <a:t>(</a:t>
            </a:r>
            <a:r>
              <a:rPr lang="sk-SK" sz="2000" dirty="0" err="1" smtClean="0"/>
              <a:t>records</a:t>
            </a:r>
            <a:r>
              <a:rPr lang="sk-SK" sz="2000" dirty="0" smtClean="0"/>
              <a:t> of </a:t>
            </a:r>
            <a:r>
              <a:rPr lang="sk-SK" sz="2000" dirty="0" err="1" smtClean="0"/>
              <a:t>use</a:t>
            </a:r>
            <a:r>
              <a:rPr lang="sk-SK" sz="2000" dirty="0" smtClean="0"/>
              <a:t>, DO </a:t>
            </a:r>
            <a:r>
              <a:rPr lang="sk-SK" sz="2000" dirty="0" err="1" smtClean="0"/>
              <a:t>retrieval</a:t>
            </a:r>
            <a:r>
              <a:rPr lang="sk-SK" sz="2000" dirty="0" smtClean="0"/>
              <a:t>)</a:t>
            </a:r>
          </a:p>
          <a:p>
            <a:pPr marL="265113" indent="-173038">
              <a:lnSpc>
                <a:spcPct val="150000"/>
              </a:lnSpc>
              <a:spcBef>
                <a:spcPts val="600"/>
              </a:spcBef>
              <a:buFont typeface="Arial" panose="020B0604020202020204" pitchFamily="34" charset="0"/>
              <a:buChar char="•"/>
            </a:pPr>
            <a:r>
              <a:rPr lang="sk-SK" sz="2000" dirty="0" err="1" smtClean="0"/>
              <a:t>Information</a:t>
            </a:r>
            <a:r>
              <a:rPr lang="sk-SK" sz="2000" dirty="0" smtClean="0"/>
              <a:t> on </a:t>
            </a:r>
            <a:r>
              <a:rPr lang="sk-SK" sz="2000" b="1" dirty="0" err="1" smtClean="0"/>
              <a:t>access</a:t>
            </a:r>
            <a:r>
              <a:rPr lang="sk-SK" sz="2000" b="1" dirty="0" smtClean="0"/>
              <a:t> </a:t>
            </a:r>
            <a:r>
              <a:rPr lang="sk-SK" sz="2000" b="1" dirty="0" err="1" smtClean="0"/>
              <a:t>rights</a:t>
            </a:r>
            <a:r>
              <a:rPr lang="sk-SK" sz="2000" b="1" dirty="0" smtClean="0"/>
              <a:t>, </a:t>
            </a:r>
            <a:r>
              <a:rPr lang="sk-SK" sz="2000" b="1" dirty="0" err="1" smtClean="0"/>
              <a:t>licences</a:t>
            </a:r>
            <a:endParaRPr lang="sk-SK" sz="2000" b="1" dirty="0"/>
          </a:p>
        </p:txBody>
      </p:sp>
      <p:sp>
        <p:nvSpPr>
          <p:cNvPr id="9" name="Zástupný objekt pre číslo snímky 8"/>
          <p:cNvSpPr>
            <a:spLocks noGrp="1"/>
          </p:cNvSpPr>
          <p:nvPr>
            <p:ph type="sldNum" sz="quarter" idx="12"/>
          </p:nvPr>
        </p:nvSpPr>
        <p:spPr>
          <a:xfrm>
            <a:off x="11666948" y="6389388"/>
            <a:ext cx="343422" cy="365125"/>
          </a:xfrm>
        </p:spPr>
        <p:txBody>
          <a:bodyPr/>
          <a:lstStyle/>
          <a:p>
            <a:pPr>
              <a:defRPr/>
            </a:pPr>
            <a:fld id="{5F8A6784-8DE6-4866-8026-B3451A70A446}" type="slidenum">
              <a:rPr lang="sk-SK" smtClean="0"/>
              <a:pPr>
                <a:defRPr/>
              </a:pPr>
              <a:t>12</a:t>
            </a:fld>
            <a:endParaRPr lang="sk-SK" dirty="0"/>
          </a:p>
        </p:txBody>
      </p:sp>
      <p:pic>
        <p:nvPicPr>
          <p:cNvPr id="7" name="Obrázok 6"/>
          <p:cNvPicPr>
            <a:picLocks noChangeAspect="1"/>
          </p:cNvPicPr>
          <p:nvPr/>
        </p:nvPicPr>
        <p:blipFill rotWithShape="1">
          <a:blip r:embed="rId3">
            <a:extLst>
              <a:ext uri="{28A0092B-C50C-407E-A947-70E740481C1C}">
                <a14:useLocalDpi xmlns:a14="http://schemas.microsoft.com/office/drawing/2010/main" val="0"/>
              </a:ext>
            </a:extLst>
          </a:blip>
          <a:srcRect l="2749" t="3049" r="2446" b="2760"/>
          <a:stretch/>
        </p:blipFill>
        <p:spPr>
          <a:xfrm>
            <a:off x="5853115" y="1690663"/>
            <a:ext cx="6157255" cy="3910037"/>
          </a:xfrm>
          <a:prstGeom prst="rect">
            <a:avLst/>
          </a:prstGeom>
          <a:ln>
            <a:solidFill>
              <a:schemeClr val="bg1">
                <a:lumMod val="65000"/>
              </a:schemeClr>
            </a:solidFill>
          </a:ln>
        </p:spPr>
      </p:pic>
      <p:sp>
        <p:nvSpPr>
          <p:cNvPr id="8" name="Obdĺžnik 7"/>
          <p:cNvSpPr/>
          <p:nvPr/>
        </p:nvSpPr>
        <p:spPr>
          <a:xfrm>
            <a:off x="11095225" y="6642556"/>
            <a:ext cx="1096775" cy="215444"/>
          </a:xfrm>
          <a:prstGeom prst="rect">
            <a:avLst/>
          </a:prstGeom>
        </p:spPr>
        <p:txBody>
          <a:bodyPr wrap="none">
            <a:spAutoFit/>
          </a:bodyPr>
          <a:lstStyle/>
          <a:p>
            <a:r>
              <a:rPr lang="sk-SK" sz="800" dirty="0" smtClean="0"/>
              <a:t>Obrázok – Zdroje: 4</a:t>
            </a:r>
            <a:endParaRPr lang="en-US" sz="800" dirty="0"/>
          </a:p>
        </p:txBody>
      </p:sp>
    </p:spTree>
    <p:extLst>
      <p:ext uri="{BB962C8B-B14F-4D97-AF65-F5344CB8AC3E}">
        <p14:creationId xmlns:p14="http://schemas.microsoft.com/office/powerpoint/2010/main" val="22225204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6593168" cy="1077218"/>
          </a:xfrm>
          <a:prstGeom prst="rect">
            <a:avLst/>
          </a:prstGeom>
          <a:noFill/>
          <a:ln w="9525">
            <a:noFill/>
            <a:miter lim="800000"/>
            <a:headEnd/>
            <a:tailEnd/>
          </a:ln>
        </p:spPr>
        <p:txBody>
          <a:bodyPr wrap="square">
            <a:spAutoFit/>
          </a:bodyP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a:solidFill>
                  <a:schemeClr val="bg1"/>
                </a:solidFill>
                <a:latin typeface="Arial" panose="020B0604020202020204" pitchFamily="34" charset="0"/>
                <a:cs typeface="Arial" panose="020B0604020202020204" pitchFamily="34" charset="0"/>
              </a:rPr>
              <a:t>Digital</a:t>
            </a:r>
            <a:r>
              <a:rPr lang="sk-SK" sz="3200" b="1" dirty="0">
                <a:solidFill>
                  <a:schemeClr val="bg1"/>
                </a:solidFill>
                <a:latin typeface="Arial" panose="020B0604020202020204" pitchFamily="34" charset="0"/>
                <a:cs typeface="Arial" panose="020B0604020202020204" pitchFamily="34" charset="0"/>
              </a:rPr>
              <a:t> </a:t>
            </a:r>
            <a:r>
              <a:rPr lang="sk-SK" sz="3200" b="1" dirty="0" err="1">
                <a:solidFill>
                  <a:schemeClr val="bg1"/>
                </a:solidFill>
                <a:latin typeface="Arial" panose="020B0604020202020204" pitchFamily="34" charset="0"/>
                <a:cs typeface="Arial" panose="020B0604020202020204" pitchFamily="34" charset="0"/>
              </a:rPr>
              <a:t>object</a:t>
            </a:r>
            <a:endParaRPr lang="sk-SK" sz="3200" b="1" dirty="0">
              <a:solidFill>
                <a:schemeClr val="bg1"/>
              </a:solidFill>
              <a:latin typeface="Arial" panose="020B0604020202020204" pitchFamily="34" charset="0"/>
              <a:cs typeface="Arial" panose="020B0604020202020204" pitchFamily="34" charset="0"/>
            </a:endParaRPr>
          </a:p>
          <a:p>
            <a:endParaRPr lang="sk-SK" sz="3200" b="1" dirty="0">
              <a:solidFill>
                <a:schemeClr val="bg1"/>
              </a:solidFill>
              <a:latin typeface="Arial" panose="020B0604020202020204" pitchFamily="34" charset="0"/>
              <a:cs typeface="Arial" panose="020B0604020202020204" pitchFamily="34" charset="0"/>
            </a:endParaRPr>
          </a:p>
        </p:txBody>
      </p:sp>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12" name="Zástupný objekt pre číslo snímky 11"/>
          <p:cNvSpPr>
            <a:spLocks noGrp="1"/>
          </p:cNvSpPr>
          <p:nvPr>
            <p:ph type="sldNum" sz="quarter" idx="12"/>
          </p:nvPr>
        </p:nvSpPr>
        <p:spPr>
          <a:xfrm>
            <a:off x="11779826" y="6411113"/>
            <a:ext cx="339436" cy="365125"/>
          </a:xfrm>
        </p:spPr>
        <p:txBody>
          <a:bodyPr/>
          <a:lstStyle/>
          <a:p>
            <a:pPr>
              <a:defRPr/>
            </a:pPr>
            <a:fld id="{5F8A6784-8DE6-4866-8026-B3451A70A446}" type="slidenum">
              <a:rPr lang="sk-SK" smtClean="0"/>
              <a:pPr>
                <a:defRPr/>
              </a:pPr>
              <a:t>13</a:t>
            </a:fld>
            <a:endParaRPr lang="sk-SK" dirty="0"/>
          </a:p>
        </p:txBody>
      </p:sp>
      <p:sp>
        <p:nvSpPr>
          <p:cNvPr id="19" name="Obdĺžnik 18"/>
          <p:cNvSpPr/>
          <p:nvPr/>
        </p:nvSpPr>
        <p:spPr>
          <a:xfrm>
            <a:off x="31750" y="6593676"/>
            <a:ext cx="5691414" cy="215444"/>
          </a:xfrm>
          <a:prstGeom prst="rect">
            <a:avLst/>
          </a:prstGeom>
        </p:spPr>
        <p:txBody>
          <a:bodyPr wrap="square">
            <a:spAutoFit/>
          </a:bodyPr>
          <a:lstStyle/>
          <a:p>
            <a:r>
              <a:rPr lang="sk-SK" sz="800" dirty="0" err="1" smtClean="0"/>
              <a:t>Source</a:t>
            </a:r>
            <a:r>
              <a:rPr lang="sk-SK" sz="800" dirty="0"/>
              <a:t>: </a:t>
            </a:r>
            <a:r>
              <a:rPr lang="sk-SK" sz="800" dirty="0">
                <a:hlinkClick r:id="rId3"/>
              </a:rPr>
              <a:t>https://</a:t>
            </a:r>
            <a:r>
              <a:rPr lang="sk-SK" sz="800" dirty="0" smtClean="0">
                <a:hlinkClick r:id="rId3"/>
              </a:rPr>
              <a:t>www.graindb.info/dataset/preferred_file_formats</a:t>
            </a:r>
            <a:endParaRPr lang="sk-SK" sz="800" dirty="0"/>
          </a:p>
        </p:txBody>
      </p:sp>
      <p:sp>
        <p:nvSpPr>
          <p:cNvPr id="13" name="Obdĺžnik 12"/>
          <p:cNvSpPr/>
          <p:nvPr/>
        </p:nvSpPr>
        <p:spPr>
          <a:xfrm>
            <a:off x="548640" y="1947765"/>
            <a:ext cx="4491618" cy="4166616"/>
          </a:xfrm>
          <a:prstGeom prst="rect">
            <a:avLst/>
          </a:prstGeom>
          <a:solidFill>
            <a:schemeClr val="accent1">
              <a:lumMod val="20000"/>
              <a:lumOff val="80000"/>
            </a:schemeClr>
          </a:solidFill>
        </p:spPr>
        <p:txBody>
          <a:bodyPr wrap="square" lIns="144000" tIns="108000" bIns="72000">
            <a:noAutofit/>
          </a:bodyPr>
          <a:lstStyle/>
          <a:p>
            <a:pPr>
              <a:spcBef>
                <a:spcPts val="600"/>
              </a:spcBef>
            </a:pPr>
            <a:r>
              <a:rPr lang="sk-SK" sz="2000" b="1" cap="all" dirty="0" err="1" smtClean="0">
                <a:solidFill>
                  <a:srgbClr val="C00000"/>
                </a:solidFill>
                <a:latin typeface="Arial" panose="020B0604020202020204" pitchFamily="34" charset="0"/>
                <a:cs typeface="Arial" panose="020B0604020202020204" pitchFamily="34" charset="0"/>
              </a:rPr>
              <a:t>The</a:t>
            </a:r>
            <a:r>
              <a:rPr lang="sk-SK" sz="2000" b="1" cap="all" dirty="0" smtClean="0">
                <a:solidFill>
                  <a:srgbClr val="C00000"/>
                </a:solidFill>
                <a:latin typeface="Arial" panose="020B0604020202020204" pitchFamily="34" charset="0"/>
                <a:cs typeface="Arial" panose="020B0604020202020204" pitchFamily="34" charset="0"/>
              </a:rPr>
              <a:t> most </a:t>
            </a:r>
            <a:r>
              <a:rPr lang="sk-SK" sz="2000" b="1" cap="all" dirty="0" err="1" smtClean="0">
                <a:solidFill>
                  <a:srgbClr val="C00000"/>
                </a:solidFill>
                <a:latin typeface="Arial" panose="020B0604020202020204" pitchFamily="34" charset="0"/>
                <a:cs typeface="Arial" panose="020B0604020202020204" pitchFamily="34" charset="0"/>
              </a:rPr>
              <a:t>suitable</a:t>
            </a:r>
            <a:r>
              <a:rPr lang="sk-SK" sz="2000" b="1" cap="all" dirty="0" smtClean="0">
                <a:solidFill>
                  <a:srgbClr val="C00000"/>
                </a:solidFill>
                <a:latin typeface="Arial" panose="020B0604020202020204" pitchFamily="34" charset="0"/>
                <a:cs typeface="Arial" panose="020B0604020202020204" pitchFamily="34" charset="0"/>
              </a:rPr>
              <a:t>  </a:t>
            </a:r>
            <a:r>
              <a:rPr lang="sk-SK" sz="2000" b="1" cap="all" dirty="0" err="1" smtClean="0">
                <a:solidFill>
                  <a:srgbClr val="C00000"/>
                </a:solidFill>
                <a:latin typeface="Arial" panose="020B0604020202020204" pitchFamily="34" charset="0"/>
                <a:cs typeface="Arial" panose="020B0604020202020204" pitchFamily="34" charset="0"/>
              </a:rPr>
              <a:t>FormAts</a:t>
            </a:r>
            <a:endParaRPr lang="sk-SK" sz="2000" b="1" cap="all" dirty="0">
              <a:solidFill>
                <a:srgbClr val="C00000"/>
              </a:solidFill>
              <a:latin typeface="Arial" panose="020B0604020202020204" pitchFamily="34" charset="0"/>
              <a:cs typeface="Arial" panose="020B0604020202020204" pitchFamily="34" charset="0"/>
            </a:endParaRPr>
          </a:p>
          <a:p>
            <a:pPr marL="342900" indent="-342900">
              <a:lnSpc>
                <a:spcPct val="120000"/>
              </a:lnSpc>
              <a:buFont typeface="Arial" panose="020B0604020202020204" pitchFamily="34" charset="0"/>
              <a:buChar char="•"/>
            </a:pPr>
            <a:r>
              <a:rPr lang="en-US" sz="2000" b="1" dirty="0"/>
              <a:t>non-proprietary</a:t>
            </a:r>
          </a:p>
          <a:p>
            <a:pPr marL="342900" indent="-342900">
              <a:lnSpc>
                <a:spcPct val="120000"/>
              </a:lnSpc>
              <a:buFont typeface="Arial" panose="020B0604020202020204" pitchFamily="34" charset="0"/>
              <a:buChar char="•"/>
            </a:pPr>
            <a:r>
              <a:rPr lang="en-US" sz="2000" b="1" dirty="0"/>
              <a:t>open, with documented international standards</a:t>
            </a:r>
          </a:p>
          <a:p>
            <a:pPr marL="342900" indent="-342900">
              <a:lnSpc>
                <a:spcPct val="120000"/>
              </a:lnSpc>
              <a:buFont typeface="Arial" panose="020B0604020202020204" pitchFamily="34" charset="0"/>
              <a:buChar char="•"/>
            </a:pPr>
            <a:r>
              <a:rPr lang="en-US" sz="2000" b="1" dirty="0"/>
              <a:t>using standard character encoding, preferably Unicode (e.g. UTF-8)</a:t>
            </a:r>
          </a:p>
          <a:p>
            <a:pPr marL="342900" indent="-342900">
              <a:lnSpc>
                <a:spcPct val="120000"/>
              </a:lnSpc>
              <a:buFont typeface="Arial" panose="020B0604020202020204" pitchFamily="34" charset="0"/>
              <a:buChar char="•"/>
            </a:pPr>
            <a:r>
              <a:rPr lang="en-US" sz="2000" b="1" dirty="0"/>
              <a:t>uncompressed (space </a:t>
            </a:r>
            <a:r>
              <a:rPr lang="en-US" sz="2000" b="1" dirty="0" smtClean="0"/>
              <a:t>permitting)</a:t>
            </a:r>
            <a:endParaRPr lang="sk-SK" sz="2000" b="1" dirty="0" smtClean="0"/>
          </a:p>
          <a:p>
            <a:pPr marL="342900" indent="-342900">
              <a:lnSpc>
                <a:spcPct val="120000"/>
              </a:lnSpc>
              <a:buFont typeface="Arial" panose="020B0604020202020204" pitchFamily="34" charset="0"/>
              <a:buChar char="•"/>
            </a:pPr>
            <a:r>
              <a:rPr lang="sk-SK" sz="2000" b="1" dirty="0" err="1"/>
              <a:t>c</a:t>
            </a:r>
            <a:r>
              <a:rPr lang="sk-SK" sz="2000" b="1" dirty="0" err="1" smtClean="0"/>
              <a:t>ommon</a:t>
            </a:r>
            <a:r>
              <a:rPr lang="sk-SK" sz="2000" b="1" dirty="0" smtClean="0"/>
              <a:t> </a:t>
            </a:r>
            <a:r>
              <a:rPr lang="sk-SK" sz="2000" b="1" dirty="0" err="1" smtClean="0"/>
              <a:t>usage</a:t>
            </a:r>
            <a:r>
              <a:rPr lang="sk-SK" sz="2000" b="1" dirty="0" smtClean="0"/>
              <a:t> in </a:t>
            </a:r>
            <a:r>
              <a:rPr lang="sk-SK" sz="2000" b="1" dirty="0" err="1" smtClean="0"/>
              <a:t>research</a:t>
            </a:r>
            <a:r>
              <a:rPr lang="sk-SK" sz="2000" b="1" dirty="0" smtClean="0"/>
              <a:t> </a:t>
            </a:r>
            <a:r>
              <a:rPr lang="sk-SK" sz="2000" b="1" dirty="0" err="1"/>
              <a:t>community</a:t>
            </a:r>
            <a:r>
              <a:rPr lang="sk-SK" sz="2000" b="1" dirty="0"/>
              <a:t> </a:t>
            </a:r>
          </a:p>
        </p:txBody>
      </p:sp>
      <p:sp>
        <p:nvSpPr>
          <p:cNvPr id="16" name="Obdĺžnik 15"/>
          <p:cNvSpPr/>
          <p:nvPr/>
        </p:nvSpPr>
        <p:spPr>
          <a:xfrm>
            <a:off x="5354259" y="1469139"/>
            <a:ext cx="6287780" cy="4941974"/>
          </a:xfrm>
          <a:prstGeom prst="rect">
            <a:avLst/>
          </a:prstGeom>
          <a:solidFill>
            <a:schemeClr val="accent6">
              <a:lumMod val="40000"/>
              <a:lumOff val="60000"/>
            </a:schemeClr>
          </a:solidFill>
          <a:ln>
            <a:solidFill>
              <a:schemeClr val="bg1">
                <a:lumMod val="75000"/>
              </a:schemeClr>
            </a:solidFill>
          </a:ln>
        </p:spPr>
        <p:txBody>
          <a:bodyPr wrap="square" lIns="324000" tIns="216000">
            <a:noAutofit/>
          </a:bodyPr>
          <a:lstStyle/>
          <a:p>
            <a:pPr lvl="0" algn="ctr">
              <a:spcBef>
                <a:spcPts val="0"/>
              </a:spcBef>
            </a:pPr>
            <a:r>
              <a:rPr lang="sk-SK" sz="2000" b="1" cap="all" dirty="0" err="1" smtClean="0">
                <a:solidFill>
                  <a:srgbClr val="C00000"/>
                </a:solidFill>
                <a:latin typeface="Arial" panose="020B0604020202020204" pitchFamily="34" charset="0"/>
                <a:cs typeface="Arial" panose="020B0604020202020204" pitchFamily="34" charset="0"/>
              </a:rPr>
              <a:t>Formats</a:t>
            </a:r>
            <a:endParaRPr lang="sk-SK" sz="2000" b="1" cap="all" dirty="0" smtClean="0">
              <a:solidFill>
                <a:srgbClr val="C00000"/>
              </a:solidFill>
              <a:latin typeface="Arial" panose="020B0604020202020204" pitchFamily="34" charset="0"/>
              <a:cs typeface="Arial" panose="020B0604020202020204" pitchFamily="34" charset="0"/>
            </a:endParaRPr>
          </a:p>
          <a:p>
            <a:pPr lvl="0">
              <a:spcBef>
                <a:spcPts val="1200"/>
              </a:spcBef>
            </a:pPr>
            <a:r>
              <a:rPr lang="sk-SK" sz="2000" b="1" dirty="0" err="1" smtClean="0">
                <a:solidFill>
                  <a:prstClr val="black"/>
                </a:solidFill>
                <a:latin typeface="Arial" panose="020B0604020202020204" pitchFamily="34" charset="0"/>
                <a:cs typeface="Arial" panose="020B0604020202020204" pitchFamily="34" charset="0"/>
              </a:rPr>
              <a:t>Archive</a:t>
            </a:r>
            <a:r>
              <a:rPr lang="sk-SK" sz="2000" b="1" dirty="0" smtClean="0">
                <a:solidFill>
                  <a:prstClr val="black"/>
                </a:solidFill>
                <a:latin typeface="Arial" panose="020B0604020202020204" pitchFamily="34" charset="0"/>
                <a:cs typeface="Arial" panose="020B0604020202020204" pitchFamily="34" charset="0"/>
              </a:rPr>
              <a:t>/C</a:t>
            </a:r>
            <a:r>
              <a:rPr lang="en-US" sz="2000" b="1" dirty="0" err="1" smtClean="0">
                <a:solidFill>
                  <a:prstClr val="black"/>
                </a:solidFill>
                <a:latin typeface="Arial" panose="020B0604020202020204" pitchFamily="34" charset="0"/>
                <a:cs typeface="Arial" panose="020B0604020202020204" pitchFamily="34" charset="0"/>
              </a:rPr>
              <a:t>ontainer</a:t>
            </a:r>
            <a:r>
              <a:rPr lang="sk-SK" sz="2000" b="1" dirty="0" smtClean="0">
                <a:solidFill>
                  <a:prstClr val="black"/>
                </a:solidFill>
                <a:latin typeface="Arial" panose="020B0604020202020204" pitchFamily="34" charset="0"/>
                <a:cs typeface="Arial" panose="020B0604020202020204" pitchFamily="34" charset="0"/>
              </a:rPr>
              <a:t> </a:t>
            </a:r>
            <a:r>
              <a:rPr lang="sk-SK" sz="2000" b="1" dirty="0" err="1" smtClean="0">
                <a:solidFill>
                  <a:prstClr val="black"/>
                </a:solidFill>
                <a:latin typeface="Arial" panose="020B0604020202020204" pitchFamily="34" charset="0"/>
                <a:cs typeface="Arial" panose="020B0604020202020204" pitchFamily="34" charset="0"/>
              </a:rPr>
              <a:t>file</a:t>
            </a:r>
            <a:r>
              <a:rPr lang="en-US" sz="2000" dirty="0" smtClean="0">
                <a:solidFill>
                  <a:prstClr val="black"/>
                </a:solidFill>
                <a:latin typeface="Arial" panose="020B0604020202020204" pitchFamily="34" charset="0"/>
                <a:cs typeface="Arial" panose="020B0604020202020204" pitchFamily="34" charset="0"/>
              </a:rPr>
              <a:t>: </a:t>
            </a:r>
            <a:r>
              <a:rPr lang="en-US" sz="2000" dirty="0">
                <a:solidFill>
                  <a:prstClr val="black"/>
                </a:solidFill>
                <a:latin typeface="Arial" panose="020B0604020202020204" pitchFamily="34" charset="0"/>
                <a:cs typeface="Arial" panose="020B0604020202020204" pitchFamily="34" charset="0"/>
              </a:rPr>
              <a:t>TAR, GZIP, ZIP</a:t>
            </a:r>
          </a:p>
          <a:p>
            <a:pPr lvl="0">
              <a:spcBef>
                <a:spcPct val="30000"/>
              </a:spcBef>
            </a:pPr>
            <a:r>
              <a:rPr lang="sk-SK" sz="2000" b="1" dirty="0" err="1" smtClean="0">
                <a:solidFill>
                  <a:prstClr val="black"/>
                </a:solidFill>
                <a:latin typeface="Arial" panose="020B0604020202020204" pitchFamily="34" charset="0"/>
                <a:cs typeface="Arial" panose="020B0604020202020204" pitchFamily="34" charset="0"/>
              </a:rPr>
              <a:t>Database</a:t>
            </a:r>
            <a:r>
              <a:rPr lang="sk-SK" sz="2000" b="1" dirty="0" smtClean="0">
                <a:solidFill>
                  <a:prstClr val="black"/>
                </a:solidFill>
                <a:latin typeface="Arial" panose="020B0604020202020204" pitchFamily="34" charset="0"/>
                <a:cs typeface="Arial" panose="020B0604020202020204" pitchFamily="34" charset="0"/>
              </a:rPr>
              <a:t>:</a:t>
            </a:r>
            <a:r>
              <a:rPr lang="sk-SK" sz="2000" dirty="0" smtClean="0">
                <a:solidFill>
                  <a:prstClr val="black"/>
                </a:solidFill>
                <a:latin typeface="Arial" panose="020B0604020202020204" pitchFamily="34" charset="0"/>
                <a:cs typeface="Arial" panose="020B0604020202020204" pitchFamily="34" charset="0"/>
              </a:rPr>
              <a:t> </a:t>
            </a:r>
            <a:r>
              <a:rPr lang="sk-SK" sz="2000" dirty="0">
                <a:solidFill>
                  <a:prstClr val="black"/>
                </a:solidFill>
                <a:latin typeface="Arial" panose="020B0604020202020204" pitchFamily="34" charset="0"/>
                <a:cs typeface="Arial" panose="020B0604020202020204" pitchFamily="34" charset="0"/>
              </a:rPr>
              <a:t>XML, CSV</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GIS/</a:t>
            </a:r>
            <a:r>
              <a:rPr lang="sk-SK" sz="2000" b="1" dirty="0" err="1" smtClean="0">
                <a:solidFill>
                  <a:prstClr val="black"/>
                </a:solidFill>
                <a:latin typeface="Arial" panose="020B0604020202020204" pitchFamily="34" charset="0"/>
                <a:cs typeface="Arial" panose="020B0604020202020204" pitchFamily="34" charset="0"/>
              </a:rPr>
              <a:t>Geospatial</a:t>
            </a:r>
            <a:r>
              <a:rPr lang="sk-SK" sz="2000" b="1" dirty="0" smtClean="0">
                <a:solidFill>
                  <a:prstClr val="black"/>
                </a:solidFill>
                <a:latin typeface="Arial" panose="020B0604020202020204" pitchFamily="34" charset="0"/>
                <a:cs typeface="Arial" panose="020B0604020202020204" pitchFamily="34" charset="0"/>
              </a:rPr>
              <a:t> </a:t>
            </a:r>
            <a:r>
              <a:rPr lang="sk-SK" sz="2000" b="1" dirty="0" err="1" smtClean="0">
                <a:solidFill>
                  <a:prstClr val="black"/>
                </a:solidFill>
                <a:latin typeface="Arial" panose="020B0604020202020204" pitchFamily="34" charset="0"/>
                <a:cs typeface="Arial" panose="020B0604020202020204" pitchFamily="34" charset="0"/>
              </a:rPr>
              <a:t>data</a:t>
            </a:r>
            <a:r>
              <a:rPr lang="sk-SK" sz="2000" b="1" dirty="0" smtClean="0">
                <a:solidFill>
                  <a:prstClr val="black"/>
                </a:solidFill>
                <a:latin typeface="Arial" panose="020B0604020202020204" pitchFamily="34" charset="0"/>
                <a:cs typeface="Arial" panose="020B0604020202020204" pitchFamily="34" charset="0"/>
              </a:rPr>
              <a:t> </a:t>
            </a:r>
            <a:r>
              <a:rPr lang="sk-SK" sz="2000" b="1" dirty="0" err="1" smtClean="0">
                <a:solidFill>
                  <a:prstClr val="black"/>
                </a:solidFill>
                <a:latin typeface="Arial" panose="020B0604020202020204" pitchFamily="34" charset="0"/>
                <a:cs typeface="Arial" panose="020B0604020202020204" pitchFamily="34" charset="0"/>
              </a:rPr>
              <a:t>formats</a:t>
            </a:r>
            <a:r>
              <a:rPr lang="sk-SK" sz="2000" b="1" dirty="0" smtClean="0">
                <a:solidFill>
                  <a:prstClr val="black"/>
                </a:solidFill>
                <a:latin typeface="Arial" panose="020B0604020202020204" pitchFamily="34" charset="0"/>
                <a:cs typeface="Arial" panose="020B0604020202020204" pitchFamily="34" charset="0"/>
              </a:rPr>
              <a:t>:</a:t>
            </a:r>
            <a:r>
              <a:rPr lang="sk-SK" sz="2000" dirty="0" smtClean="0">
                <a:solidFill>
                  <a:prstClr val="black"/>
                </a:solidFill>
                <a:latin typeface="Arial" panose="020B0604020202020204" pitchFamily="34" charset="0"/>
                <a:cs typeface="Arial" panose="020B0604020202020204" pitchFamily="34" charset="0"/>
              </a:rPr>
              <a:t> </a:t>
            </a:r>
            <a:r>
              <a:rPr lang="sk-SK" sz="2000" dirty="0">
                <a:solidFill>
                  <a:prstClr val="black"/>
                </a:solidFill>
                <a:latin typeface="Arial" panose="020B0604020202020204" pitchFamily="34" charset="0"/>
                <a:cs typeface="Arial" panose="020B0604020202020204" pitchFamily="34" charset="0"/>
              </a:rPr>
              <a:t>SHP, DBF, </a:t>
            </a:r>
            <a:r>
              <a:rPr lang="sk-SK" sz="2000" dirty="0" err="1">
                <a:solidFill>
                  <a:prstClr val="black"/>
                </a:solidFill>
                <a:latin typeface="Arial" panose="020B0604020202020204" pitchFamily="34" charset="0"/>
                <a:cs typeface="Arial" panose="020B0604020202020204" pitchFamily="34" charset="0"/>
              </a:rPr>
              <a:t>GeoTIFF</a:t>
            </a:r>
            <a:r>
              <a:rPr lang="sk-SK" sz="2000" dirty="0">
                <a:solidFill>
                  <a:prstClr val="black"/>
                </a:solidFill>
                <a:latin typeface="Arial" panose="020B0604020202020204" pitchFamily="34" charset="0"/>
                <a:cs typeface="Arial" panose="020B0604020202020204" pitchFamily="34" charset="0"/>
              </a:rPr>
              <a:t>, </a:t>
            </a:r>
            <a:r>
              <a:rPr lang="sk-SK" sz="2000" dirty="0" err="1">
                <a:solidFill>
                  <a:prstClr val="black"/>
                </a:solidFill>
                <a:latin typeface="Arial" panose="020B0604020202020204" pitchFamily="34" charset="0"/>
                <a:cs typeface="Arial" panose="020B0604020202020204" pitchFamily="34" charset="0"/>
              </a:rPr>
              <a:t>NetCDF</a:t>
            </a:r>
            <a:endParaRPr lang="sk-SK" sz="2000" dirty="0">
              <a:solidFill>
                <a:prstClr val="black"/>
              </a:solidFill>
              <a:latin typeface="Arial" panose="020B0604020202020204" pitchFamily="34" charset="0"/>
              <a:cs typeface="Arial" panose="020B0604020202020204" pitchFamily="34" charset="0"/>
            </a:endParaRP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Video</a:t>
            </a:r>
            <a:r>
              <a:rPr lang="sk-SK" sz="2000" b="1" dirty="0">
                <a:solidFill>
                  <a:prstClr val="black"/>
                </a:solidFill>
                <a:latin typeface="Arial" panose="020B0604020202020204" pitchFamily="34" charset="0"/>
                <a:cs typeface="Arial" panose="020B0604020202020204" pitchFamily="34" charset="0"/>
              </a:rPr>
              <a:t>:</a:t>
            </a:r>
            <a:r>
              <a:rPr lang="sk-SK" sz="2000" dirty="0">
                <a:solidFill>
                  <a:prstClr val="black"/>
                </a:solidFill>
                <a:latin typeface="Arial" panose="020B0604020202020204" pitchFamily="34" charset="0"/>
                <a:cs typeface="Arial" panose="020B0604020202020204" pitchFamily="34" charset="0"/>
              </a:rPr>
              <a:t> MOV, MPEG, AVI, </a:t>
            </a:r>
            <a:r>
              <a:rPr lang="sk-SK" sz="2000" dirty="0" smtClean="0">
                <a:solidFill>
                  <a:prstClr val="black"/>
                </a:solidFill>
                <a:latin typeface="Arial" panose="020B0604020202020204" pitchFamily="34" charset="0"/>
                <a:cs typeface="Arial" panose="020B0604020202020204" pitchFamily="34" charset="0"/>
              </a:rPr>
              <a:t>MXF</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Audio: </a:t>
            </a:r>
            <a:r>
              <a:rPr lang="sk-SK" sz="2000" dirty="0">
                <a:solidFill>
                  <a:prstClr val="black"/>
                </a:solidFill>
                <a:latin typeface="Arial" panose="020B0604020202020204" pitchFamily="34" charset="0"/>
                <a:cs typeface="Arial" panose="020B0604020202020204" pitchFamily="34" charset="0"/>
              </a:rPr>
              <a:t>WAVE, AIFF, MP3, MXF</a:t>
            </a:r>
          </a:p>
          <a:p>
            <a:pPr lvl="0">
              <a:spcBef>
                <a:spcPct val="30000"/>
              </a:spcBef>
            </a:pPr>
            <a:r>
              <a:rPr lang="sk-SK" sz="2000" b="1" dirty="0" err="1" smtClean="0">
                <a:solidFill>
                  <a:prstClr val="black"/>
                </a:solidFill>
                <a:latin typeface="Arial" panose="020B0604020202020204" pitchFamily="34" charset="0"/>
                <a:cs typeface="Arial" panose="020B0604020202020204" pitchFamily="34" charset="0"/>
              </a:rPr>
              <a:t>Statistical</a:t>
            </a:r>
            <a:r>
              <a:rPr lang="sk-SK" sz="2000" b="1" dirty="0" smtClean="0">
                <a:solidFill>
                  <a:prstClr val="black"/>
                </a:solidFill>
                <a:latin typeface="Arial" panose="020B0604020202020204" pitchFamily="34" charset="0"/>
                <a:cs typeface="Arial" panose="020B0604020202020204" pitchFamily="34" charset="0"/>
              </a:rPr>
              <a:t> </a:t>
            </a:r>
            <a:r>
              <a:rPr lang="sk-SK" sz="2000" b="1" dirty="0" err="1" smtClean="0">
                <a:solidFill>
                  <a:prstClr val="black"/>
                </a:solidFill>
                <a:latin typeface="Arial" panose="020B0604020202020204" pitchFamily="34" charset="0"/>
                <a:cs typeface="Arial" panose="020B0604020202020204" pitchFamily="34" charset="0"/>
              </a:rPr>
              <a:t>analysis</a:t>
            </a:r>
            <a:r>
              <a:rPr lang="sk-SK" sz="2000" b="1" dirty="0" smtClean="0">
                <a:solidFill>
                  <a:prstClr val="black"/>
                </a:solidFill>
                <a:latin typeface="Arial" panose="020B0604020202020204" pitchFamily="34" charset="0"/>
                <a:cs typeface="Arial" panose="020B0604020202020204" pitchFamily="34" charset="0"/>
              </a:rPr>
              <a:t>: </a:t>
            </a:r>
            <a:r>
              <a:rPr lang="sk-SK" sz="2000" dirty="0">
                <a:solidFill>
                  <a:prstClr val="black"/>
                </a:solidFill>
                <a:latin typeface="Arial" panose="020B0604020202020204" pitchFamily="34" charset="0"/>
                <a:cs typeface="Arial" panose="020B0604020202020204" pitchFamily="34" charset="0"/>
              </a:rPr>
              <a:t>ASCII, DTA, POR, SAS, SAV</a:t>
            </a:r>
          </a:p>
          <a:p>
            <a:pPr lvl="0">
              <a:spcBef>
                <a:spcPct val="30000"/>
              </a:spcBef>
            </a:pPr>
            <a:r>
              <a:rPr lang="sk-SK" sz="2000" b="1" dirty="0" err="1" smtClean="0">
                <a:solidFill>
                  <a:prstClr val="black"/>
                </a:solidFill>
                <a:latin typeface="Arial" panose="020B0604020202020204" pitchFamily="34" charset="0"/>
                <a:cs typeface="Arial" panose="020B0604020202020204" pitchFamily="34" charset="0"/>
              </a:rPr>
              <a:t>Images</a:t>
            </a:r>
            <a:r>
              <a:rPr lang="sk-SK" sz="2000" b="1" dirty="0" smtClean="0">
                <a:solidFill>
                  <a:prstClr val="black"/>
                </a:solidFill>
                <a:latin typeface="Arial" panose="020B0604020202020204" pitchFamily="34" charset="0"/>
                <a:cs typeface="Arial" panose="020B0604020202020204" pitchFamily="34" charset="0"/>
              </a:rPr>
              <a:t>:</a:t>
            </a:r>
            <a:r>
              <a:rPr lang="sk-SK" sz="2000" dirty="0" smtClean="0">
                <a:solidFill>
                  <a:prstClr val="black"/>
                </a:solidFill>
                <a:latin typeface="Arial" panose="020B0604020202020204" pitchFamily="34" charset="0"/>
                <a:cs typeface="Arial" panose="020B0604020202020204" pitchFamily="34" charset="0"/>
              </a:rPr>
              <a:t> </a:t>
            </a:r>
            <a:r>
              <a:rPr lang="sk-SK" sz="2000" dirty="0">
                <a:solidFill>
                  <a:prstClr val="black"/>
                </a:solidFill>
                <a:latin typeface="Arial" panose="020B0604020202020204" pitchFamily="34" charset="0"/>
                <a:cs typeface="Arial" panose="020B0604020202020204" pitchFamily="34" charset="0"/>
              </a:rPr>
              <a:t>TIFF, JPEG 2000, PDF, PNG, GIF, BMP</a:t>
            </a:r>
          </a:p>
          <a:p>
            <a:pPr lvl="0">
              <a:spcBef>
                <a:spcPct val="30000"/>
              </a:spcBef>
            </a:pPr>
            <a:r>
              <a:rPr lang="sk-SK" sz="2000" b="1" dirty="0" err="1" smtClean="0">
                <a:solidFill>
                  <a:prstClr val="black"/>
                </a:solidFill>
                <a:latin typeface="Arial" panose="020B0604020202020204" pitchFamily="34" charset="0"/>
                <a:cs typeface="Arial" panose="020B0604020202020204" pitchFamily="34" charset="0"/>
              </a:rPr>
              <a:t>Spreadsheets</a:t>
            </a:r>
            <a:r>
              <a:rPr lang="sk-SK" sz="2000" b="1" dirty="0" smtClean="0">
                <a:solidFill>
                  <a:prstClr val="black"/>
                </a:solidFill>
                <a:latin typeface="Arial" panose="020B0604020202020204" pitchFamily="34" charset="0"/>
                <a:cs typeface="Arial" panose="020B0604020202020204" pitchFamily="34" charset="0"/>
              </a:rPr>
              <a:t>/</a:t>
            </a:r>
            <a:r>
              <a:rPr lang="sk-SK" sz="2000" b="1" dirty="0" err="1" smtClean="0">
                <a:solidFill>
                  <a:prstClr val="black"/>
                </a:solidFill>
                <a:latin typeface="Arial" panose="020B0604020202020204" pitchFamily="34" charset="0"/>
                <a:cs typeface="Arial" panose="020B0604020202020204" pitchFamily="34" charset="0"/>
              </a:rPr>
              <a:t>Tabular</a:t>
            </a:r>
            <a:r>
              <a:rPr lang="sk-SK" sz="2000" b="1" dirty="0" smtClean="0">
                <a:solidFill>
                  <a:prstClr val="black"/>
                </a:solidFill>
                <a:latin typeface="Arial" panose="020B0604020202020204" pitchFamily="34" charset="0"/>
                <a:cs typeface="Arial" panose="020B0604020202020204" pitchFamily="34" charset="0"/>
              </a:rPr>
              <a:t> </a:t>
            </a:r>
            <a:r>
              <a:rPr lang="sk-SK" sz="2000" b="1" smtClean="0">
                <a:solidFill>
                  <a:prstClr val="black"/>
                </a:solidFill>
                <a:latin typeface="Arial" panose="020B0604020202020204" pitchFamily="34" charset="0"/>
                <a:cs typeface="Arial" panose="020B0604020202020204" pitchFamily="34" charset="0"/>
              </a:rPr>
              <a:t>files: </a:t>
            </a:r>
            <a:r>
              <a:rPr lang="sk-SK" sz="2000" dirty="0">
                <a:solidFill>
                  <a:prstClr val="black"/>
                </a:solidFill>
                <a:latin typeface="Arial" panose="020B0604020202020204" pitchFamily="34" charset="0"/>
                <a:cs typeface="Arial" panose="020B0604020202020204" pitchFamily="34" charset="0"/>
              </a:rPr>
              <a:t>CSV</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Text</a:t>
            </a:r>
            <a:r>
              <a:rPr lang="sk-SK" sz="2000" b="1" dirty="0">
                <a:solidFill>
                  <a:prstClr val="black"/>
                </a:solidFill>
                <a:latin typeface="Arial" panose="020B0604020202020204" pitchFamily="34" charset="0"/>
                <a:cs typeface="Arial" panose="020B0604020202020204" pitchFamily="34" charset="0"/>
              </a:rPr>
              <a:t>:</a:t>
            </a:r>
            <a:r>
              <a:rPr lang="sk-SK" sz="2000" dirty="0">
                <a:solidFill>
                  <a:prstClr val="black"/>
                </a:solidFill>
                <a:latin typeface="Arial" panose="020B0604020202020204" pitchFamily="34" charset="0"/>
                <a:cs typeface="Arial" panose="020B0604020202020204" pitchFamily="34" charset="0"/>
              </a:rPr>
              <a:t> XML, PDF/A, HTML, ASCII, UTF-8</a:t>
            </a:r>
          </a:p>
          <a:p>
            <a:pPr lvl="0">
              <a:spcBef>
                <a:spcPct val="30000"/>
              </a:spcBef>
            </a:pPr>
            <a:r>
              <a:rPr lang="sk-SK" sz="2000" b="1" dirty="0" smtClean="0">
                <a:solidFill>
                  <a:prstClr val="black"/>
                </a:solidFill>
                <a:latin typeface="Arial" panose="020B0604020202020204" pitchFamily="34" charset="0"/>
                <a:cs typeface="Arial" panose="020B0604020202020204" pitchFamily="34" charset="0"/>
              </a:rPr>
              <a:t>Web </a:t>
            </a:r>
            <a:r>
              <a:rPr lang="sk-SK" sz="2000" b="1" dirty="0" err="1" smtClean="0">
                <a:solidFill>
                  <a:prstClr val="black"/>
                </a:solidFill>
                <a:latin typeface="Arial" panose="020B0604020202020204" pitchFamily="34" charset="0"/>
                <a:cs typeface="Arial" panose="020B0604020202020204" pitchFamily="34" charset="0"/>
              </a:rPr>
              <a:t>archives</a:t>
            </a:r>
            <a:r>
              <a:rPr lang="sk-SK" sz="2000" b="1" dirty="0" smtClean="0">
                <a:solidFill>
                  <a:prstClr val="black"/>
                </a:solidFill>
                <a:latin typeface="Arial" panose="020B0604020202020204" pitchFamily="34" charset="0"/>
                <a:cs typeface="Arial" panose="020B0604020202020204" pitchFamily="34" charset="0"/>
              </a:rPr>
              <a:t>: </a:t>
            </a:r>
            <a:r>
              <a:rPr lang="sk-SK" sz="2000" dirty="0">
                <a:solidFill>
                  <a:prstClr val="black"/>
                </a:solidFill>
                <a:latin typeface="Arial" panose="020B0604020202020204" pitchFamily="34" charset="0"/>
                <a:cs typeface="Arial" panose="020B0604020202020204" pitchFamily="34" charset="0"/>
              </a:rPr>
              <a:t>WARC</a:t>
            </a:r>
          </a:p>
        </p:txBody>
      </p:sp>
      <p:sp>
        <p:nvSpPr>
          <p:cNvPr id="2" name="Obdĺžnik 1"/>
          <p:cNvSpPr/>
          <p:nvPr/>
        </p:nvSpPr>
        <p:spPr>
          <a:xfrm>
            <a:off x="164164" y="784185"/>
            <a:ext cx="4559325" cy="461665"/>
          </a:xfrm>
          <a:prstGeom prst="rect">
            <a:avLst/>
          </a:prstGeom>
        </p:spPr>
        <p:txBody>
          <a:bodyPr wrap="none">
            <a:spAutoFit/>
          </a:bodyPr>
          <a:lstStyle/>
          <a:p>
            <a:r>
              <a:rPr lang="sk-SK" sz="2400" b="1" cap="all" dirty="0" err="1" smtClean="0">
                <a:solidFill>
                  <a:srgbClr val="C00000"/>
                </a:solidFill>
              </a:rPr>
              <a:t>DigitAl</a:t>
            </a:r>
            <a:r>
              <a:rPr lang="sk-SK" sz="2400" b="1" cap="all" dirty="0" smtClean="0">
                <a:solidFill>
                  <a:srgbClr val="C00000"/>
                </a:solidFill>
              </a:rPr>
              <a:t> OBJECT–FORMATS</a:t>
            </a:r>
            <a:endParaRPr lang="sk-SK" sz="2400" dirty="0">
              <a:latin typeface="Calibri" pitchFamily="34" charset="0"/>
            </a:endParaRPr>
          </a:p>
        </p:txBody>
      </p:sp>
    </p:spTree>
    <p:extLst>
      <p:ext uri="{BB962C8B-B14F-4D97-AF65-F5344CB8AC3E}">
        <p14:creationId xmlns:p14="http://schemas.microsoft.com/office/powerpoint/2010/main" val="29898923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Repositories</a:t>
            </a:r>
            <a:endParaRPr lang="sk-SK" sz="32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7" name="Obdĺžnik 6"/>
          <p:cNvSpPr/>
          <p:nvPr/>
        </p:nvSpPr>
        <p:spPr>
          <a:xfrm>
            <a:off x="310548" y="738899"/>
            <a:ext cx="11667312" cy="5403132"/>
          </a:xfrm>
          <a:prstGeom prst="rect">
            <a:avLst/>
          </a:prstGeom>
        </p:spPr>
        <p:txBody>
          <a:bodyPr>
            <a:noAutofit/>
          </a:bodyPr>
          <a:lstStyle/>
          <a:p>
            <a:endParaRPr lang="sk-SK" sz="800" dirty="0" smtClean="0">
              <a:solidFill>
                <a:srgbClr val="12018D"/>
              </a:solidFill>
            </a:endParaRPr>
          </a:p>
          <a:p>
            <a:r>
              <a:rPr lang="sk-SK" sz="2400" b="1" cap="all" dirty="0" err="1" smtClean="0">
                <a:solidFill>
                  <a:srgbClr val="C00000"/>
                </a:solidFill>
              </a:rPr>
              <a:t>Repository</a:t>
            </a:r>
            <a:r>
              <a:rPr lang="sk-SK" sz="2400" b="1" cap="all" dirty="0" smtClean="0">
                <a:solidFill>
                  <a:srgbClr val="C00000"/>
                </a:solidFill>
              </a:rPr>
              <a:t> </a:t>
            </a:r>
            <a:r>
              <a:rPr lang="sk-SK" sz="2400" b="1" cap="all" dirty="0" err="1" smtClean="0">
                <a:solidFill>
                  <a:srgbClr val="C00000"/>
                </a:solidFill>
              </a:rPr>
              <a:t>types</a:t>
            </a:r>
            <a:endParaRPr lang="sk-SK" sz="2400" cap="all" dirty="0">
              <a:solidFill>
                <a:srgbClr val="C00000"/>
              </a:solidFill>
            </a:endParaRPr>
          </a:p>
          <a:p>
            <a:pPr>
              <a:spcBef>
                <a:spcPts val="600"/>
              </a:spcBef>
            </a:pPr>
            <a:r>
              <a:rPr lang="sk-SK" sz="2000" b="1" dirty="0" err="1" smtClean="0">
                <a:solidFill>
                  <a:srgbClr val="12018D"/>
                </a:solidFill>
              </a:rPr>
              <a:t>Disciplinary</a:t>
            </a:r>
            <a:r>
              <a:rPr lang="sk-SK" sz="2000" b="1" dirty="0" smtClean="0">
                <a:solidFill>
                  <a:srgbClr val="12018D"/>
                </a:solidFill>
              </a:rPr>
              <a:t>/</a:t>
            </a:r>
            <a:r>
              <a:rPr lang="sk-SK" sz="2000" b="1" dirty="0" err="1" smtClean="0">
                <a:solidFill>
                  <a:srgbClr val="12018D"/>
                </a:solidFill>
              </a:rPr>
              <a:t>subject</a:t>
            </a:r>
            <a:r>
              <a:rPr lang="sk-SK" sz="2000" b="1" dirty="0" smtClean="0">
                <a:solidFill>
                  <a:srgbClr val="12018D"/>
                </a:solidFill>
              </a:rPr>
              <a:t> </a:t>
            </a:r>
            <a:r>
              <a:rPr lang="sk-SK" sz="2000" b="1" dirty="0" err="1" smtClean="0">
                <a:solidFill>
                  <a:srgbClr val="12018D"/>
                </a:solidFill>
              </a:rPr>
              <a:t>based</a:t>
            </a:r>
            <a:r>
              <a:rPr lang="sk-SK" sz="2000" dirty="0" smtClean="0"/>
              <a:t> </a:t>
            </a:r>
            <a:r>
              <a:rPr lang="sk-SK" dirty="0" smtClean="0"/>
              <a:t>– a </a:t>
            </a:r>
            <a:r>
              <a:rPr lang="sk-SK" dirty="0" err="1" smtClean="0"/>
              <a:t>specific</a:t>
            </a:r>
            <a:r>
              <a:rPr lang="sk-SK" dirty="0" smtClean="0"/>
              <a:t> </a:t>
            </a:r>
            <a:r>
              <a:rPr lang="sk-SK" dirty="0" err="1" smtClean="0"/>
              <a:t>scientific</a:t>
            </a:r>
            <a:r>
              <a:rPr lang="sk-SK" dirty="0" smtClean="0"/>
              <a:t> </a:t>
            </a:r>
            <a:r>
              <a:rPr lang="sk-SK" dirty="0" err="1" smtClean="0"/>
              <a:t>discipline</a:t>
            </a:r>
            <a:r>
              <a:rPr lang="sk-SK" dirty="0" smtClean="0"/>
              <a:t> </a:t>
            </a:r>
            <a:r>
              <a:rPr lang="sk-SK" i="1" dirty="0" smtClean="0"/>
              <a:t>(</a:t>
            </a:r>
            <a:r>
              <a:rPr lang="sk-SK" i="1" dirty="0" err="1" smtClean="0"/>
              <a:t>e.g</a:t>
            </a:r>
            <a:r>
              <a:rPr lang="sk-SK" i="1" dirty="0" smtClean="0"/>
              <a:t>. </a:t>
            </a:r>
            <a:r>
              <a:rPr lang="sk-SK" b="1" i="1" dirty="0" err="1" smtClean="0"/>
              <a:t>arXiv</a:t>
            </a:r>
            <a:r>
              <a:rPr lang="sk-SK" i="1" dirty="0" smtClean="0"/>
              <a:t>, 1991</a:t>
            </a:r>
            <a:r>
              <a:rPr lang="sk-SK" i="1" dirty="0"/>
              <a:t>)</a:t>
            </a:r>
          </a:p>
          <a:p>
            <a:pPr>
              <a:spcBef>
                <a:spcPts val="600"/>
              </a:spcBef>
            </a:pPr>
            <a:r>
              <a:rPr lang="sk-SK" sz="2000" b="1" dirty="0" err="1" smtClean="0">
                <a:solidFill>
                  <a:srgbClr val="12018D"/>
                </a:solidFill>
              </a:rPr>
              <a:t>Institutional</a:t>
            </a:r>
            <a:r>
              <a:rPr lang="sk-SK" dirty="0" smtClean="0"/>
              <a:t> – </a:t>
            </a:r>
            <a:r>
              <a:rPr lang="sk-SK" dirty="0" err="1" smtClean="0"/>
              <a:t>providing</a:t>
            </a:r>
            <a:r>
              <a:rPr lang="sk-SK" dirty="0" smtClean="0"/>
              <a:t> </a:t>
            </a:r>
            <a:r>
              <a:rPr lang="sk-SK" dirty="0" err="1" smtClean="0"/>
              <a:t>services</a:t>
            </a:r>
            <a:r>
              <a:rPr lang="sk-SK" dirty="0" smtClean="0"/>
              <a:t> </a:t>
            </a:r>
            <a:r>
              <a:rPr lang="sk-SK" dirty="0" err="1" smtClean="0"/>
              <a:t>primarily</a:t>
            </a:r>
            <a:r>
              <a:rPr lang="sk-SK" dirty="0" smtClean="0"/>
              <a:t> </a:t>
            </a:r>
            <a:r>
              <a:rPr lang="sk-SK" dirty="0" err="1" smtClean="0"/>
              <a:t>for</a:t>
            </a:r>
            <a:r>
              <a:rPr lang="sk-SK" dirty="0" smtClean="0"/>
              <a:t> </a:t>
            </a:r>
            <a:r>
              <a:rPr lang="sk-SK" dirty="0" err="1" smtClean="0"/>
              <a:t>the</a:t>
            </a:r>
            <a:r>
              <a:rPr lang="sk-SK" dirty="0" smtClean="0"/>
              <a:t> </a:t>
            </a:r>
            <a:r>
              <a:rPr lang="sk-SK" dirty="0" err="1" smtClean="0"/>
              <a:t>institution</a:t>
            </a:r>
            <a:r>
              <a:rPr lang="sk-SK" dirty="0" smtClean="0"/>
              <a:t>, </a:t>
            </a:r>
            <a:r>
              <a:rPr lang="sk-SK" dirty="0" err="1" smtClean="0"/>
              <a:t>preserving</a:t>
            </a:r>
            <a:r>
              <a:rPr lang="sk-SK" dirty="0" smtClean="0"/>
              <a:t> </a:t>
            </a:r>
            <a:r>
              <a:rPr lang="sk-SK" dirty="0" err="1" smtClean="0"/>
              <a:t>publication</a:t>
            </a:r>
            <a:r>
              <a:rPr lang="sk-SK" dirty="0" smtClean="0"/>
              <a:t>, </a:t>
            </a:r>
            <a:r>
              <a:rPr lang="sk-SK" dirty="0" err="1" smtClean="0"/>
              <a:t>data</a:t>
            </a:r>
            <a:r>
              <a:rPr lang="sk-SK" dirty="0" smtClean="0"/>
              <a:t> and </a:t>
            </a:r>
            <a:r>
              <a:rPr lang="sk-SK" dirty="0" err="1" smtClean="0"/>
              <a:t>other</a:t>
            </a:r>
            <a:r>
              <a:rPr lang="sk-SK" dirty="0" smtClean="0"/>
              <a:t> </a:t>
            </a:r>
            <a:r>
              <a:rPr lang="sk-SK" dirty="0" err="1" smtClean="0"/>
              <a:t>ouputs</a:t>
            </a:r>
            <a:r>
              <a:rPr lang="sk-SK" dirty="0" smtClean="0"/>
              <a:t>, </a:t>
            </a:r>
            <a:r>
              <a:rPr lang="sk-SK" dirty="0" err="1" smtClean="0"/>
              <a:t>provide</a:t>
            </a:r>
            <a:r>
              <a:rPr lang="sk-SK" dirty="0" smtClean="0"/>
              <a:t> </a:t>
            </a:r>
            <a:r>
              <a:rPr lang="sk-SK" dirty="0" err="1" smtClean="0"/>
              <a:t>information</a:t>
            </a:r>
            <a:r>
              <a:rPr lang="sk-SK" dirty="0" smtClean="0"/>
              <a:t> </a:t>
            </a:r>
            <a:r>
              <a:rPr lang="sk-SK" dirty="0" err="1" smtClean="0"/>
              <a:t>sources</a:t>
            </a:r>
            <a:r>
              <a:rPr lang="sk-SK" dirty="0" smtClean="0"/>
              <a:t> to </a:t>
            </a:r>
            <a:r>
              <a:rPr lang="sk-SK" dirty="0" err="1" smtClean="0"/>
              <a:t>the</a:t>
            </a:r>
            <a:r>
              <a:rPr lang="sk-SK" dirty="0" smtClean="0"/>
              <a:t> </a:t>
            </a:r>
            <a:r>
              <a:rPr lang="sk-SK" dirty="0" err="1" smtClean="0"/>
              <a:t>employees</a:t>
            </a:r>
            <a:r>
              <a:rPr lang="sk-SK" dirty="0" smtClean="0"/>
              <a:t>, </a:t>
            </a:r>
            <a:r>
              <a:rPr lang="sk-SK" dirty="0" err="1" smtClean="0"/>
              <a:t>represent</a:t>
            </a:r>
            <a:r>
              <a:rPr lang="sk-SK" dirty="0" smtClean="0"/>
              <a:t> </a:t>
            </a:r>
            <a:r>
              <a:rPr lang="sk-SK" dirty="0" err="1" smtClean="0"/>
              <a:t>the</a:t>
            </a:r>
            <a:r>
              <a:rPr lang="sk-SK" dirty="0" smtClean="0"/>
              <a:t> </a:t>
            </a:r>
            <a:r>
              <a:rPr lang="sk-SK" dirty="0" err="1" smtClean="0"/>
              <a:t>institution</a:t>
            </a:r>
            <a:r>
              <a:rPr lang="sk-SK" dirty="0" smtClean="0"/>
              <a:t> </a:t>
            </a:r>
            <a:r>
              <a:rPr lang="sk-SK" dirty="0" err="1" smtClean="0"/>
              <a:t>with</a:t>
            </a:r>
            <a:r>
              <a:rPr lang="sk-SK" dirty="0" smtClean="0"/>
              <a:t> </a:t>
            </a:r>
            <a:r>
              <a:rPr lang="sk-SK" dirty="0" err="1" smtClean="0"/>
              <a:t>qood</a:t>
            </a:r>
            <a:r>
              <a:rPr lang="sk-SK" dirty="0" smtClean="0"/>
              <a:t> </a:t>
            </a:r>
            <a:r>
              <a:rPr lang="sk-SK" dirty="0" err="1" smtClean="0"/>
              <a:t>quality</a:t>
            </a:r>
            <a:r>
              <a:rPr lang="sk-SK" dirty="0" smtClean="0"/>
              <a:t> </a:t>
            </a:r>
            <a:r>
              <a:rPr lang="sk-SK" dirty="0" err="1" smtClean="0"/>
              <a:t>content</a:t>
            </a:r>
            <a:r>
              <a:rPr lang="sk-SK" dirty="0" smtClean="0"/>
              <a:t>. (</a:t>
            </a:r>
            <a:r>
              <a:rPr lang="sk-SK" i="1" dirty="0" err="1" smtClean="0">
                <a:solidFill>
                  <a:srgbClr val="00B050"/>
                </a:solidFill>
              </a:rPr>
              <a:t>Self-archiving</a:t>
            </a:r>
            <a:r>
              <a:rPr lang="sk-SK" i="1" dirty="0" smtClean="0">
                <a:solidFill>
                  <a:srgbClr val="00B050"/>
                </a:solidFill>
              </a:rPr>
              <a:t> </a:t>
            </a:r>
            <a:r>
              <a:rPr lang="sk-SK" i="1" dirty="0">
                <a:solidFill>
                  <a:srgbClr val="00B050"/>
                </a:solidFill>
              </a:rPr>
              <a:t>+ </a:t>
            </a:r>
            <a:r>
              <a:rPr lang="sk-SK" i="1" dirty="0" err="1">
                <a:solidFill>
                  <a:srgbClr val="00B050"/>
                </a:solidFill>
              </a:rPr>
              <a:t>green</a:t>
            </a:r>
            <a:r>
              <a:rPr lang="sk-SK" i="1" dirty="0">
                <a:solidFill>
                  <a:srgbClr val="00B050"/>
                </a:solidFill>
              </a:rPr>
              <a:t> </a:t>
            </a:r>
            <a:r>
              <a:rPr lang="sk-SK" i="1" dirty="0" err="1">
                <a:solidFill>
                  <a:srgbClr val="00B050"/>
                </a:solidFill>
              </a:rPr>
              <a:t>open</a:t>
            </a:r>
            <a:r>
              <a:rPr lang="sk-SK" i="1" dirty="0">
                <a:solidFill>
                  <a:srgbClr val="00B050"/>
                </a:solidFill>
              </a:rPr>
              <a:t> </a:t>
            </a:r>
            <a:r>
              <a:rPr lang="sk-SK" i="1" dirty="0" err="1" smtClean="0">
                <a:solidFill>
                  <a:srgbClr val="00B050"/>
                </a:solidFill>
              </a:rPr>
              <a:t>access</a:t>
            </a:r>
            <a:r>
              <a:rPr lang="sk-SK" i="1" dirty="0" smtClean="0">
                <a:solidFill>
                  <a:srgbClr val="00B050"/>
                </a:solidFill>
              </a:rPr>
              <a:t>) </a:t>
            </a:r>
          </a:p>
          <a:p>
            <a:r>
              <a:rPr lang="sk-SK" sz="1600" dirty="0" smtClean="0">
                <a:hlinkClick r:id="rId3"/>
              </a:rPr>
              <a:t>DR </a:t>
            </a:r>
            <a:r>
              <a:rPr lang="sk-SK" sz="1600" dirty="0">
                <a:hlinkClick r:id="rId3"/>
              </a:rPr>
              <a:t>Žilinskej univerzity</a:t>
            </a:r>
            <a:r>
              <a:rPr lang="sk-SK" sz="1600" dirty="0"/>
              <a:t>, </a:t>
            </a:r>
            <a:r>
              <a:rPr lang="sk-SK" sz="1600" dirty="0" smtClean="0">
                <a:hlinkClick r:id="rId4"/>
              </a:rPr>
              <a:t>repozitár UMB</a:t>
            </a:r>
            <a:r>
              <a:rPr lang="sk-SK" sz="1600" dirty="0" smtClean="0"/>
              <a:t>, </a:t>
            </a:r>
            <a:r>
              <a:rPr lang="sk-SK" sz="1600" dirty="0" smtClean="0">
                <a:hlinkClick r:id="rId5"/>
              </a:rPr>
              <a:t>Inštitucionálny </a:t>
            </a:r>
            <a:r>
              <a:rPr lang="sk-SK" sz="1600" dirty="0">
                <a:hlinkClick r:id="rId5"/>
              </a:rPr>
              <a:t>repozitár SAV</a:t>
            </a:r>
            <a:r>
              <a:rPr lang="sk-SK" sz="1600" dirty="0"/>
              <a:t>, </a:t>
            </a:r>
            <a:r>
              <a:rPr lang="sk-SK" sz="1600" dirty="0">
                <a:hlinkClick r:id="rId6"/>
              </a:rPr>
              <a:t>DR Univerzity </a:t>
            </a:r>
            <a:r>
              <a:rPr lang="sk-SK" sz="1600" dirty="0" smtClean="0">
                <a:hlinkClick r:id="rId6"/>
              </a:rPr>
              <a:t>Komenského</a:t>
            </a:r>
            <a:r>
              <a:rPr lang="sk-SK" i="1" dirty="0" smtClean="0">
                <a:solidFill>
                  <a:srgbClr val="00B050"/>
                </a:solidFill>
              </a:rPr>
              <a:t>)</a:t>
            </a:r>
            <a:endParaRPr lang="sk-SK" dirty="0"/>
          </a:p>
          <a:p>
            <a:endParaRPr lang="sk-SK" sz="800" dirty="0" smtClean="0">
              <a:solidFill>
                <a:srgbClr val="12018D"/>
              </a:solidFill>
            </a:endParaRPr>
          </a:p>
          <a:p>
            <a:r>
              <a:rPr lang="sk-SK" sz="2000" b="1" dirty="0" smtClean="0">
                <a:solidFill>
                  <a:srgbClr val="12018D"/>
                </a:solidFill>
              </a:rPr>
              <a:t>National</a:t>
            </a:r>
            <a:r>
              <a:rPr lang="sk-SK" sz="2000" b="1" dirty="0" smtClean="0"/>
              <a:t> </a:t>
            </a:r>
            <a:r>
              <a:rPr lang="sk-SK" dirty="0" smtClean="0"/>
              <a:t>– </a:t>
            </a:r>
            <a:r>
              <a:rPr lang="sk-SK" dirty="0" err="1" smtClean="0"/>
              <a:t>preserve</a:t>
            </a:r>
            <a:r>
              <a:rPr lang="sk-SK" dirty="0" smtClean="0"/>
              <a:t> </a:t>
            </a:r>
            <a:r>
              <a:rPr lang="sk-SK" dirty="0" err="1" smtClean="0"/>
              <a:t>publication</a:t>
            </a:r>
            <a:r>
              <a:rPr lang="sk-SK" dirty="0" smtClean="0"/>
              <a:t> output of </a:t>
            </a:r>
            <a:r>
              <a:rPr lang="sk-SK" dirty="0" err="1" smtClean="0"/>
              <a:t>the</a:t>
            </a:r>
            <a:r>
              <a:rPr lang="sk-SK" dirty="0" smtClean="0"/>
              <a:t> country</a:t>
            </a:r>
            <a:endParaRPr lang="sk-SK" sz="700" dirty="0">
              <a:solidFill>
                <a:srgbClr val="12018D"/>
              </a:solidFill>
            </a:endParaRPr>
          </a:p>
          <a:p>
            <a:pPr>
              <a:lnSpc>
                <a:spcPct val="130000"/>
              </a:lnSpc>
              <a:spcBef>
                <a:spcPts val="600"/>
              </a:spcBef>
            </a:pPr>
            <a:r>
              <a:rPr lang="sk-SK" sz="2000" b="1" dirty="0" err="1" smtClean="0">
                <a:solidFill>
                  <a:srgbClr val="12018D"/>
                </a:solidFill>
              </a:rPr>
              <a:t>Multi-disciplinary</a:t>
            </a:r>
            <a:r>
              <a:rPr lang="sk-SK" sz="2000" b="1" dirty="0" smtClean="0">
                <a:solidFill>
                  <a:srgbClr val="12018D"/>
                </a:solidFill>
              </a:rPr>
              <a:t> </a:t>
            </a:r>
            <a:r>
              <a:rPr lang="sk-SK" sz="2000" b="1" dirty="0">
                <a:solidFill>
                  <a:srgbClr val="12018D"/>
                </a:solidFill>
              </a:rPr>
              <a:t>(</a:t>
            </a:r>
            <a:r>
              <a:rPr lang="sk-SK" sz="2000" b="1" dirty="0" err="1" smtClean="0">
                <a:solidFill>
                  <a:srgbClr val="12018D"/>
                </a:solidFill>
              </a:rPr>
              <a:t>universal</a:t>
            </a:r>
            <a:r>
              <a:rPr lang="sk-SK" sz="2000" b="1" dirty="0" smtClean="0">
                <a:solidFill>
                  <a:srgbClr val="12018D"/>
                </a:solidFill>
              </a:rPr>
              <a:t>/</a:t>
            </a:r>
            <a:r>
              <a:rPr lang="sk-SK" sz="2000" b="1" dirty="0" err="1" smtClean="0">
                <a:solidFill>
                  <a:srgbClr val="12018D"/>
                </a:solidFill>
              </a:rPr>
              <a:t>general</a:t>
            </a:r>
            <a:r>
              <a:rPr lang="sk-SK" sz="2000" b="1" dirty="0" smtClean="0">
                <a:solidFill>
                  <a:srgbClr val="12018D"/>
                </a:solidFill>
              </a:rPr>
              <a:t>) </a:t>
            </a:r>
            <a:r>
              <a:rPr lang="sk-SK" b="1" dirty="0" smtClean="0">
                <a:solidFill>
                  <a:srgbClr val="12018D"/>
                </a:solidFill>
              </a:rPr>
              <a:t> </a:t>
            </a:r>
            <a:endParaRPr lang="sk-SK" dirty="0" smtClean="0"/>
          </a:p>
          <a:p>
            <a:pPr>
              <a:lnSpc>
                <a:spcPct val="130000"/>
              </a:lnSpc>
              <a:spcBef>
                <a:spcPts val="600"/>
              </a:spcBef>
            </a:pPr>
            <a:r>
              <a:rPr lang="sk-SK" sz="2000" b="1" dirty="0" smtClean="0">
                <a:solidFill>
                  <a:srgbClr val="12018D"/>
                </a:solidFill>
              </a:rPr>
              <a:t>Software </a:t>
            </a:r>
          </a:p>
          <a:p>
            <a:pPr>
              <a:lnSpc>
                <a:spcPct val="130000"/>
              </a:lnSpc>
              <a:spcBef>
                <a:spcPts val="600"/>
              </a:spcBef>
            </a:pPr>
            <a:r>
              <a:rPr lang="sk-SK" sz="2800" b="1" dirty="0" err="1" smtClean="0">
                <a:solidFill>
                  <a:srgbClr val="C00000"/>
                </a:solidFill>
              </a:rPr>
              <a:t>Data</a:t>
            </a:r>
            <a:r>
              <a:rPr lang="sk-SK" sz="2800" b="1" dirty="0" smtClean="0">
                <a:solidFill>
                  <a:srgbClr val="C00000"/>
                </a:solidFill>
              </a:rPr>
              <a:t> </a:t>
            </a:r>
          </a:p>
          <a:p>
            <a:pPr>
              <a:lnSpc>
                <a:spcPct val="130000"/>
              </a:lnSpc>
              <a:spcBef>
                <a:spcPts val="600"/>
              </a:spcBef>
            </a:pPr>
            <a:endParaRPr lang="sk-SK" sz="2800" b="1" dirty="0">
              <a:solidFill>
                <a:srgbClr val="C00000"/>
              </a:solidFill>
            </a:endParaRPr>
          </a:p>
          <a:p>
            <a:pPr>
              <a:lnSpc>
                <a:spcPct val="130000"/>
              </a:lnSpc>
              <a:spcBef>
                <a:spcPts val="600"/>
              </a:spcBef>
            </a:pPr>
            <a:r>
              <a:rPr lang="sk-SK" sz="2000" b="1" dirty="0" err="1" smtClean="0">
                <a:solidFill>
                  <a:srgbClr val="12018D"/>
                </a:solidFill>
              </a:rPr>
              <a:t>Other</a:t>
            </a:r>
            <a:endParaRPr lang="sk-SK" sz="2000" b="1" dirty="0">
              <a:solidFill>
                <a:srgbClr val="12018D"/>
              </a:solidFill>
            </a:endParaRPr>
          </a:p>
          <a:p>
            <a:pPr>
              <a:lnSpc>
                <a:spcPct val="130000"/>
              </a:lnSpc>
              <a:spcBef>
                <a:spcPts val="600"/>
              </a:spcBef>
            </a:pPr>
            <a:r>
              <a:rPr lang="sk-SK" sz="2000" b="1" dirty="0" smtClean="0">
                <a:solidFill>
                  <a:srgbClr val="12018D"/>
                </a:solidFill>
              </a:rPr>
              <a:t> </a:t>
            </a:r>
            <a:endParaRPr lang="sk-SK" sz="2000" dirty="0"/>
          </a:p>
        </p:txBody>
      </p:sp>
      <p:pic>
        <p:nvPicPr>
          <p:cNvPr id="10" name="Obrázok 9"/>
          <p:cNvPicPr>
            <a:picLocks noChangeAspect="1"/>
          </p:cNvPicPr>
          <p:nvPr/>
        </p:nvPicPr>
        <p:blipFill>
          <a:blip r:embed="rId7"/>
          <a:stretch>
            <a:fillRect/>
          </a:stretch>
        </p:blipFill>
        <p:spPr>
          <a:xfrm>
            <a:off x="10757529" y="580671"/>
            <a:ext cx="1450726" cy="777557"/>
          </a:xfrm>
          <a:prstGeom prst="rect">
            <a:avLst/>
          </a:prstGeom>
        </p:spPr>
      </p:pic>
      <p:pic>
        <p:nvPicPr>
          <p:cNvPr id="11" name="Obrázok 10"/>
          <p:cNvPicPr>
            <a:picLocks noChangeAspect="1"/>
          </p:cNvPicPr>
          <p:nvPr/>
        </p:nvPicPr>
        <p:blipFill>
          <a:blip r:embed="rId8"/>
          <a:stretch>
            <a:fillRect/>
          </a:stretch>
        </p:blipFill>
        <p:spPr>
          <a:xfrm>
            <a:off x="568714" y="5889516"/>
            <a:ext cx="1136275" cy="636627"/>
          </a:xfrm>
          <a:prstGeom prst="rect">
            <a:avLst/>
          </a:prstGeom>
        </p:spPr>
      </p:pic>
      <p:pic>
        <p:nvPicPr>
          <p:cNvPr id="13" name="Obrázok 12"/>
          <p:cNvPicPr>
            <a:picLocks noChangeAspect="1"/>
          </p:cNvPicPr>
          <p:nvPr/>
        </p:nvPicPr>
        <p:blipFill>
          <a:blip r:embed="rId9"/>
          <a:stretch>
            <a:fillRect/>
          </a:stretch>
        </p:blipFill>
        <p:spPr>
          <a:xfrm>
            <a:off x="5281431" y="3360550"/>
            <a:ext cx="1516095" cy="621026"/>
          </a:xfrm>
          <a:prstGeom prst="rect">
            <a:avLst/>
          </a:prstGeom>
        </p:spPr>
      </p:pic>
      <p:pic>
        <p:nvPicPr>
          <p:cNvPr id="15" name="Obrázok 14"/>
          <p:cNvPicPr>
            <a:picLocks noChangeAspect="1"/>
          </p:cNvPicPr>
          <p:nvPr/>
        </p:nvPicPr>
        <p:blipFill rotWithShape="1">
          <a:blip r:embed="rId10"/>
          <a:srcRect r="12139"/>
          <a:stretch/>
        </p:blipFill>
        <p:spPr>
          <a:xfrm>
            <a:off x="1739336" y="5976472"/>
            <a:ext cx="1672192" cy="482909"/>
          </a:xfrm>
          <a:prstGeom prst="rect">
            <a:avLst/>
          </a:prstGeom>
        </p:spPr>
      </p:pic>
      <p:sp>
        <p:nvSpPr>
          <p:cNvPr id="14" name="Zástupný objekt pre číslo snímky 13"/>
          <p:cNvSpPr>
            <a:spLocks noGrp="1"/>
          </p:cNvSpPr>
          <p:nvPr>
            <p:ph type="sldNum" sz="quarter" idx="12"/>
          </p:nvPr>
        </p:nvSpPr>
        <p:spPr>
          <a:xfrm>
            <a:off x="11804800" y="6473054"/>
            <a:ext cx="371905" cy="365125"/>
          </a:xfrm>
        </p:spPr>
        <p:txBody>
          <a:bodyPr/>
          <a:lstStyle/>
          <a:p>
            <a:pPr>
              <a:defRPr/>
            </a:pPr>
            <a:fld id="{5F8A6784-8DE6-4866-8026-B3451A70A446}" type="slidenum">
              <a:rPr lang="sk-SK" smtClean="0"/>
              <a:pPr>
                <a:defRPr/>
              </a:pPr>
              <a:t>14</a:t>
            </a:fld>
            <a:endParaRPr lang="sk-SK" dirty="0"/>
          </a:p>
        </p:txBody>
      </p:sp>
      <p:pic>
        <p:nvPicPr>
          <p:cNvPr id="19" name="Obrázok 18"/>
          <p:cNvPicPr>
            <a:picLocks noChangeAspect="1"/>
          </p:cNvPicPr>
          <p:nvPr/>
        </p:nvPicPr>
        <p:blipFill rotWithShape="1">
          <a:blip r:embed="rId11"/>
          <a:srcRect t="17213" b="24492"/>
          <a:stretch/>
        </p:blipFill>
        <p:spPr>
          <a:xfrm>
            <a:off x="1831453" y="3873158"/>
            <a:ext cx="1177155" cy="384473"/>
          </a:xfrm>
          <a:prstGeom prst="rect">
            <a:avLst/>
          </a:prstGeom>
        </p:spPr>
      </p:pic>
      <p:pic>
        <p:nvPicPr>
          <p:cNvPr id="16" name="Obrázok 15">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59766" y="4616519"/>
            <a:ext cx="2014960" cy="729793"/>
          </a:xfrm>
          <a:prstGeom prst="rect">
            <a:avLst/>
          </a:prstGeom>
          <a:ln>
            <a:solidFill>
              <a:schemeClr val="bg1">
                <a:lumMod val="85000"/>
              </a:schemeClr>
            </a:solidFill>
          </a:ln>
        </p:spPr>
      </p:pic>
      <p:pic>
        <p:nvPicPr>
          <p:cNvPr id="20" name="Obrázok 19">
            <a:hlinkClick r:id="rId14"/>
          </p:cNvPr>
          <p:cNvPicPr>
            <a:picLocks noChangeAspect="1"/>
          </p:cNvPicPr>
          <p:nvPr/>
        </p:nvPicPr>
        <p:blipFill rotWithShape="1">
          <a:blip r:embed="rId15" cstate="print">
            <a:extLst>
              <a:ext uri="{28A0092B-C50C-407E-A947-70E740481C1C}">
                <a14:useLocalDpi xmlns:a14="http://schemas.microsoft.com/office/drawing/2010/main" val="0"/>
              </a:ext>
            </a:extLst>
          </a:blip>
          <a:srcRect l="6422" t="17415" r="3591" b="14436"/>
          <a:stretch/>
        </p:blipFill>
        <p:spPr>
          <a:xfrm>
            <a:off x="944428" y="4789994"/>
            <a:ext cx="1774051" cy="382844"/>
          </a:xfrm>
          <a:prstGeom prst="rect">
            <a:avLst/>
          </a:prstGeom>
          <a:ln>
            <a:solidFill>
              <a:schemeClr val="bg1">
                <a:lumMod val="85000"/>
              </a:schemeClr>
            </a:solidFill>
          </a:ln>
        </p:spPr>
      </p:pic>
      <p:pic>
        <p:nvPicPr>
          <p:cNvPr id="21" name="Obrázok 20">
            <a:hlinkClick r:id="rId16"/>
          </p:cNvPr>
          <p:cNvPicPr>
            <a:picLocks noChangeAspect="1"/>
          </p:cNvPicPr>
          <p:nvPr/>
        </p:nvPicPr>
        <p:blipFill rotWithShape="1">
          <a:blip r:embed="rId17">
            <a:extLst>
              <a:ext uri="{28A0092B-C50C-407E-A947-70E740481C1C}">
                <a14:useLocalDpi xmlns:a14="http://schemas.microsoft.com/office/drawing/2010/main" val="0"/>
              </a:ext>
            </a:extLst>
          </a:blip>
          <a:srcRect l="4564" r="5210" b="11225"/>
          <a:stretch/>
        </p:blipFill>
        <p:spPr>
          <a:xfrm>
            <a:off x="4155546" y="4598500"/>
            <a:ext cx="1776603" cy="728340"/>
          </a:xfrm>
          <a:prstGeom prst="rect">
            <a:avLst/>
          </a:prstGeom>
          <a:ln>
            <a:solidFill>
              <a:schemeClr val="bg1">
                <a:lumMod val="85000"/>
              </a:schemeClr>
            </a:solidFill>
          </a:ln>
        </p:spPr>
      </p:pic>
      <p:pic>
        <p:nvPicPr>
          <p:cNvPr id="22" name="Obrázok 21">
            <a:hlinkClick r:id="rId18"/>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53747" y="4595058"/>
            <a:ext cx="1174182" cy="716251"/>
          </a:xfrm>
          <a:prstGeom prst="rect">
            <a:avLst/>
          </a:prstGeom>
          <a:ln>
            <a:solidFill>
              <a:schemeClr val="bg1">
                <a:lumMod val="75000"/>
              </a:schemeClr>
            </a:solidFill>
          </a:ln>
        </p:spPr>
      </p:pic>
      <p:pic>
        <p:nvPicPr>
          <p:cNvPr id="23" name="Obrázok 22">
            <a:hlinkClick r:id="rId20"/>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061097" y="3907051"/>
            <a:ext cx="1515687" cy="331489"/>
          </a:xfrm>
          <a:prstGeom prst="rect">
            <a:avLst/>
          </a:prstGeom>
          <a:ln>
            <a:solidFill>
              <a:schemeClr val="bg1">
                <a:lumMod val="85000"/>
              </a:schemeClr>
            </a:solidFill>
          </a:ln>
        </p:spPr>
      </p:pic>
      <p:sp>
        <p:nvSpPr>
          <p:cNvPr id="24" name="BlokTextu 23"/>
          <p:cNvSpPr txBox="1"/>
          <p:nvPr/>
        </p:nvSpPr>
        <p:spPr>
          <a:xfrm>
            <a:off x="8731668" y="5247037"/>
            <a:ext cx="2751224" cy="1212344"/>
          </a:xfrm>
          <a:prstGeom prst="rect">
            <a:avLst/>
          </a:prstGeom>
          <a:solidFill>
            <a:schemeClr val="bg1">
              <a:lumMod val="95000"/>
            </a:schemeClr>
          </a:solidFill>
          <a:ln>
            <a:solidFill>
              <a:schemeClr val="bg2">
                <a:lumMod val="75000"/>
              </a:schemeClr>
            </a:solidFill>
          </a:ln>
        </p:spPr>
        <p:txBody>
          <a:bodyPr wrap="square" lIns="108000" tIns="108000" rIns="108000" bIns="108000" rtlCol="0">
            <a:noAutofit/>
          </a:bodyPr>
          <a:lstStyle/>
          <a:p>
            <a:pPr algn="ctr"/>
            <a:r>
              <a:rPr lang="sk-SK" sz="2000" b="1" dirty="0" err="1">
                <a:hlinkClick r:id="rId22"/>
              </a:rPr>
              <a:t>Data</a:t>
            </a:r>
            <a:r>
              <a:rPr lang="sk-SK" sz="2000" b="1" dirty="0">
                <a:hlinkClick r:id="rId22"/>
              </a:rPr>
              <a:t> </a:t>
            </a:r>
            <a:r>
              <a:rPr lang="sk-SK" sz="2000" b="1" dirty="0" err="1">
                <a:hlinkClick r:id="rId22"/>
              </a:rPr>
              <a:t>Repository</a:t>
            </a:r>
            <a:r>
              <a:rPr lang="sk-SK" sz="2000" b="1" dirty="0">
                <a:hlinkClick r:id="rId22"/>
              </a:rPr>
              <a:t> </a:t>
            </a:r>
            <a:r>
              <a:rPr lang="sk-SK" sz="2000" b="1" dirty="0" err="1" smtClean="0">
                <a:hlinkClick r:id="rId22"/>
              </a:rPr>
              <a:t>Guidance</a:t>
            </a:r>
            <a:r>
              <a:rPr lang="sk-SK" sz="2000" b="1" dirty="0" smtClean="0">
                <a:hlinkClick r:id="rId22"/>
              </a:rPr>
              <a:t> – Nature</a:t>
            </a:r>
            <a:r>
              <a:rPr lang="sk-SK" sz="2000" b="1" dirty="0" smtClean="0"/>
              <a:t> – </a:t>
            </a:r>
            <a:r>
              <a:rPr lang="sk-SK" sz="2000" b="1" dirty="0" err="1" smtClean="0"/>
              <a:t>different</a:t>
            </a:r>
            <a:r>
              <a:rPr lang="sk-SK" sz="2000" b="1" dirty="0" smtClean="0"/>
              <a:t> </a:t>
            </a:r>
            <a:r>
              <a:rPr lang="sk-SK" sz="2000" b="1" dirty="0" err="1" smtClean="0"/>
              <a:t>types</a:t>
            </a:r>
            <a:endParaRPr lang="sk-SK" sz="2000" b="1" dirty="0"/>
          </a:p>
        </p:txBody>
      </p:sp>
      <p:sp>
        <p:nvSpPr>
          <p:cNvPr id="25" name="BlokTextu 24"/>
          <p:cNvSpPr txBox="1"/>
          <p:nvPr/>
        </p:nvSpPr>
        <p:spPr>
          <a:xfrm>
            <a:off x="8859243" y="3794998"/>
            <a:ext cx="2751224" cy="887084"/>
          </a:xfrm>
          <a:prstGeom prst="rect">
            <a:avLst/>
          </a:prstGeom>
          <a:solidFill>
            <a:schemeClr val="bg1">
              <a:lumMod val="95000"/>
            </a:schemeClr>
          </a:solidFill>
          <a:ln>
            <a:solidFill>
              <a:schemeClr val="bg2">
                <a:lumMod val="75000"/>
              </a:schemeClr>
            </a:solidFill>
          </a:ln>
        </p:spPr>
        <p:txBody>
          <a:bodyPr wrap="square" lIns="108000" tIns="108000" rIns="108000" bIns="108000" rtlCol="0">
            <a:noAutofit/>
          </a:bodyPr>
          <a:lstStyle/>
          <a:p>
            <a:r>
              <a:rPr lang="sk-SK" sz="2000" b="1" dirty="0" err="1" smtClean="0">
                <a:hlinkClick r:id="rId23"/>
              </a:rPr>
              <a:t>Subject-based</a:t>
            </a:r>
            <a:r>
              <a:rPr lang="sk-SK" sz="2000" b="1" dirty="0" smtClean="0">
                <a:hlinkClick r:id="rId23"/>
              </a:rPr>
              <a:t> </a:t>
            </a:r>
            <a:r>
              <a:rPr lang="sk-SK" sz="2000" b="1" dirty="0" err="1" smtClean="0">
                <a:hlinkClick r:id="rId23"/>
              </a:rPr>
              <a:t>OArepositories</a:t>
            </a:r>
            <a:endParaRPr lang="sk-SK" sz="2000" b="1" dirty="0"/>
          </a:p>
        </p:txBody>
      </p:sp>
      <p:pic>
        <p:nvPicPr>
          <p:cNvPr id="26" name="Obrázok 25">
            <a:hlinkClick r:id="rId24"/>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592658" y="2342842"/>
            <a:ext cx="1385202" cy="1058261"/>
          </a:xfrm>
          <a:prstGeom prst="rect">
            <a:avLst/>
          </a:prstGeom>
          <a:ln>
            <a:solidFill>
              <a:schemeClr val="bg2">
                <a:lumMod val="75000"/>
              </a:schemeClr>
            </a:solidFill>
          </a:ln>
        </p:spPr>
      </p:pic>
    </p:spTree>
    <p:extLst>
      <p:ext uri="{BB962C8B-B14F-4D97-AF65-F5344CB8AC3E}">
        <p14:creationId xmlns:p14="http://schemas.microsoft.com/office/powerpoint/2010/main" val="18796887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1"/>
            <a:ext cx="11703651" cy="5321474"/>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6" name="Obdĺžnik 5"/>
          <p:cNvSpPr/>
          <p:nvPr/>
        </p:nvSpPr>
        <p:spPr>
          <a:xfrm>
            <a:off x="0" y="-1"/>
            <a:ext cx="12192000" cy="6096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anchor="ctr" anchorCtr="0"/>
          <a:lstStyle/>
          <a:p>
            <a:r>
              <a:rPr lang="sk-SK" sz="4000" b="1" dirty="0">
                <a:solidFill>
                  <a:srgbClr val="12018D"/>
                </a:solidFill>
              </a:rPr>
              <a:t>	</a:t>
            </a:r>
            <a:r>
              <a:rPr lang="sk-SK" sz="4000" b="1" dirty="0" err="1" smtClean="0">
                <a:solidFill>
                  <a:schemeClr val="bg1"/>
                </a:solidFill>
              </a:rPr>
              <a:t>Repositories</a:t>
            </a:r>
            <a:endParaRPr lang="sk-SK" sz="4000" b="1" dirty="0">
              <a:solidFill>
                <a:schemeClr val="bg1"/>
              </a:solidFill>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7" name="Obdĺžnik 6"/>
          <p:cNvSpPr/>
          <p:nvPr/>
        </p:nvSpPr>
        <p:spPr>
          <a:xfrm>
            <a:off x="662118" y="928741"/>
            <a:ext cx="11000509" cy="5272520"/>
          </a:xfrm>
          <a:prstGeom prst="rect">
            <a:avLst/>
          </a:prstGeom>
        </p:spPr>
        <p:txBody>
          <a:bodyPr>
            <a:noAutofit/>
          </a:bodyPr>
          <a:lstStyle/>
          <a:p>
            <a:pPr marR="0">
              <a:lnSpc>
                <a:spcPct val="150000"/>
              </a:lnSpc>
            </a:pPr>
            <a:r>
              <a:rPr lang="sk-SK" sz="2800" b="1" cap="all" dirty="0" err="1" smtClean="0">
                <a:solidFill>
                  <a:srgbClr val="C00000"/>
                </a:solidFill>
              </a:rPr>
              <a:t>Data</a:t>
            </a:r>
            <a:r>
              <a:rPr lang="sk-SK" sz="2800" b="1" cap="all" dirty="0" smtClean="0">
                <a:solidFill>
                  <a:srgbClr val="C00000"/>
                </a:solidFill>
              </a:rPr>
              <a:t> </a:t>
            </a:r>
            <a:r>
              <a:rPr lang="sk-SK" sz="2800" b="1" cap="all" dirty="0" err="1" smtClean="0">
                <a:solidFill>
                  <a:srgbClr val="C00000"/>
                </a:solidFill>
              </a:rPr>
              <a:t>repositories</a:t>
            </a:r>
            <a:r>
              <a:rPr lang="sk-SK" sz="2800" b="1" cap="all" dirty="0" smtClean="0">
                <a:solidFill>
                  <a:srgbClr val="C00000"/>
                </a:solidFill>
              </a:rPr>
              <a:t> </a:t>
            </a:r>
            <a:endParaRPr lang="sk-SK" sz="2800" b="1" cap="all" dirty="0">
              <a:solidFill>
                <a:srgbClr val="C00000"/>
              </a:solidFill>
            </a:endParaRPr>
          </a:p>
          <a:p>
            <a:pPr>
              <a:lnSpc>
                <a:spcPct val="150000"/>
              </a:lnSpc>
            </a:pPr>
            <a:r>
              <a:rPr lang="sk-SK" sz="2000" b="1" dirty="0" err="1" smtClean="0">
                <a:solidFill>
                  <a:srgbClr val="12018D"/>
                </a:solidFill>
                <a:latin typeface="Calibri" panose="020F0502020204030204" pitchFamily="34" charset="0"/>
              </a:rPr>
              <a:t>Data</a:t>
            </a:r>
            <a:r>
              <a:rPr lang="sk-SK" sz="2000" b="1" dirty="0" smtClean="0">
                <a:solidFill>
                  <a:srgbClr val="12018D"/>
                </a:solidFill>
                <a:latin typeface="Calibri" panose="020F0502020204030204" pitchFamily="34" charset="0"/>
              </a:rPr>
              <a:t> </a:t>
            </a:r>
            <a:r>
              <a:rPr lang="sk-SK" sz="2000" b="1" dirty="0" err="1" smtClean="0">
                <a:solidFill>
                  <a:srgbClr val="12018D"/>
                </a:solidFill>
                <a:latin typeface="Calibri" panose="020F0502020204030204" pitchFamily="34" charset="0"/>
              </a:rPr>
              <a:t>repository</a:t>
            </a:r>
            <a:r>
              <a:rPr lang="sk-SK" sz="2000" b="1" dirty="0" smtClean="0">
                <a:solidFill>
                  <a:srgbClr val="12018D"/>
                </a:solidFill>
                <a:latin typeface="Calibri" panose="020F0502020204030204" pitchFamily="34" charset="0"/>
              </a:rPr>
              <a:t> (</a:t>
            </a:r>
            <a:r>
              <a:rPr lang="sk-SK" sz="2000" b="1" dirty="0" err="1" smtClean="0">
                <a:solidFill>
                  <a:srgbClr val="12018D"/>
                </a:solidFill>
                <a:latin typeface="Calibri" panose="020F0502020204030204" pitchFamily="34" charset="0"/>
              </a:rPr>
              <a:t>data</a:t>
            </a:r>
            <a:r>
              <a:rPr lang="sk-SK" sz="2000" b="1" dirty="0" smtClean="0">
                <a:solidFill>
                  <a:srgbClr val="12018D"/>
                </a:solidFill>
                <a:latin typeface="Calibri" panose="020F0502020204030204" pitchFamily="34" charset="0"/>
              </a:rPr>
              <a:t> </a:t>
            </a:r>
            <a:r>
              <a:rPr lang="sk-SK" sz="2000" b="1" dirty="0" err="1" smtClean="0">
                <a:solidFill>
                  <a:srgbClr val="12018D"/>
                </a:solidFill>
                <a:latin typeface="Calibri" panose="020F0502020204030204" pitchFamily="34" charset="0"/>
              </a:rPr>
              <a:t>storage</a:t>
            </a:r>
            <a:r>
              <a:rPr lang="sk-SK" sz="2000" b="1" dirty="0" smtClean="0">
                <a:solidFill>
                  <a:srgbClr val="12018D"/>
                </a:solidFill>
                <a:latin typeface="Calibri" panose="020F0502020204030204" pitchFamily="34" charset="0"/>
              </a:rPr>
              <a:t>) </a:t>
            </a:r>
            <a:r>
              <a:rPr lang="sk-SK" dirty="0" smtClean="0">
                <a:solidFill>
                  <a:srgbClr val="000000"/>
                </a:solidFill>
                <a:latin typeface="Calibri" panose="020F0502020204030204" pitchFamily="34" charset="0"/>
              </a:rPr>
              <a:t>– a </a:t>
            </a:r>
            <a:r>
              <a:rPr lang="sk-SK" dirty="0" err="1" smtClean="0">
                <a:solidFill>
                  <a:srgbClr val="000000"/>
                </a:solidFill>
                <a:latin typeface="Calibri" panose="020F0502020204030204" pitchFamily="34" charset="0"/>
              </a:rPr>
              <a:t>large</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database</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infrastructure</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that</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collects</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processes</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manages</a:t>
            </a:r>
            <a:r>
              <a:rPr lang="sk-SK" dirty="0" smtClean="0">
                <a:solidFill>
                  <a:srgbClr val="000000"/>
                </a:solidFill>
                <a:latin typeface="Calibri" panose="020F0502020204030204" pitchFamily="34" charset="0"/>
              </a:rPr>
              <a:t> and </a:t>
            </a:r>
            <a:r>
              <a:rPr lang="sk-SK" dirty="0" err="1" smtClean="0">
                <a:solidFill>
                  <a:srgbClr val="000000"/>
                </a:solidFill>
                <a:latin typeface="Calibri" panose="020F0502020204030204" pitchFamily="34" charset="0"/>
              </a:rPr>
              <a:t>stores</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various</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data</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files</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for</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analysis</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distribution</a:t>
            </a:r>
            <a:r>
              <a:rPr lang="sk-SK" dirty="0" smtClean="0">
                <a:solidFill>
                  <a:srgbClr val="000000"/>
                </a:solidFill>
                <a:latin typeface="Calibri" panose="020F0502020204030204" pitchFamily="34" charset="0"/>
              </a:rPr>
              <a:t> and </a:t>
            </a:r>
            <a:r>
              <a:rPr lang="sk-SK" dirty="0" err="1" smtClean="0">
                <a:solidFill>
                  <a:srgbClr val="000000"/>
                </a:solidFill>
                <a:latin typeface="Calibri" panose="020F0502020204030204" pitchFamily="34" charset="0"/>
              </a:rPr>
              <a:t>creation</a:t>
            </a:r>
            <a:r>
              <a:rPr lang="sk-SK" dirty="0" smtClean="0">
                <a:solidFill>
                  <a:srgbClr val="000000"/>
                </a:solidFill>
                <a:latin typeface="Calibri" panose="020F0502020204030204" pitchFamily="34" charset="0"/>
              </a:rPr>
              <a:t> of </a:t>
            </a:r>
            <a:r>
              <a:rPr lang="sk-SK" dirty="0" err="1" smtClean="0">
                <a:solidFill>
                  <a:srgbClr val="000000"/>
                </a:solidFill>
                <a:latin typeface="Calibri" panose="020F0502020204030204" pitchFamily="34" charset="0"/>
              </a:rPr>
              <a:t>required</a:t>
            </a:r>
            <a:r>
              <a:rPr lang="sk-SK" dirty="0" smtClean="0">
                <a:solidFill>
                  <a:srgbClr val="000000"/>
                </a:solidFill>
                <a:latin typeface="Calibri" panose="020F0502020204030204" pitchFamily="34" charset="0"/>
              </a:rPr>
              <a:t> </a:t>
            </a:r>
            <a:r>
              <a:rPr lang="sk-SK" dirty="0" err="1" smtClean="0">
                <a:solidFill>
                  <a:srgbClr val="000000"/>
                </a:solidFill>
                <a:latin typeface="Calibri" panose="020F0502020204030204" pitchFamily="34" charset="0"/>
              </a:rPr>
              <a:t>outputs</a:t>
            </a:r>
            <a:r>
              <a:rPr lang="sk-SK" sz="2000" dirty="0" smtClean="0">
                <a:solidFill>
                  <a:srgbClr val="000000"/>
                </a:solidFill>
                <a:latin typeface="Calibri" panose="020F0502020204030204" pitchFamily="34" charset="0"/>
              </a:rPr>
              <a:t>. </a:t>
            </a:r>
          </a:p>
          <a:p>
            <a:pPr>
              <a:lnSpc>
                <a:spcPct val="150000"/>
              </a:lnSpc>
            </a:pPr>
            <a:r>
              <a:rPr lang="sk-SK" b="1" dirty="0" err="1" smtClean="0">
                <a:solidFill>
                  <a:srgbClr val="12018D"/>
                </a:solidFill>
              </a:rPr>
              <a:t>Data</a:t>
            </a:r>
            <a:r>
              <a:rPr lang="sk-SK" b="1" dirty="0" smtClean="0">
                <a:solidFill>
                  <a:srgbClr val="12018D"/>
                </a:solidFill>
              </a:rPr>
              <a:t> </a:t>
            </a:r>
            <a:r>
              <a:rPr lang="sk-SK" b="1" dirty="0" err="1" smtClean="0">
                <a:solidFill>
                  <a:srgbClr val="12018D"/>
                </a:solidFill>
              </a:rPr>
              <a:t>repository</a:t>
            </a:r>
            <a:r>
              <a:rPr lang="sk-SK" b="1" dirty="0" smtClean="0">
                <a:solidFill>
                  <a:srgbClr val="12018D"/>
                </a:solidFill>
              </a:rPr>
              <a:t> </a:t>
            </a:r>
            <a:r>
              <a:rPr lang="sk-SK" b="1" dirty="0" err="1" smtClean="0">
                <a:solidFill>
                  <a:srgbClr val="12018D"/>
                </a:solidFill>
              </a:rPr>
              <a:t>types</a:t>
            </a:r>
            <a:endParaRPr lang="sk-SK" b="1" dirty="0">
              <a:solidFill>
                <a:srgbClr val="12018D"/>
              </a:solidFill>
            </a:endParaRPr>
          </a:p>
          <a:p>
            <a:pPr>
              <a:lnSpc>
                <a:spcPct val="150000"/>
              </a:lnSpc>
            </a:pPr>
            <a:r>
              <a:rPr lang="sk-SK" sz="2000" dirty="0" err="1" smtClean="0">
                <a:solidFill>
                  <a:srgbClr val="000000"/>
                </a:solidFill>
                <a:latin typeface="Calibri" panose="020F0502020204030204" pitchFamily="34" charset="0"/>
              </a:rPr>
              <a:t>Data</a:t>
            </a:r>
            <a:r>
              <a:rPr lang="sk-SK" sz="2000" dirty="0" smtClean="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Warehouse</a:t>
            </a:r>
            <a:r>
              <a:rPr lang="sk-SK" sz="2000" dirty="0">
                <a:solidFill>
                  <a:srgbClr val="000000"/>
                </a:solidFill>
                <a:latin typeface="Calibri" panose="020F0502020204030204" pitchFamily="34" charset="0"/>
              </a:rPr>
              <a:t> </a:t>
            </a:r>
          </a:p>
          <a:p>
            <a:pPr>
              <a:lnSpc>
                <a:spcPct val="150000"/>
              </a:lnSpc>
            </a:pPr>
            <a:r>
              <a:rPr lang="sk-SK" sz="2000" dirty="0" err="1">
                <a:solidFill>
                  <a:srgbClr val="000000"/>
                </a:solidFill>
                <a:latin typeface="Calibri" panose="020F0502020204030204" pitchFamily="34" charset="0"/>
              </a:rPr>
              <a:t>Data</a:t>
            </a:r>
            <a:r>
              <a:rPr lang="sk-SK" sz="2000" dirty="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Lake</a:t>
            </a:r>
            <a:r>
              <a:rPr lang="sk-SK" sz="2000" dirty="0">
                <a:solidFill>
                  <a:srgbClr val="000000"/>
                </a:solidFill>
                <a:latin typeface="Calibri" panose="020F0502020204030204" pitchFamily="34" charset="0"/>
              </a:rPr>
              <a:t> </a:t>
            </a:r>
          </a:p>
          <a:p>
            <a:pPr>
              <a:lnSpc>
                <a:spcPct val="150000"/>
              </a:lnSpc>
            </a:pPr>
            <a:r>
              <a:rPr lang="sk-SK" sz="2000" dirty="0" err="1">
                <a:solidFill>
                  <a:srgbClr val="000000"/>
                </a:solidFill>
                <a:latin typeface="Calibri" panose="020F0502020204030204" pitchFamily="34" charset="0"/>
              </a:rPr>
              <a:t>Data</a:t>
            </a:r>
            <a:r>
              <a:rPr lang="sk-SK" sz="2000" dirty="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Marts</a:t>
            </a:r>
            <a:r>
              <a:rPr lang="sk-SK" sz="2000" dirty="0">
                <a:solidFill>
                  <a:srgbClr val="000000"/>
                </a:solidFill>
                <a:latin typeface="Calibri" panose="020F0502020204030204" pitchFamily="34" charset="0"/>
              </a:rPr>
              <a:t> </a:t>
            </a:r>
          </a:p>
          <a:p>
            <a:pPr>
              <a:lnSpc>
                <a:spcPct val="150000"/>
              </a:lnSpc>
            </a:pPr>
            <a:r>
              <a:rPr lang="sk-SK" sz="2000" dirty="0" err="1">
                <a:solidFill>
                  <a:srgbClr val="000000"/>
                </a:solidFill>
                <a:latin typeface="Calibri" panose="020F0502020204030204" pitchFamily="34" charset="0"/>
              </a:rPr>
              <a:t>Data</a:t>
            </a:r>
            <a:r>
              <a:rPr lang="sk-SK" sz="2000" dirty="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Cubes</a:t>
            </a:r>
            <a:r>
              <a:rPr lang="sk-SK" sz="2000" dirty="0">
                <a:solidFill>
                  <a:srgbClr val="000000"/>
                </a:solidFill>
                <a:latin typeface="Calibri" panose="020F0502020204030204" pitchFamily="34" charset="0"/>
              </a:rPr>
              <a:t> </a:t>
            </a:r>
          </a:p>
          <a:p>
            <a:pPr>
              <a:lnSpc>
                <a:spcPct val="150000"/>
              </a:lnSpc>
            </a:pPr>
            <a:r>
              <a:rPr lang="sk-SK" sz="2000" dirty="0" err="1">
                <a:solidFill>
                  <a:srgbClr val="000000"/>
                </a:solidFill>
                <a:latin typeface="Calibri" panose="020F0502020204030204" pitchFamily="34" charset="0"/>
              </a:rPr>
              <a:t>Metadata</a:t>
            </a:r>
            <a:r>
              <a:rPr lang="sk-SK" sz="2000" dirty="0">
                <a:solidFill>
                  <a:srgbClr val="000000"/>
                </a:solidFill>
                <a:latin typeface="Calibri" panose="020F0502020204030204" pitchFamily="34" charset="0"/>
              </a:rPr>
              <a:t> </a:t>
            </a:r>
            <a:r>
              <a:rPr lang="sk-SK" sz="2000" dirty="0" err="1">
                <a:solidFill>
                  <a:srgbClr val="000000"/>
                </a:solidFill>
                <a:latin typeface="Calibri" panose="020F0502020204030204" pitchFamily="34" charset="0"/>
              </a:rPr>
              <a:t>Repositories</a:t>
            </a:r>
            <a:r>
              <a:rPr lang="sk-SK" sz="2000" dirty="0">
                <a:solidFill>
                  <a:srgbClr val="000000"/>
                </a:solidFill>
                <a:latin typeface="Calibri" panose="020F0502020204030204" pitchFamily="34" charset="0"/>
              </a:rPr>
              <a:t> </a:t>
            </a:r>
          </a:p>
        </p:txBody>
      </p:sp>
      <p:pic>
        <p:nvPicPr>
          <p:cNvPr id="8" name="Obrázok 7"/>
          <p:cNvPicPr>
            <a:picLocks noChangeAspect="1"/>
          </p:cNvPicPr>
          <p:nvPr/>
        </p:nvPicPr>
        <p:blipFill>
          <a:blip r:embed="rId3"/>
          <a:stretch>
            <a:fillRect/>
          </a:stretch>
        </p:blipFill>
        <p:spPr>
          <a:xfrm>
            <a:off x="3598869" y="2701702"/>
            <a:ext cx="3992414" cy="2421628"/>
          </a:xfrm>
          <a:prstGeom prst="rect">
            <a:avLst/>
          </a:prstGeom>
          <a:ln>
            <a:solidFill>
              <a:schemeClr val="accent1"/>
            </a:solidFill>
          </a:ln>
        </p:spPr>
      </p:pic>
      <p:pic>
        <p:nvPicPr>
          <p:cNvPr id="9" name="Obrázok 8"/>
          <p:cNvPicPr>
            <a:picLocks noChangeAspect="1"/>
          </p:cNvPicPr>
          <p:nvPr/>
        </p:nvPicPr>
        <p:blipFill>
          <a:blip r:embed="rId4"/>
          <a:stretch>
            <a:fillRect/>
          </a:stretch>
        </p:blipFill>
        <p:spPr>
          <a:xfrm>
            <a:off x="7942853" y="2917271"/>
            <a:ext cx="3587496" cy="2670468"/>
          </a:xfrm>
          <a:prstGeom prst="rect">
            <a:avLst/>
          </a:prstGeom>
          <a:ln>
            <a:solidFill>
              <a:schemeClr val="accent1"/>
            </a:solidFill>
          </a:ln>
        </p:spPr>
      </p:pic>
      <p:sp>
        <p:nvSpPr>
          <p:cNvPr id="10" name="BlokTextu 9"/>
          <p:cNvSpPr txBox="1"/>
          <p:nvPr/>
        </p:nvSpPr>
        <p:spPr>
          <a:xfrm>
            <a:off x="3497269" y="5129058"/>
            <a:ext cx="1040864" cy="195397"/>
          </a:xfrm>
          <a:prstGeom prst="rect">
            <a:avLst/>
          </a:prstGeom>
          <a:noFill/>
        </p:spPr>
        <p:txBody>
          <a:bodyPr wrap="square" rtlCol="0">
            <a:noAutofit/>
          </a:bodyPr>
          <a:lstStyle/>
          <a:p>
            <a:r>
              <a:rPr lang="sk-SK" sz="1000" i="1" dirty="0" err="1" smtClean="0">
                <a:solidFill>
                  <a:srgbClr val="12018D"/>
                </a:solidFill>
              </a:rPr>
              <a:t>Data</a:t>
            </a:r>
            <a:r>
              <a:rPr lang="sk-SK" sz="1000" i="1" dirty="0" smtClean="0">
                <a:solidFill>
                  <a:srgbClr val="12018D"/>
                </a:solidFill>
              </a:rPr>
              <a:t> </a:t>
            </a:r>
            <a:r>
              <a:rPr lang="sk-SK" sz="1000" i="1" dirty="0" err="1" smtClean="0">
                <a:solidFill>
                  <a:srgbClr val="12018D"/>
                </a:solidFill>
              </a:rPr>
              <a:t>warehouse</a:t>
            </a:r>
            <a:endParaRPr lang="sk-SK" sz="1000" i="1" dirty="0">
              <a:solidFill>
                <a:srgbClr val="12018D"/>
              </a:solidFill>
            </a:endParaRPr>
          </a:p>
        </p:txBody>
      </p:sp>
      <p:sp>
        <p:nvSpPr>
          <p:cNvPr id="11" name="BlokTextu 10"/>
          <p:cNvSpPr txBox="1"/>
          <p:nvPr/>
        </p:nvSpPr>
        <p:spPr>
          <a:xfrm>
            <a:off x="7800115" y="2671050"/>
            <a:ext cx="2594157" cy="246221"/>
          </a:xfrm>
          <a:prstGeom prst="rect">
            <a:avLst/>
          </a:prstGeom>
          <a:noFill/>
        </p:spPr>
        <p:txBody>
          <a:bodyPr wrap="square" rtlCol="0">
            <a:spAutoFit/>
          </a:bodyPr>
          <a:lstStyle/>
          <a:p>
            <a:r>
              <a:rPr lang="sk-SK" sz="1000" i="1" dirty="0" err="1" smtClean="0">
                <a:solidFill>
                  <a:srgbClr val="12018D"/>
                </a:solidFill>
              </a:rPr>
              <a:t>Darta</a:t>
            </a:r>
            <a:r>
              <a:rPr lang="sk-SK" sz="1000" i="1" dirty="0" smtClean="0">
                <a:solidFill>
                  <a:srgbClr val="12018D"/>
                </a:solidFill>
              </a:rPr>
              <a:t> </a:t>
            </a:r>
            <a:r>
              <a:rPr lang="sk-SK" sz="1000" i="1" dirty="0" err="1" smtClean="0">
                <a:solidFill>
                  <a:srgbClr val="12018D"/>
                </a:solidFill>
              </a:rPr>
              <a:t>Mart</a:t>
            </a:r>
            <a:endParaRPr lang="sk-SK" sz="1000" i="1" dirty="0">
              <a:solidFill>
                <a:srgbClr val="12018D"/>
              </a:solidFill>
            </a:endParaRPr>
          </a:p>
        </p:txBody>
      </p:sp>
      <p:sp>
        <p:nvSpPr>
          <p:cNvPr id="12" name="BlokTextu 11"/>
          <p:cNvSpPr txBox="1"/>
          <p:nvPr/>
        </p:nvSpPr>
        <p:spPr>
          <a:xfrm>
            <a:off x="6092825" y="6524782"/>
            <a:ext cx="5917545" cy="215444"/>
          </a:xfrm>
          <a:prstGeom prst="rect">
            <a:avLst/>
          </a:prstGeom>
          <a:noFill/>
        </p:spPr>
        <p:txBody>
          <a:bodyPr wrap="square" rtlCol="0">
            <a:spAutoFit/>
          </a:bodyPr>
          <a:lstStyle/>
          <a:p>
            <a:r>
              <a:rPr lang="sk-SK" sz="800" dirty="0" smtClean="0"/>
              <a:t>Zdroj obrázkov: </a:t>
            </a:r>
            <a:r>
              <a:rPr lang="sk-SK" sz="800" dirty="0">
                <a:hlinkClick r:id="rId5"/>
              </a:rPr>
              <a:t>https://intersog.com/blog/what-is-the-difference-between-data-lakes-data-marts-data-swamps-and-data-cubes/</a:t>
            </a:r>
            <a:endParaRPr lang="sk-SK" sz="800" dirty="0"/>
          </a:p>
        </p:txBody>
      </p:sp>
      <p:pic>
        <p:nvPicPr>
          <p:cNvPr id="13" name="Obrázok 12">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468" y="5717036"/>
            <a:ext cx="4332000" cy="490642"/>
          </a:xfrm>
          <a:prstGeom prst="rect">
            <a:avLst/>
          </a:prstGeom>
          <a:ln>
            <a:solidFill>
              <a:schemeClr val="bg1">
                <a:lumMod val="75000"/>
              </a:schemeClr>
            </a:solidFill>
          </a:ln>
        </p:spPr>
      </p:pic>
      <p:sp>
        <p:nvSpPr>
          <p:cNvPr id="14" name="Obdĺžnik 13"/>
          <p:cNvSpPr/>
          <p:nvPr/>
        </p:nvSpPr>
        <p:spPr>
          <a:xfrm>
            <a:off x="0" y="609460"/>
            <a:ext cx="12192000" cy="94168"/>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Tree>
    <p:extLst>
      <p:ext uri="{BB962C8B-B14F-4D97-AF65-F5344CB8AC3E}">
        <p14:creationId xmlns:p14="http://schemas.microsoft.com/office/powerpoint/2010/main" val="23837219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225929" y="555867"/>
            <a:ext cx="11697855" cy="1859530"/>
          </a:xfrm>
          <a:prstGeom prst="rect">
            <a:avLst/>
          </a:prstGeom>
        </p:spPr>
        <p:txBody>
          <a:bodyPr tIns="0" bIns="36000">
            <a:noAutofit/>
          </a:bodyPr>
          <a:lstStyle/>
          <a:p>
            <a:pPr algn="ctr">
              <a:spcBef>
                <a:spcPts val="0"/>
              </a:spcBef>
            </a:pPr>
            <a:r>
              <a:rPr lang="sk-SK" sz="5400" b="1" dirty="0" err="1" smtClean="0">
                <a:solidFill>
                  <a:srgbClr val="12018D"/>
                </a:solidFill>
              </a:rPr>
              <a:t>Trustworthy</a:t>
            </a:r>
            <a:r>
              <a:rPr lang="sk-SK" sz="5400" b="1" dirty="0" smtClean="0">
                <a:solidFill>
                  <a:srgbClr val="12018D"/>
                </a:solidFill>
              </a:rPr>
              <a:t> (</a:t>
            </a:r>
            <a:r>
              <a:rPr lang="sk-SK" sz="5400" b="1" dirty="0" err="1" smtClean="0">
                <a:solidFill>
                  <a:srgbClr val="12018D"/>
                </a:solidFill>
              </a:rPr>
              <a:t>trusted</a:t>
            </a:r>
            <a:r>
              <a:rPr lang="sk-SK" sz="5400" b="1" dirty="0" smtClean="0">
                <a:solidFill>
                  <a:srgbClr val="12018D"/>
                </a:solidFill>
              </a:rPr>
              <a:t>)</a:t>
            </a:r>
          </a:p>
          <a:p>
            <a:pPr algn="ctr">
              <a:spcBef>
                <a:spcPts val="0"/>
              </a:spcBef>
            </a:pPr>
            <a:r>
              <a:rPr lang="sk-SK" sz="5400" b="1" dirty="0" err="1" smtClean="0">
                <a:solidFill>
                  <a:srgbClr val="12018D"/>
                </a:solidFill>
              </a:rPr>
              <a:t>digital</a:t>
            </a:r>
            <a:r>
              <a:rPr lang="sk-SK" sz="5400" b="1" dirty="0" smtClean="0">
                <a:solidFill>
                  <a:srgbClr val="12018D"/>
                </a:solidFill>
              </a:rPr>
              <a:t> </a:t>
            </a:r>
            <a:r>
              <a:rPr lang="sk-SK" sz="5400" b="1" dirty="0" err="1" smtClean="0">
                <a:solidFill>
                  <a:srgbClr val="12018D"/>
                </a:solidFill>
              </a:rPr>
              <a:t>repositories</a:t>
            </a:r>
            <a:endParaRPr lang="sk-SK" sz="5400" b="1" dirty="0">
              <a:solidFill>
                <a:srgbClr val="12018D"/>
              </a:solidFill>
            </a:endParaRPr>
          </a:p>
          <a:p>
            <a:pPr algn="just">
              <a:spcBef>
                <a:spcPts val="600"/>
              </a:spcBef>
            </a:pPr>
            <a:endParaRPr lang="sk-SK" sz="5400" dirty="0" smtClean="0">
              <a:solidFill>
                <a:srgbClr val="12018D"/>
              </a:solidFill>
              <a:hlinkClick r:id="rId3"/>
            </a:endParaRPr>
          </a:p>
          <a:p>
            <a:pPr algn="just">
              <a:spcBef>
                <a:spcPts val="600"/>
              </a:spcBef>
            </a:pPr>
            <a:endParaRPr lang="sk-SK" sz="800" dirty="0">
              <a:solidFill>
                <a:srgbClr val="12018D"/>
              </a:solidFill>
              <a:hlinkClick r:id="rId3"/>
            </a:endParaRPr>
          </a:p>
          <a:p>
            <a:pPr algn="just">
              <a:spcBef>
                <a:spcPts val="1800"/>
              </a:spcBef>
            </a:pPr>
            <a:endParaRPr lang="sk-SK" sz="2000" dirty="0"/>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16</a:t>
            </a:fld>
            <a:endParaRPr lang="sk-SK" dirty="0"/>
          </a:p>
        </p:txBody>
      </p:sp>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035" y="2520311"/>
            <a:ext cx="4117641" cy="3786336"/>
          </a:xfrm>
          <a:prstGeom prst="rect">
            <a:avLst/>
          </a:prstGeom>
        </p:spPr>
      </p:pic>
      <p:sp>
        <p:nvSpPr>
          <p:cNvPr id="2" name="Obdĺžnik 1"/>
          <p:cNvSpPr/>
          <p:nvPr/>
        </p:nvSpPr>
        <p:spPr>
          <a:xfrm>
            <a:off x="76200" y="6538912"/>
            <a:ext cx="3060192" cy="215444"/>
          </a:xfrm>
          <a:prstGeom prst="rect">
            <a:avLst/>
          </a:prstGeom>
        </p:spPr>
        <p:txBody>
          <a:bodyPr wrap="square">
            <a:spAutoFit/>
          </a:bodyPr>
          <a:lstStyle/>
          <a:p>
            <a:r>
              <a:rPr lang="en-US" sz="800" dirty="0" err="1" smtClean="0">
                <a:hlinkClick r:id="rId5"/>
              </a:rPr>
              <a:t>Jørgen</a:t>
            </a:r>
            <a:r>
              <a:rPr lang="en-US" sz="800" dirty="0" smtClean="0">
                <a:hlinkClick r:id="rId5"/>
              </a:rPr>
              <a:t> </a:t>
            </a:r>
            <a:r>
              <a:rPr lang="en-US" sz="800" dirty="0">
                <a:hlinkClick r:id="rId5"/>
              </a:rPr>
              <a:t>Stamp</a:t>
            </a:r>
            <a:r>
              <a:rPr lang="en-US" sz="800" dirty="0"/>
              <a:t>, </a:t>
            </a:r>
            <a:r>
              <a:rPr lang="en-US" sz="800" dirty="0">
                <a:hlinkClick r:id="rId6"/>
              </a:rPr>
              <a:t>CC BY 2.5 </a:t>
            </a:r>
            <a:r>
              <a:rPr lang="en-US" sz="800" dirty="0" smtClean="0">
                <a:hlinkClick r:id="rId6"/>
              </a:rPr>
              <a:t>DK</a:t>
            </a:r>
            <a:r>
              <a:rPr lang="en-US" sz="800" dirty="0" smtClean="0"/>
              <a:t>, </a:t>
            </a:r>
            <a:r>
              <a:rPr lang="en-US" sz="800" dirty="0"/>
              <a:t>via </a:t>
            </a:r>
            <a:r>
              <a:rPr lang="en-US" sz="800" dirty="0">
                <a:hlinkClick r:id="rId5"/>
              </a:rPr>
              <a:t>Wikimedia Commons</a:t>
            </a:r>
            <a:endParaRPr lang="sk-SK" sz="800" dirty="0"/>
          </a:p>
        </p:txBody>
      </p:sp>
      <p:sp>
        <p:nvSpPr>
          <p:cNvPr id="3" name="Obdĺžnik 2"/>
          <p:cNvSpPr/>
          <p:nvPr/>
        </p:nvSpPr>
        <p:spPr>
          <a:xfrm>
            <a:off x="76200" y="6415802"/>
            <a:ext cx="603050" cy="215444"/>
          </a:xfrm>
          <a:prstGeom prst="rect">
            <a:avLst/>
          </a:prstGeom>
        </p:spPr>
        <p:txBody>
          <a:bodyPr wrap="none">
            <a:spAutoFit/>
          </a:bodyPr>
          <a:lstStyle/>
          <a:p>
            <a:r>
              <a:rPr lang="sk-SK" sz="800" dirty="0" smtClean="0"/>
              <a:t>Obrázok:</a:t>
            </a:r>
            <a:endParaRPr lang="sk-SK" sz="800" dirty="0"/>
          </a:p>
        </p:txBody>
      </p:sp>
    </p:spTree>
    <p:extLst>
      <p:ext uri="{BB962C8B-B14F-4D97-AF65-F5344CB8AC3E}">
        <p14:creationId xmlns:p14="http://schemas.microsoft.com/office/powerpoint/2010/main" val="2449557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17</a:t>
            </a:fld>
            <a:endParaRPr lang="sk-SK" dirty="0"/>
          </a:p>
        </p:txBody>
      </p:sp>
      <p:sp>
        <p:nvSpPr>
          <p:cNvPr id="2" name="Obdĺžnik 1"/>
          <p:cNvSpPr/>
          <p:nvPr/>
        </p:nvSpPr>
        <p:spPr>
          <a:xfrm>
            <a:off x="719715" y="1626741"/>
            <a:ext cx="10740765" cy="3361638"/>
          </a:xfrm>
          <a:prstGeom prst="rect">
            <a:avLst/>
          </a:prstGeom>
          <a:solidFill>
            <a:schemeClr val="accent1">
              <a:lumMod val="20000"/>
              <a:lumOff val="80000"/>
            </a:schemeClr>
          </a:solidFill>
        </p:spPr>
        <p:txBody>
          <a:bodyPr wrap="square" lIns="180000" tIns="108000" rIns="180000" bIns="108000">
            <a:noAutofit/>
          </a:bodyPr>
          <a:lstStyle/>
          <a:p>
            <a:pPr marL="182563" indent="-182563" algn="just">
              <a:lnSpc>
                <a:spcPct val="150000"/>
              </a:lnSpc>
              <a:spcBef>
                <a:spcPts val="1800"/>
              </a:spcBef>
              <a:buFont typeface="Arial" panose="020B0604020202020204" pitchFamily="34" charset="0"/>
              <a:buChar char="•"/>
            </a:pPr>
            <a:r>
              <a:rPr lang="en-US" sz="2000" dirty="0" smtClean="0"/>
              <a:t>A trusted</a:t>
            </a:r>
            <a:r>
              <a:rPr lang="sk-SK" sz="2000" dirty="0" smtClean="0"/>
              <a:t> (</a:t>
            </a:r>
            <a:r>
              <a:rPr lang="sk-SK" sz="2000" dirty="0" err="1" smtClean="0"/>
              <a:t>trustworthy</a:t>
            </a:r>
            <a:r>
              <a:rPr lang="sk-SK" sz="2000" dirty="0" smtClean="0"/>
              <a:t>)</a:t>
            </a:r>
            <a:r>
              <a:rPr lang="en-US" sz="2000" dirty="0" smtClean="0"/>
              <a:t> digital repository is one whose mission is to </a:t>
            </a:r>
            <a:r>
              <a:rPr lang="en-US" sz="2000" b="1" dirty="0" smtClean="0"/>
              <a:t>provide reliable, long-term access to managed digital resources to its designated community, now and in the future</a:t>
            </a:r>
            <a:r>
              <a:rPr lang="en-US" sz="2000" dirty="0" smtClean="0"/>
              <a:t>.</a:t>
            </a:r>
            <a:r>
              <a:rPr lang="en-US" sz="2000" baseline="30000" dirty="0" smtClean="0"/>
              <a:t>14</a:t>
            </a:r>
            <a:r>
              <a:rPr lang="en-US" sz="2000" dirty="0" smtClean="0"/>
              <a:t> </a:t>
            </a:r>
          </a:p>
          <a:p>
            <a:pPr marL="182563" indent="-182563" algn="just">
              <a:lnSpc>
                <a:spcPct val="150000"/>
              </a:lnSpc>
              <a:spcBef>
                <a:spcPts val="1800"/>
              </a:spcBef>
              <a:buFont typeface="Arial" panose="020B0604020202020204" pitchFamily="34" charset="0"/>
              <a:buChar char="•"/>
            </a:pPr>
            <a:r>
              <a:rPr lang="en-US" sz="2000" dirty="0" smtClean="0"/>
              <a:t>It must be possible to </a:t>
            </a:r>
            <a:r>
              <a:rPr lang="en-US" sz="2000" b="1" dirty="0" smtClean="0"/>
              <a:t>test trustworthiness objectively based on determined criteria </a:t>
            </a:r>
            <a:r>
              <a:rPr lang="en-US" sz="2000" dirty="0" smtClean="0"/>
              <a:t>(e.g. secured financing).</a:t>
            </a:r>
            <a:r>
              <a:rPr lang="en-US" sz="2000" baseline="30000" dirty="0" smtClean="0"/>
              <a:t>15</a:t>
            </a:r>
            <a:endParaRPr lang="en-US" sz="2000" dirty="0" smtClean="0"/>
          </a:p>
          <a:p>
            <a:pPr marL="182563" indent="-182563" algn="just">
              <a:lnSpc>
                <a:spcPct val="150000"/>
              </a:lnSpc>
              <a:spcBef>
                <a:spcPts val="1200"/>
              </a:spcBef>
              <a:buFont typeface="Arial" panose="020B0604020202020204" pitchFamily="34" charset="0"/>
              <a:buChar char="•"/>
            </a:pPr>
            <a:r>
              <a:rPr lang="sk-SK" sz="2000" dirty="0" err="1" smtClean="0"/>
              <a:t>An</a:t>
            </a:r>
            <a:r>
              <a:rPr lang="sk-SK" sz="2000" dirty="0" smtClean="0"/>
              <a:t> e</a:t>
            </a:r>
            <a:r>
              <a:rPr lang="en-US" sz="2000" dirty="0" err="1" smtClean="0"/>
              <a:t>xternal</a:t>
            </a:r>
            <a:r>
              <a:rPr lang="en-US" sz="2000" dirty="0" smtClean="0"/>
              <a:t> entity may carry out testing and evaluating.</a:t>
            </a:r>
            <a:r>
              <a:rPr lang="en-US" sz="2000" baseline="30000" dirty="0" smtClean="0"/>
              <a:t> 15</a:t>
            </a:r>
            <a:endParaRPr lang="en-US" sz="2000" dirty="0" smtClean="0"/>
          </a:p>
          <a:p>
            <a:pPr algn="just">
              <a:lnSpc>
                <a:spcPct val="150000"/>
              </a:lnSpc>
              <a:spcBef>
                <a:spcPts val="1200"/>
              </a:spcBef>
            </a:pPr>
            <a:endParaRPr lang="en-US" sz="2000" dirty="0"/>
          </a:p>
        </p:txBody>
      </p:sp>
      <p:pic>
        <p:nvPicPr>
          <p:cNvPr id="4" name="Obrázok 3"/>
          <p:cNvPicPr>
            <a:picLocks noChangeAspect="1"/>
          </p:cNvPicPr>
          <p:nvPr/>
        </p:nvPicPr>
        <p:blipFill>
          <a:blip r:embed="rId3"/>
          <a:stretch>
            <a:fillRect/>
          </a:stretch>
        </p:blipFill>
        <p:spPr>
          <a:xfrm>
            <a:off x="3875969" y="5243042"/>
            <a:ext cx="4548258" cy="1205878"/>
          </a:xfrm>
          <a:prstGeom prst="rect">
            <a:avLst/>
          </a:prstGeom>
          <a:ln>
            <a:solidFill>
              <a:schemeClr val="accent6">
                <a:lumMod val="40000"/>
                <a:lumOff val="60000"/>
              </a:schemeClr>
            </a:solidFill>
          </a:ln>
        </p:spPr>
      </p:pic>
      <p:sp>
        <p:nvSpPr>
          <p:cNvPr id="3" name="Obdĺžnik 2"/>
          <p:cNvSpPr/>
          <p:nvPr/>
        </p:nvSpPr>
        <p:spPr>
          <a:xfrm>
            <a:off x="3125431" y="478290"/>
            <a:ext cx="6610752" cy="572464"/>
          </a:xfrm>
          <a:prstGeom prst="rect">
            <a:avLst/>
          </a:prstGeom>
        </p:spPr>
        <p:txBody>
          <a:bodyPr wrap="square">
            <a:spAutoFit/>
          </a:bodyPr>
          <a:lstStyle/>
          <a:p>
            <a:pPr algn="ctr">
              <a:lnSpc>
                <a:spcPct val="130000"/>
              </a:lnSpc>
            </a:pPr>
            <a:r>
              <a:rPr lang="sk-SK" sz="2400" b="1" cap="all" dirty="0" err="1" smtClean="0">
                <a:solidFill>
                  <a:srgbClr val="C00000"/>
                </a:solidFill>
              </a:rPr>
              <a:t>trustworthy</a:t>
            </a:r>
            <a:r>
              <a:rPr lang="sk-SK" sz="2400" b="1" cap="all" dirty="0" smtClean="0">
                <a:solidFill>
                  <a:srgbClr val="C00000"/>
                </a:solidFill>
              </a:rPr>
              <a:t> </a:t>
            </a:r>
            <a:r>
              <a:rPr lang="sk-SK" sz="2400" b="1" cap="all" dirty="0" err="1">
                <a:solidFill>
                  <a:srgbClr val="C00000"/>
                </a:solidFill>
              </a:rPr>
              <a:t>digital</a:t>
            </a:r>
            <a:r>
              <a:rPr lang="sk-SK" sz="2400" b="1" cap="all" dirty="0">
                <a:solidFill>
                  <a:srgbClr val="C00000"/>
                </a:solidFill>
              </a:rPr>
              <a:t> </a:t>
            </a:r>
            <a:r>
              <a:rPr lang="sk-SK" sz="2400" b="1" cap="all" dirty="0" err="1" smtClean="0">
                <a:solidFill>
                  <a:srgbClr val="C00000"/>
                </a:solidFill>
              </a:rPr>
              <a:t>repository</a:t>
            </a:r>
            <a:endParaRPr lang="sk-SK" sz="1600" b="1" cap="all" dirty="0">
              <a:solidFill>
                <a:srgbClr val="C00000"/>
              </a:solidFill>
            </a:endParaRPr>
          </a:p>
        </p:txBody>
      </p:sp>
      <p:sp>
        <p:nvSpPr>
          <p:cNvPr id="6" name="BlokTextu 5"/>
          <p:cNvSpPr txBox="1"/>
          <p:nvPr/>
        </p:nvSpPr>
        <p:spPr>
          <a:xfrm>
            <a:off x="122139" y="6606059"/>
            <a:ext cx="1159292" cy="230832"/>
          </a:xfrm>
          <a:prstGeom prst="rect">
            <a:avLst/>
          </a:prstGeom>
          <a:noFill/>
        </p:spPr>
        <p:txBody>
          <a:bodyPr wrap="none" rtlCol="0">
            <a:spAutoFit/>
          </a:bodyPr>
          <a:lstStyle/>
          <a:p>
            <a:r>
              <a:rPr lang="sk-SK" sz="900" dirty="0" err="1" smtClean="0"/>
              <a:t>Source</a:t>
            </a:r>
            <a:r>
              <a:rPr lang="sk-SK" sz="900" dirty="0" smtClean="0"/>
              <a:t>: 14, 15, 16 </a:t>
            </a:r>
            <a:endParaRPr lang="sk-SK" sz="900" dirty="0"/>
          </a:p>
        </p:txBody>
      </p:sp>
    </p:spTree>
    <p:extLst>
      <p:ext uri="{BB962C8B-B14F-4D97-AF65-F5344CB8AC3E}">
        <p14:creationId xmlns:p14="http://schemas.microsoft.com/office/powerpoint/2010/main" val="18713102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4"/>
            <a:ext cx="12192000" cy="132314"/>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253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Repositories</a:t>
            </a:r>
            <a:endParaRPr lang="sk-SK" sz="3200" b="1" dirty="0">
              <a:solidFill>
                <a:schemeClr val="bg1"/>
              </a:solidFill>
              <a:latin typeface="Arial" panose="020B0604020202020204" pitchFamily="34" charset="0"/>
              <a:cs typeface="Arial" panose="020B0604020202020204" pitchFamily="34" charset="0"/>
            </a:endParaRPr>
          </a:p>
        </p:txBody>
      </p:sp>
      <p:sp>
        <p:nvSpPr>
          <p:cNvPr id="9" name="Zástupný objekt pre číslo snímky 8"/>
          <p:cNvSpPr>
            <a:spLocks noGrp="1"/>
          </p:cNvSpPr>
          <p:nvPr>
            <p:ph type="sldNum" sz="quarter" idx="12"/>
          </p:nvPr>
        </p:nvSpPr>
        <p:spPr>
          <a:xfrm>
            <a:off x="11837322" y="6482842"/>
            <a:ext cx="351503" cy="365125"/>
          </a:xfrm>
        </p:spPr>
        <p:txBody>
          <a:bodyPr/>
          <a:lstStyle/>
          <a:p>
            <a:pPr>
              <a:defRPr/>
            </a:pPr>
            <a:fld id="{5F8A6784-8DE6-4866-8026-B3451A70A446}" type="slidenum">
              <a:rPr lang="sk-SK" smtClean="0"/>
              <a:pPr>
                <a:defRPr/>
              </a:pPr>
              <a:t>18</a:t>
            </a:fld>
            <a:endParaRPr lang="sk-SK" dirty="0"/>
          </a:p>
        </p:txBody>
      </p:sp>
      <p:sp>
        <p:nvSpPr>
          <p:cNvPr id="10" name="BlokTextu 9"/>
          <p:cNvSpPr txBox="1"/>
          <p:nvPr/>
        </p:nvSpPr>
        <p:spPr>
          <a:xfrm>
            <a:off x="0" y="6481100"/>
            <a:ext cx="4603531" cy="338554"/>
          </a:xfrm>
          <a:prstGeom prst="rect">
            <a:avLst/>
          </a:prstGeom>
          <a:noFill/>
        </p:spPr>
        <p:txBody>
          <a:bodyPr wrap="square" rtlCol="0">
            <a:spAutoFit/>
          </a:bodyPr>
          <a:lstStyle/>
          <a:p>
            <a:r>
              <a:rPr lang="sk-SK" sz="800" dirty="0" smtClean="0"/>
              <a:t>Zdroj schémy Vývoja noriem pre DR: </a:t>
            </a:r>
            <a:r>
              <a:rPr lang="sk-SK" sz="800" dirty="0" smtClean="0">
                <a:hlinkClick r:id="rId3"/>
              </a:rPr>
              <a:t>https</a:t>
            </a:r>
            <a:r>
              <a:rPr lang="sk-SK" sz="800" dirty="0">
                <a:hlinkClick r:id="rId3"/>
              </a:rPr>
              <a:t>://en.wikipedia.org/wiki/Trustworthy_Repositories_Audit_%</a:t>
            </a:r>
            <a:r>
              <a:rPr lang="sk-SK" sz="800" dirty="0" smtClean="0">
                <a:hlinkClick r:id="rId3"/>
              </a:rPr>
              <a:t>26_Certification#cite_note-3</a:t>
            </a:r>
            <a:r>
              <a:rPr lang="sk-SK" sz="800" dirty="0" smtClean="0"/>
              <a:t>  </a:t>
            </a:r>
            <a:endParaRPr lang="sk-SK" sz="800" dirty="0"/>
          </a:p>
        </p:txBody>
      </p:sp>
      <p:sp>
        <p:nvSpPr>
          <p:cNvPr id="11" name="Obdĺžnik 10"/>
          <p:cNvSpPr/>
          <p:nvPr/>
        </p:nvSpPr>
        <p:spPr>
          <a:xfrm>
            <a:off x="692322" y="2125385"/>
            <a:ext cx="3304822" cy="2092881"/>
          </a:xfrm>
          <a:prstGeom prst="rect">
            <a:avLst/>
          </a:prstGeom>
          <a:solidFill>
            <a:schemeClr val="accent6">
              <a:lumMod val="40000"/>
              <a:lumOff val="60000"/>
            </a:schemeClr>
          </a:solidFill>
        </p:spPr>
        <p:txBody>
          <a:bodyPr wrap="square">
            <a:spAutoFit/>
          </a:bodyPr>
          <a:lstStyle/>
          <a:p>
            <a:pPr algn="ctr"/>
            <a:r>
              <a:rPr lang="en-US" sz="2400" b="1" cap="all" dirty="0" smtClean="0">
                <a:solidFill>
                  <a:srgbClr val="C00000"/>
                </a:solidFill>
                <a:latin typeface="Arial" panose="020B0604020202020204" pitchFamily="34" charset="0"/>
                <a:cs typeface="Arial" panose="020B0604020202020204" pitchFamily="34" charset="0"/>
              </a:rPr>
              <a:t>Trustworthiness—AUDIT &amp; </a:t>
            </a:r>
            <a:r>
              <a:rPr lang="en-US" sz="2400" b="1" cap="all" dirty="0" err="1" smtClean="0">
                <a:solidFill>
                  <a:srgbClr val="C00000"/>
                </a:solidFill>
                <a:latin typeface="Arial" panose="020B0604020202020204" pitchFamily="34" charset="0"/>
                <a:cs typeface="Arial" panose="020B0604020202020204" pitchFamily="34" charset="0"/>
              </a:rPr>
              <a:t>certifi</a:t>
            </a:r>
            <a:r>
              <a:rPr lang="sk-SK" sz="2400" b="1" cap="all" dirty="0" smtClean="0">
                <a:solidFill>
                  <a:srgbClr val="C00000"/>
                </a:solidFill>
                <a:latin typeface="Arial" panose="020B0604020202020204" pitchFamily="34" charset="0"/>
                <a:cs typeface="Arial" panose="020B0604020202020204" pitchFamily="34" charset="0"/>
              </a:rPr>
              <a:t>c</a:t>
            </a:r>
            <a:r>
              <a:rPr lang="en-US" sz="2400" b="1" cap="all" dirty="0" err="1" smtClean="0">
                <a:solidFill>
                  <a:srgbClr val="C00000"/>
                </a:solidFill>
                <a:latin typeface="Arial" panose="020B0604020202020204" pitchFamily="34" charset="0"/>
                <a:cs typeface="Arial" panose="020B0604020202020204" pitchFamily="34" charset="0"/>
              </a:rPr>
              <a:t>ation</a:t>
            </a:r>
            <a:r>
              <a:rPr lang="en-US" sz="2400" b="1" cap="all" dirty="0" smtClean="0">
                <a:solidFill>
                  <a:srgbClr val="C00000"/>
                </a:solidFill>
                <a:latin typeface="Arial" panose="020B0604020202020204" pitchFamily="34" charset="0"/>
                <a:cs typeface="Arial" panose="020B0604020202020204" pitchFamily="34" charset="0"/>
              </a:rPr>
              <a:t> </a:t>
            </a:r>
          </a:p>
          <a:p>
            <a:pPr algn="ctr"/>
            <a:endParaRPr lang="en-US" b="1" dirty="0" smtClean="0">
              <a:solidFill>
                <a:srgbClr val="12018D"/>
              </a:solidFill>
            </a:endParaRPr>
          </a:p>
          <a:p>
            <a:pPr algn="ctr"/>
            <a:r>
              <a:rPr lang="en-US" sz="2000" b="1" dirty="0" smtClean="0">
                <a:solidFill>
                  <a:srgbClr val="12018D"/>
                </a:solidFill>
              </a:rPr>
              <a:t>Digital Repository Standards </a:t>
            </a:r>
            <a:r>
              <a:rPr lang="sk-SK" sz="2000" b="1" dirty="0" smtClean="0">
                <a:solidFill>
                  <a:srgbClr val="12018D"/>
                </a:solidFill>
              </a:rPr>
              <a:t>D</a:t>
            </a:r>
            <a:r>
              <a:rPr lang="en-US" sz="2000" b="1" dirty="0" err="1" smtClean="0">
                <a:solidFill>
                  <a:srgbClr val="12018D"/>
                </a:solidFill>
              </a:rPr>
              <a:t>evelopment</a:t>
            </a:r>
            <a:r>
              <a:rPr lang="en-US" sz="2000" b="1" dirty="0" smtClean="0">
                <a:solidFill>
                  <a:srgbClr val="12018D"/>
                </a:solidFill>
              </a:rPr>
              <a:t> </a:t>
            </a:r>
            <a:endParaRPr lang="en-US" sz="2000" b="1" dirty="0">
              <a:solidFill>
                <a:srgbClr val="12018D"/>
              </a:solidFill>
            </a:endParaRPr>
          </a:p>
        </p:txBody>
      </p:sp>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580" y="73903"/>
            <a:ext cx="5725573" cy="6591501"/>
          </a:xfrm>
          <a:prstGeom prst="rect">
            <a:avLst/>
          </a:prstGeom>
        </p:spPr>
      </p:pic>
      <p:sp>
        <p:nvSpPr>
          <p:cNvPr id="7" name="Obdĺžnik 6"/>
          <p:cNvSpPr/>
          <p:nvPr/>
        </p:nvSpPr>
        <p:spPr>
          <a:xfrm>
            <a:off x="10210196" y="1015162"/>
            <a:ext cx="1802877" cy="4708981"/>
          </a:xfrm>
          <a:prstGeom prst="rect">
            <a:avLst/>
          </a:prstGeom>
          <a:solidFill>
            <a:schemeClr val="accent6">
              <a:lumMod val="40000"/>
              <a:lumOff val="60000"/>
            </a:schemeClr>
          </a:solidFill>
        </p:spPr>
        <p:txBody>
          <a:bodyPr wrap="square">
            <a:spAutoFit/>
          </a:bodyPr>
          <a:lstStyle/>
          <a:p>
            <a:r>
              <a:rPr lang="en-US" sz="1600" b="1" i="1" dirty="0" smtClean="0"/>
              <a:t>ISO </a:t>
            </a:r>
            <a:r>
              <a:rPr lang="en-US" sz="1600" b="1" i="1" dirty="0"/>
              <a:t>14721:2012 Space data and information transfer systems—Open archival information system (OAIS)—Reference </a:t>
            </a:r>
            <a:r>
              <a:rPr lang="en-US" sz="1600" b="1" i="1" dirty="0" smtClean="0"/>
              <a:t>model</a:t>
            </a:r>
            <a:r>
              <a:rPr lang="sk-SK" sz="1600" i="1" dirty="0" smtClean="0"/>
              <a:t> </a:t>
            </a:r>
            <a:r>
              <a:rPr lang="sk-SK" sz="1400" i="1" dirty="0" smtClean="0"/>
              <a:t>(Slovak </a:t>
            </a:r>
            <a:r>
              <a:rPr lang="sk-SK" sz="1400" i="1" dirty="0" err="1" smtClean="0"/>
              <a:t>standard</a:t>
            </a:r>
            <a:r>
              <a:rPr lang="sk-SK" sz="1400" i="1" dirty="0" smtClean="0"/>
              <a:t>: </a:t>
            </a:r>
            <a:endParaRPr lang="sk-SK" sz="1400" i="1" dirty="0"/>
          </a:p>
          <a:p>
            <a:r>
              <a:rPr lang="sk-SK" sz="1400" b="1" dirty="0" smtClean="0"/>
              <a:t>STN ISO 14721: 2014 (31 0592)/, </a:t>
            </a:r>
            <a:r>
              <a:rPr lang="sk-SK" sz="1400" dirty="0" smtClean="0"/>
              <a:t>Systémy prenosu vesmírnych údajov a informácií. Otvorený archívny informačný systém (OAIS). Referenčný modul)</a:t>
            </a:r>
          </a:p>
        </p:txBody>
      </p:sp>
      <p:sp>
        <p:nvSpPr>
          <p:cNvPr id="8" name="Šípka doľava 7"/>
          <p:cNvSpPr/>
          <p:nvPr/>
        </p:nvSpPr>
        <p:spPr>
          <a:xfrm>
            <a:off x="9129714" y="2895562"/>
            <a:ext cx="1080482" cy="276264"/>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0926845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4"/>
            <a:ext cx="12192000" cy="132314"/>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253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Repositories</a:t>
            </a:r>
            <a:endParaRPr lang="sk-SK" sz="3200" b="1" dirty="0">
              <a:solidFill>
                <a:schemeClr val="bg1"/>
              </a:solidFill>
              <a:latin typeface="Arial" panose="020B0604020202020204" pitchFamily="34" charset="0"/>
              <a:cs typeface="Arial" panose="020B0604020202020204" pitchFamily="34" charset="0"/>
            </a:endParaRPr>
          </a:p>
        </p:txBody>
      </p:sp>
      <p:sp>
        <p:nvSpPr>
          <p:cNvPr id="9" name="Zástupný objekt pre číslo snímky 8"/>
          <p:cNvSpPr>
            <a:spLocks noGrp="1"/>
          </p:cNvSpPr>
          <p:nvPr>
            <p:ph type="sldNum" sz="quarter" idx="12"/>
          </p:nvPr>
        </p:nvSpPr>
        <p:spPr>
          <a:xfrm>
            <a:off x="11837322" y="6482842"/>
            <a:ext cx="351503" cy="365125"/>
          </a:xfrm>
        </p:spPr>
        <p:txBody>
          <a:bodyPr/>
          <a:lstStyle/>
          <a:p>
            <a:pPr>
              <a:defRPr/>
            </a:pPr>
            <a:fld id="{5F8A6784-8DE6-4866-8026-B3451A70A446}" type="slidenum">
              <a:rPr lang="sk-SK" smtClean="0"/>
              <a:pPr>
                <a:defRPr/>
              </a:pPr>
              <a:t>19</a:t>
            </a:fld>
            <a:endParaRPr lang="sk-SK" dirty="0"/>
          </a:p>
        </p:txBody>
      </p:sp>
      <p:pic>
        <p:nvPicPr>
          <p:cNvPr id="12" name="Obrázok 11">
            <a:hlinkClick r:id="rId3"/>
          </p:cNvPr>
          <p:cNvPicPr>
            <a:picLocks noChangeAspect="1"/>
          </p:cNvPicPr>
          <p:nvPr/>
        </p:nvPicPr>
        <p:blipFill>
          <a:blip r:embed="rId4"/>
          <a:stretch>
            <a:fillRect/>
          </a:stretch>
        </p:blipFill>
        <p:spPr>
          <a:xfrm>
            <a:off x="4663091" y="695814"/>
            <a:ext cx="6954958" cy="6030807"/>
          </a:xfrm>
          <a:prstGeom prst="rect">
            <a:avLst/>
          </a:prstGeom>
          <a:ln>
            <a:solidFill>
              <a:schemeClr val="bg1">
                <a:lumMod val="85000"/>
              </a:schemeClr>
            </a:solidFill>
          </a:ln>
        </p:spPr>
      </p:pic>
      <p:sp>
        <p:nvSpPr>
          <p:cNvPr id="13" name="Obdĺžnik 12"/>
          <p:cNvSpPr/>
          <p:nvPr/>
        </p:nvSpPr>
        <p:spPr>
          <a:xfrm>
            <a:off x="359669" y="1916977"/>
            <a:ext cx="3444956" cy="2308324"/>
          </a:xfrm>
          <a:prstGeom prst="rect">
            <a:avLst/>
          </a:prstGeom>
          <a:solidFill>
            <a:schemeClr val="accent6">
              <a:lumMod val="40000"/>
              <a:lumOff val="60000"/>
            </a:schemeClr>
          </a:solidFill>
        </p:spPr>
        <p:txBody>
          <a:bodyPr wrap="square">
            <a:spAutoFit/>
          </a:bodyPr>
          <a:lstStyle/>
          <a:p>
            <a:pPr algn="ctr"/>
            <a:r>
              <a:rPr lang="en-US" sz="2400" b="1" cap="all" dirty="0">
                <a:solidFill>
                  <a:srgbClr val="C00000"/>
                </a:solidFill>
                <a:latin typeface="Arial" panose="020B0604020202020204" pitchFamily="34" charset="0"/>
                <a:cs typeface="Arial" panose="020B0604020202020204" pitchFamily="34" charset="0"/>
              </a:rPr>
              <a:t>Trustworthiness—AUDIT &amp; </a:t>
            </a:r>
            <a:r>
              <a:rPr lang="en-US" sz="2400" b="1" cap="all" dirty="0" err="1" smtClean="0">
                <a:solidFill>
                  <a:srgbClr val="C00000"/>
                </a:solidFill>
                <a:latin typeface="Arial" panose="020B0604020202020204" pitchFamily="34" charset="0"/>
                <a:cs typeface="Arial" panose="020B0604020202020204" pitchFamily="34" charset="0"/>
              </a:rPr>
              <a:t>certifi</a:t>
            </a:r>
            <a:r>
              <a:rPr lang="sk-SK" sz="2400" b="1" cap="all" dirty="0" smtClean="0">
                <a:solidFill>
                  <a:srgbClr val="C00000"/>
                </a:solidFill>
                <a:latin typeface="Arial" panose="020B0604020202020204" pitchFamily="34" charset="0"/>
                <a:cs typeface="Arial" panose="020B0604020202020204" pitchFamily="34" charset="0"/>
              </a:rPr>
              <a:t>c</a:t>
            </a:r>
            <a:r>
              <a:rPr lang="en-US" sz="2400" b="1" cap="all" dirty="0" err="1" smtClean="0">
                <a:solidFill>
                  <a:srgbClr val="C00000"/>
                </a:solidFill>
                <a:latin typeface="Arial" panose="020B0604020202020204" pitchFamily="34" charset="0"/>
                <a:cs typeface="Arial" panose="020B0604020202020204" pitchFamily="34" charset="0"/>
              </a:rPr>
              <a:t>ation</a:t>
            </a:r>
            <a:r>
              <a:rPr lang="en-US" sz="2400" b="1" cap="all" dirty="0" smtClean="0">
                <a:solidFill>
                  <a:srgbClr val="C00000"/>
                </a:solidFill>
                <a:latin typeface="Arial" panose="020B0604020202020204" pitchFamily="34" charset="0"/>
                <a:cs typeface="Arial" panose="020B0604020202020204" pitchFamily="34" charset="0"/>
              </a:rPr>
              <a:t> </a:t>
            </a:r>
            <a:endParaRPr lang="en-US" sz="2400" b="1" cap="all" dirty="0">
              <a:solidFill>
                <a:srgbClr val="C00000"/>
              </a:solidFill>
              <a:latin typeface="Arial" panose="020B0604020202020204" pitchFamily="34" charset="0"/>
              <a:cs typeface="Arial" panose="020B0604020202020204" pitchFamily="34" charset="0"/>
            </a:endParaRPr>
          </a:p>
          <a:p>
            <a:pPr algn="ctr"/>
            <a:endParaRPr lang="sk-SK" b="1" dirty="0" smtClean="0">
              <a:solidFill>
                <a:srgbClr val="12018D"/>
              </a:solidFill>
            </a:endParaRPr>
          </a:p>
          <a:p>
            <a:pPr algn="ctr"/>
            <a:r>
              <a:rPr lang="sk-SK" b="1" dirty="0" err="1" smtClean="0">
                <a:solidFill>
                  <a:srgbClr val="12018D"/>
                </a:solidFill>
              </a:rPr>
              <a:t>Current</a:t>
            </a:r>
            <a:r>
              <a:rPr lang="sk-SK" b="1" dirty="0" smtClean="0">
                <a:solidFill>
                  <a:srgbClr val="12018D"/>
                </a:solidFill>
              </a:rPr>
              <a:t> </a:t>
            </a:r>
            <a:r>
              <a:rPr lang="sk-SK" b="1" dirty="0" err="1" smtClean="0">
                <a:solidFill>
                  <a:srgbClr val="12018D"/>
                </a:solidFill>
              </a:rPr>
              <a:t>development</a:t>
            </a:r>
            <a:r>
              <a:rPr lang="sk-SK" b="1" dirty="0" smtClean="0">
                <a:solidFill>
                  <a:srgbClr val="12018D"/>
                </a:solidFill>
              </a:rPr>
              <a:t>: </a:t>
            </a:r>
            <a:r>
              <a:rPr lang="sk-SK" b="1" u="sng" dirty="0">
                <a:hlinkClick r:id="rId5" tooltip="Trusted%20Digital%20Repository.html"/>
              </a:rPr>
              <a:t>TrustedDigitalRepository.eu</a:t>
            </a:r>
            <a:endParaRPr lang="sk-SK" b="1" dirty="0">
              <a:solidFill>
                <a:srgbClr val="12018D"/>
              </a:solidFill>
            </a:endParaRPr>
          </a:p>
          <a:p>
            <a:pPr algn="ctr"/>
            <a:endParaRPr lang="sk-SK" b="1" dirty="0" smtClean="0">
              <a:solidFill>
                <a:srgbClr val="12018D"/>
              </a:solidFill>
            </a:endParaRPr>
          </a:p>
        </p:txBody>
      </p:sp>
    </p:spTree>
    <p:extLst>
      <p:ext uri="{BB962C8B-B14F-4D97-AF65-F5344CB8AC3E}">
        <p14:creationId xmlns:p14="http://schemas.microsoft.com/office/powerpoint/2010/main" val="4225187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6003567" cy="584775"/>
          </a:xfrm>
          <a:prstGeom prst="rect">
            <a:avLst/>
          </a:prstGeom>
          <a:noFill/>
          <a:ln w="9525">
            <a:noFill/>
            <a:miter lim="800000"/>
            <a:headEnd/>
            <a:tailEnd/>
          </a:ln>
        </p:spPr>
        <p:txBody>
          <a:bodyPr wrap="none">
            <a:spAutoFit/>
          </a:bodyPr>
          <a:lstStyle/>
          <a:p>
            <a:r>
              <a:rPr lang="sk-SK" sz="3200" b="1" dirty="0" smtClean="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Archiving &amp; Repositories</a:t>
            </a:r>
            <a:endParaRPr lang="en-US" sz="3200" b="1" dirty="0">
              <a:solidFill>
                <a:schemeClr val="bg1"/>
              </a:solidFill>
              <a:latin typeface="Arial" panose="020B0604020202020204" pitchFamily="34" charset="0"/>
              <a:cs typeface="Arial" panose="020B0604020202020204" pitchFamily="34" charset="0"/>
            </a:endParaRPr>
          </a:p>
        </p:txBody>
      </p:sp>
      <p:sp>
        <p:nvSpPr>
          <p:cNvPr id="7" name="Zástupný objekt pre číslo snímky 6"/>
          <p:cNvSpPr>
            <a:spLocks noGrp="1"/>
          </p:cNvSpPr>
          <p:nvPr>
            <p:ph type="sldNum" sz="quarter" idx="12"/>
          </p:nvPr>
        </p:nvSpPr>
        <p:spPr>
          <a:xfrm>
            <a:off x="11809378" y="6346623"/>
            <a:ext cx="293451" cy="365125"/>
          </a:xfrm>
        </p:spPr>
        <p:txBody>
          <a:bodyPr/>
          <a:lstStyle/>
          <a:p>
            <a:pPr>
              <a:defRPr/>
            </a:pPr>
            <a:fld id="{5F8A6784-8DE6-4866-8026-B3451A70A446}" type="slidenum">
              <a:rPr lang="sk-SK" smtClean="0"/>
              <a:pPr>
                <a:defRPr/>
              </a:pPr>
              <a:t>2</a:t>
            </a:fld>
            <a:endParaRPr lang="sk-SK"/>
          </a:p>
        </p:txBody>
      </p:sp>
      <p:sp>
        <p:nvSpPr>
          <p:cNvPr id="10" name="Podnadpis 2"/>
          <p:cNvSpPr txBox="1">
            <a:spLocks/>
          </p:cNvSpPr>
          <p:nvPr/>
        </p:nvSpPr>
        <p:spPr>
          <a:xfrm>
            <a:off x="565365" y="1232292"/>
            <a:ext cx="6227321" cy="4433722"/>
          </a:xfrm>
          <a:prstGeom prst="rect">
            <a:avLst/>
          </a:prstGeom>
          <a:solidFill>
            <a:schemeClr val="accent1">
              <a:lumMod val="20000"/>
              <a:lumOff val="80000"/>
            </a:schemeClr>
          </a:solidFill>
        </p:spPr>
        <p:txBody>
          <a:bodyPr lIns="144000" tIns="144000"/>
          <a:lstStyle/>
          <a:p>
            <a:pPr>
              <a:lnSpc>
                <a:spcPct val="90000"/>
              </a:lnSpc>
              <a:spcBef>
                <a:spcPts val="1000"/>
              </a:spcBef>
              <a:buFont typeface="Arial" charset="0"/>
              <a:buNone/>
            </a:pPr>
            <a:r>
              <a:rPr lang="en-US" sz="2400" b="1" cap="all" dirty="0" smtClean="0">
                <a:solidFill>
                  <a:srgbClr val="C00000"/>
                </a:solidFill>
                <a:latin typeface="Arial" panose="020B0604020202020204" pitchFamily="34" charset="0"/>
                <a:cs typeface="Arial" panose="020B0604020202020204" pitchFamily="34" charset="0"/>
              </a:rPr>
              <a:t>Contents</a:t>
            </a:r>
          </a:p>
          <a:p>
            <a:endParaRPr lang="en-US" sz="800" dirty="0" smtClean="0"/>
          </a:p>
          <a:p>
            <a:pPr marL="182563" indent="-182563">
              <a:lnSpc>
                <a:spcPct val="150000"/>
              </a:lnSpc>
              <a:spcBef>
                <a:spcPts val="0"/>
              </a:spcBef>
              <a:buFont typeface="Arial" panose="020B0604020202020204" pitchFamily="34" charset="0"/>
              <a:buChar char="•"/>
            </a:pPr>
            <a:r>
              <a:rPr lang="en-US" dirty="0" smtClean="0"/>
              <a:t>Memory of the scientific record </a:t>
            </a:r>
          </a:p>
          <a:p>
            <a:pPr marL="182563" indent="-182563">
              <a:lnSpc>
                <a:spcPct val="150000"/>
              </a:lnSpc>
              <a:spcBef>
                <a:spcPts val="0"/>
              </a:spcBef>
              <a:buFont typeface="Arial" panose="020B0604020202020204" pitchFamily="34" charset="0"/>
              <a:buChar char="•"/>
            </a:pPr>
            <a:r>
              <a:rPr lang="en-US" dirty="0" smtClean="0"/>
              <a:t>Archiving / Digital archiving</a:t>
            </a:r>
          </a:p>
          <a:p>
            <a:pPr marL="182563" indent="-182563">
              <a:lnSpc>
                <a:spcPct val="150000"/>
              </a:lnSpc>
              <a:spcBef>
                <a:spcPts val="0"/>
              </a:spcBef>
              <a:buFont typeface="Arial" panose="020B0604020202020204" pitchFamily="34" charset="0"/>
              <a:buChar char="•"/>
            </a:pPr>
            <a:r>
              <a:rPr lang="en-US" dirty="0" smtClean="0"/>
              <a:t>Archiving vs. backup</a:t>
            </a:r>
          </a:p>
          <a:p>
            <a:pPr marL="179388" indent="-179388">
              <a:lnSpc>
                <a:spcPct val="150000"/>
              </a:lnSpc>
              <a:spcBef>
                <a:spcPts val="0"/>
              </a:spcBef>
              <a:buFont typeface="Arial" panose="020B0604020202020204" pitchFamily="34" charset="0"/>
              <a:buChar char="•"/>
            </a:pPr>
            <a:r>
              <a:rPr lang="en-US" dirty="0" smtClean="0"/>
              <a:t>Digital repository / digital archive – functions, services, software, content, types</a:t>
            </a:r>
          </a:p>
          <a:p>
            <a:pPr marL="179388" indent="-179388">
              <a:lnSpc>
                <a:spcPct val="150000"/>
              </a:lnSpc>
              <a:spcBef>
                <a:spcPts val="0"/>
              </a:spcBef>
              <a:buFont typeface="Arial" panose="020B0604020202020204" pitchFamily="34" charset="0"/>
              <a:buChar char="•"/>
            </a:pPr>
            <a:r>
              <a:rPr lang="en-US" dirty="0" smtClean="0"/>
              <a:t>Digital objects</a:t>
            </a:r>
          </a:p>
          <a:p>
            <a:pPr marL="179388" indent="-179388">
              <a:lnSpc>
                <a:spcPct val="150000"/>
              </a:lnSpc>
              <a:spcBef>
                <a:spcPts val="0"/>
              </a:spcBef>
              <a:buFont typeface="Arial" panose="020B0604020202020204" pitchFamily="34" charset="0"/>
              <a:buChar char="•"/>
            </a:pPr>
            <a:r>
              <a:rPr lang="en-US" dirty="0" smtClean="0"/>
              <a:t>Trusted digital repositories–audit, certification</a:t>
            </a:r>
          </a:p>
          <a:p>
            <a:pPr marL="179388" indent="-179388">
              <a:lnSpc>
                <a:spcPct val="150000"/>
              </a:lnSpc>
              <a:spcBef>
                <a:spcPts val="0"/>
              </a:spcBef>
              <a:buFont typeface="Arial" panose="020B0604020202020204" pitchFamily="34" charset="0"/>
              <a:buChar char="•"/>
            </a:pPr>
            <a:r>
              <a:rPr lang="en-US" dirty="0" smtClean="0"/>
              <a:t>Choosing an open repository–OA repository registries</a:t>
            </a:r>
          </a:p>
          <a:p>
            <a:pPr marL="179388" indent="-179388">
              <a:lnSpc>
                <a:spcPct val="150000"/>
              </a:lnSpc>
              <a:spcBef>
                <a:spcPts val="0"/>
              </a:spcBef>
              <a:buFont typeface="Arial" panose="020B0604020202020204" pitchFamily="34" charset="0"/>
              <a:buChar char="•"/>
            </a:pPr>
            <a:r>
              <a:rPr lang="en-US" dirty="0" smtClean="0"/>
              <a:t>Examples–dark archive, archiving systems, repositories</a:t>
            </a:r>
            <a:endParaRPr lang="en-US" b="1" dirty="0">
              <a:solidFill>
                <a:srgbClr val="12018D"/>
              </a:solidFill>
              <a:latin typeface="Calibri" pitchFamily="34" charset="0"/>
              <a:cs typeface="Tahoma" pitchFamily="34" charset="0"/>
            </a:endParaRPr>
          </a:p>
        </p:txBody>
      </p:sp>
      <p:pic>
        <p:nvPicPr>
          <p:cNvPr id="11" name="Obrázo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230" y="2092840"/>
            <a:ext cx="3996847" cy="3045217"/>
          </a:xfrm>
          <a:prstGeom prst="rect">
            <a:avLst/>
          </a:prstGeom>
        </p:spPr>
      </p:pic>
      <p:sp>
        <p:nvSpPr>
          <p:cNvPr id="12" name="BlokTextu 11"/>
          <p:cNvSpPr txBox="1"/>
          <p:nvPr/>
        </p:nvSpPr>
        <p:spPr>
          <a:xfrm>
            <a:off x="8020050" y="6526818"/>
            <a:ext cx="3980577" cy="215444"/>
          </a:xfrm>
          <a:prstGeom prst="rect">
            <a:avLst/>
          </a:prstGeom>
          <a:noFill/>
        </p:spPr>
        <p:txBody>
          <a:bodyPr wrap="none" rtlCol="0">
            <a:spAutoFit/>
          </a:bodyPr>
          <a:lstStyle/>
          <a:p>
            <a:r>
              <a:rPr lang="sk-SK" sz="800" dirty="0" smtClean="0">
                <a:solidFill>
                  <a:prstClr val="black"/>
                </a:solidFill>
              </a:rPr>
              <a:t>Image: </a:t>
            </a:r>
            <a:r>
              <a:rPr lang="sk-SK" sz="800" dirty="0" err="1" smtClean="0">
                <a:solidFill>
                  <a:prstClr val="black"/>
                </a:solidFill>
              </a:rPr>
              <a:t>Digitalbevaring.dk:</a:t>
            </a:r>
            <a:r>
              <a:rPr lang="sk-SK" sz="800" dirty="0" err="1" smtClean="0">
                <a:solidFill>
                  <a:prstClr val="black"/>
                </a:solidFill>
                <a:hlinkClick r:id="rId4"/>
              </a:rPr>
              <a:t>Jørgen</a:t>
            </a:r>
            <a:r>
              <a:rPr lang="sk-SK" sz="800" dirty="0" smtClean="0">
                <a:solidFill>
                  <a:prstClr val="black"/>
                </a:solidFill>
                <a:hlinkClick r:id="rId4"/>
              </a:rPr>
              <a:t> </a:t>
            </a:r>
            <a:r>
              <a:rPr lang="sk-SK" sz="800" dirty="0" err="1">
                <a:solidFill>
                  <a:prstClr val="black"/>
                </a:solidFill>
                <a:hlinkClick r:id="rId4"/>
              </a:rPr>
              <a:t>Stamp</a:t>
            </a:r>
            <a:r>
              <a:rPr lang="sk-SK" sz="800" dirty="0">
                <a:solidFill>
                  <a:prstClr val="black"/>
                </a:solidFill>
              </a:rPr>
              <a:t>, </a:t>
            </a:r>
            <a:r>
              <a:rPr lang="sk-SK" sz="800" dirty="0">
                <a:solidFill>
                  <a:prstClr val="black"/>
                </a:solidFill>
                <a:hlinkClick r:id="rId5"/>
              </a:rPr>
              <a:t>CC BY 2.5 DK</a:t>
            </a:r>
            <a:r>
              <a:rPr lang="sk-SK" sz="800" dirty="0">
                <a:solidFill>
                  <a:prstClr val="black"/>
                </a:solidFill>
              </a:rPr>
              <a:t>, </a:t>
            </a:r>
            <a:r>
              <a:rPr lang="sk-SK" sz="800" dirty="0" err="1">
                <a:solidFill>
                  <a:prstClr val="black"/>
                </a:solidFill>
              </a:rPr>
              <a:t>via</a:t>
            </a:r>
            <a:r>
              <a:rPr lang="sk-SK" sz="800" dirty="0">
                <a:solidFill>
                  <a:prstClr val="black"/>
                </a:solidFill>
              </a:rPr>
              <a:t> </a:t>
            </a:r>
            <a:r>
              <a:rPr lang="sk-SK" sz="800" dirty="0" err="1">
                <a:solidFill>
                  <a:prstClr val="black"/>
                </a:solidFill>
                <a:hlinkClick r:id="rId4"/>
              </a:rPr>
              <a:t>Wikimedia</a:t>
            </a:r>
            <a:r>
              <a:rPr lang="sk-SK" sz="800" dirty="0">
                <a:solidFill>
                  <a:prstClr val="black"/>
                </a:solidFill>
                <a:hlinkClick r:id="rId4"/>
              </a:rPr>
              <a:t> </a:t>
            </a:r>
            <a:r>
              <a:rPr lang="sk-SK" sz="800" dirty="0" smtClean="0">
                <a:solidFill>
                  <a:prstClr val="black"/>
                </a:solidFill>
                <a:hlinkClick r:id="rId4"/>
              </a:rPr>
              <a:t>Commons</a:t>
            </a:r>
            <a:endParaRPr lang="sk-SK" sz="800" dirty="0">
              <a:solidFill>
                <a:prstClr val="black"/>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3" name="BlokTextu 12"/>
          <p:cNvSpPr txBox="1"/>
          <p:nvPr/>
        </p:nvSpPr>
        <p:spPr>
          <a:xfrm>
            <a:off x="310547" y="636965"/>
            <a:ext cx="7480141" cy="535473"/>
          </a:xfrm>
          <a:prstGeom prst="rect">
            <a:avLst/>
          </a:prstGeom>
          <a:noFill/>
        </p:spPr>
        <p:txBody>
          <a:bodyPr wrap="square" rtlCol="0">
            <a:noAutofit/>
          </a:bodyPr>
          <a:lstStyle/>
          <a:p>
            <a:r>
              <a:rPr lang="sk-SK" sz="2400" b="1" cap="all" dirty="0" err="1" smtClean="0">
                <a:solidFill>
                  <a:srgbClr val="C00000"/>
                </a:solidFill>
              </a:rPr>
              <a:t>Trustworthiness</a:t>
            </a:r>
            <a:r>
              <a:rPr lang="sk-SK" sz="2400" b="1" cap="all" dirty="0" smtClean="0">
                <a:solidFill>
                  <a:srgbClr val="C00000"/>
                </a:solidFill>
              </a:rPr>
              <a:t>—AUDIT </a:t>
            </a:r>
            <a:r>
              <a:rPr lang="sk-SK" sz="2400" b="1" cap="all" dirty="0">
                <a:solidFill>
                  <a:srgbClr val="C00000"/>
                </a:solidFill>
              </a:rPr>
              <a:t>&amp;</a:t>
            </a:r>
            <a:r>
              <a:rPr lang="sk-SK" sz="2400" b="1" cap="all" dirty="0" smtClean="0">
                <a:solidFill>
                  <a:srgbClr val="C00000"/>
                </a:solidFill>
              </a:rPr>
              <a:t> </a:t>
            </a:r>
            <a:r>
              <a:rPr lang="sk-SK" sz="2400" b="1" cap="all" dirty="0" err="1" smtClean="0">
                <a:solidFill>
                  <a:srgbClr val="C00000"/>
                </a:solidFill>
              </a:rPr>
              <a:t>certification</a:t>
            </a:r>
            <a:r>
              <a:rPr lang="sk-SK" sz="2400" b="1" cap="all" dirty="0" smtClean="0">
                <a:solidFill>
                  <a:srgbClr val="C00000"/>
                </a:solidFill>
              </a:rPr>
              <a:t> </a:t>
            </a:r>
            <a:endParaRPr lang="sk-SK" sz="2400" b="1" cap="all" dirty="0">
              <a:solidFill>
                <a:srgbClr val="C00000"/>
              </a:solidFill>
            </a:endParaRPr>
          </a:p>
        </p:txBody>
      </p:sp>
      <p:sp>
        <p:nvSpPr>
          <p:cNvPr id="15" name="BlokTextu 14"/>
          <p:cNvSpPr txBox="1"/>
          <p:nvPr/>
        </p:nvSpPr>
        <p:spPr>
          <a:xfrm>
            <a:off x="310547" y="1121994"/>
            <a:ext cx="11534612" cy="5048485"/>
          </a:xfrm>
          <a:prstGeom prst="rect">
            <a:avLst/>
          </a:prstGeom>
          <a:noFill/>
        </p:spPr>
        <p:txBody>
          <a:bodyPr wrap="square" rtlCol="0">
            <a:noAutofit/>
          </a:bodyPr>
          <a:lstStyle/>
          <a:p>
            <a:pPr marL="1616075" lvl="3"/>
            <a:r>
              <a:rPr lang="en-US" sz="2000" b="1" dirty="0">
                <a:hlinkClick r:id="rId3"/>
              </a:rPr>
              <a:t>ISO 16363 </a:t>
            </a:r>
            <a:r>
              <a:rPr lang="en-US" sz="2000" b="1" dirty="0" smtClean="0"/>
              <a:t>Space </a:t>
            </a:r>
            <a:r>
              <a:rPr lang="en-US" sz="2000" b="1" dirty="0"/>
              <a:t>data and information transfer systems — Audit and certification of trustworthy digital </a:t>
            </a:r>
            <a:r>
              <a:rPr lang="en-US" sz="2000" b="1" dirty="0" smtClean="0"/>
              <a:t>repositories</a:t>
            </a:r>
            <a:r>
              <a:rPr lang="sk-SK" sz="2000" b="1" dirty="0" smtClean="0"/>
              <a:t> </a:t>
            </a:r>
          </a:p>
          <a:p>
            <a:pPr marL="1616075" lvl="3">
              <a:buFont typeface="Arial" panose="020B0604020202020204" pitchFamily="34" charset="0"/>
              <a:buChar char="•"/>
            </a:pPr>
            <a:r>
              <a:rPr lang="sk-SK" sz="2000" dirty="0" err="1"/>
              <a:t>c</a:t>
            </a:r>
            <a:r>
              <a:rPr lang="sk-SK" sz="2000" dirty="0" err="1" smtClean="0"/>
              <a:t>omprehensive</a:t>
            </a:r>
            <a:r>
              <a:rPr lang="sk-SK" sz="2000" dirty="0" smtClean="0"/>
              <a:t> </a:t>
            </a:r>
            <a:r>
              <a:rPr lang="sk-SK" sz="2000" dirty="0" err="1" smtClean="0"/>
              <a:t>external</a:t>
            </a:r>
            <a:r>
              <a:rPr lang="sk-SK" sz="2000" dirty="0" smtClean="0"/>
              <a:t> audit &amp; </a:t>
            </a:r>
            <a:r>
              <a:rPr lang="sk-SK" sz="2000" dirty="0" err="1" smtClean="0"/>
              <a:t>certification</a:t>
            </a:r>
            <a:endParaRPr lang="sk-SK" sz="2000" dirty="0" smtClean="0"/>
          </a:p>
          <a:p>
            <a:pPr marL="1616075" lvl="3">
              <a:buFont typeface="Arial" panose="020B0604020202020204" pitchFamily="34" charset="0"/>
              <a:buChar char="•"/>
            </a:pPr>
            <a:r>
              <a:rPr lang="sk-SK" sz="2000" dirty="0" err="1" smtClean="0"/>
              <a:t>repositories</a:t>
            </a:r>
            <a:r>
              <a:rPr lang="sk-SK" sz="2000" dirty="0" smtClean="0"/>
              <a:t> </a:t>
            </a:r>
            <a:r>
              <a:rPr lang="sk-SK" sz="2000" dirty="0" err="1" smtClean="0"/>
              <a:t>with</a:t>
            </a:r>
            <a:r>
              <a:rPr lang="sk-SK" sz="2000" dirty="0" smtClean="0"/>
              <a:t> </a:t>
            </a:r>
            <a:r>
              <a:rPr lang="sk-SK" sz="2000" dirty="0" err="1" smtClean="0"/>
              <a:t>different</a:t>
            </a:r>
            <a:r>
              <a:rPr lang="sk-SK" sz="2000" dirty="0" smtClean="0"/>
              <a:t> </a:t>
            </a:r>
            <a:r>
              <a:rPr lang="sk-SK" sz="2000" dirty="0" err="1" smtClean="0"/>
              <a:t>content</a:t>
            </a:r>
            <a:r>
              <a:rPr lang="sk-SK" sz="2000" dirty="0" smtClean="0"/>
              <a:t>, on-site</a:t>
            </a:r>
          </a:p>
          <a:p>
            <a:pPr marL="1616075" lvl="3">
              <a:buFont typeface="Arial" panose="020B0604020202020204" pitchFamily="34" charset="0"/>
              <a:buChar char="•"/>
            </a:pPr>
            <a:r>
              <a:rPr lang="sk-SK" i="1" dirty="0" smtClean="0"/>
              <a:t>Slovak Standard: STN </a:t>
            </a:r>
            <a:r>
              <a:rPr lang="sk-SK" i="1" dirty="0"/>
              <a:t>ISO 16363: 2014 (31 0591), Systémy prenosu vesmírnych údajov a informácií. Audit a certifikácia dôveryhodných digitálnych úložísk</a:t>
            </a:r>
            <a:r>
              <a:rPr lang="sk-SK" i="1" dirty="0" smtClean="0"/>
              <a:t>.</a:t>
            </a:r>
          </a:p>
          <a:p>
            <a:pPr marL="1616075" lvl="3">
              <a:buFont typeface="Arial" panose="020B0604020202020204" pitchFamily="34" charset="0"/>
              <a:buChar char="•"/>
            </a:pPr>
            <a:r>
              <a:rPr lang="sk-SK" i="1" dirty="0" err="1" smtClean="0"/>
              <a:t>Will</a:t>
            </a:r>
            <a:r>
              <a:rPr lang="sk-SK" i="1" dirty="0" smtClean="0"/>
              <a:t> </a:t>
            </a:r>
            <a:r>
              <a:rPr lang="sk-SK" i="1" dirty="0" err="1" smtClean="0"/>
              <a:t>be</a:t>
            </a:r>
            <a:r>
              <a:rPr lang="sk-SK" i="1" dirty="0" smtClean="0"/>
              <a:t> </a:t>
            </a:r>
            <a:r>
              <a:rPr lang="sk-SK" i="1" dirty="0" err="1" smtClean="0"/>
              <a:t>replaced</a:t>
            </a:r>
            <a:r>
              <a:rPr lang="sk-SK" i="1" dirty="0" smtClean="0"/>
              <a:t> </a:t>
            </a:r>
            <a:r>
              <a:rPr lang="sk-SK" i="1" dirty="0" err="1" smtClean="0"/>
              <a:t>with</a:t>
            </a:r>
            <a:r>
              <a:rPr lang="sk-SK" i="1" dirty="0" smtClean="0"/>
              <a:t> </a:t>
            </a:r>
            <a:r>
              <a:rPr lang="en-US" i="1" dirty="0" smtClean="0"/>
              <a:t>ISO/DIS 16363</a:t>
            </a:r>
            <a:r>
              <a:rPr lang="sk-SK" i="1" dirty="0" smtClean="0"/>
              <a:t> </a:t>
            </a:r>
            <a:r>
              <a:rPr lang="sk-SK" i="1" dirty="0"/>
              <a:t>(</a:t>
            </a:r>
            <a:r>
              <a:rPr lang="en-US" i="1" dirty="0" smtClean="0">
                <a:hlinkClick r:id="rId4"/>
              </a:rPr>
              <a:t>https</a:t>
            </a:r>
            <a:r>
              <a:rPr lang="en-US" i="1" dirty="0">
                <a:hlinkClick r:id="rId4"/>
              </a:rPr>
              <a:t>://</a:t>
            </a:r>
            <a:r>
              <a:rPr lang="en-US" i="1" dirty="0" smtClean="0">
                <a:hlinkClick r:id="rId4"/>
              </a:rPr>
              <a:t>www.iso.org/standard/56510.html</a:t>
            </a:r>
            <a:r>
              <a:rPr lang="sk-SK" i="1" dirty="0" smtClean="0"/>
              <a:t>)</a:t>
            </a:r>
          </a:p>
          <a:p>
            <a:pPr marL="1616075" lvl="3">
              <a:buFont typeface="Arial" panose="020B0604020202020204" pitchFamily="34" charset="0"/>
              <a:buChar char="•"/>
            </a:pPr>
            <a:endParaRPr lang="sk-SK" sz="800" dirty="0" smtClean="0"/>
          </a:p>
          <a:p>
            <a:pPr marL="1616075" lvl="3"/>
            <a:endParaRPr lang="sk-SK" sz="800" dirty="0"/>
          </a:p>
          <a:p>
            <a:pPr marL="1616075" lvl="3">
              <a:buFont typeface="Arial" panose="020B0604020202020204" pitchFamily="34" charset="0"/>
              <a:buChar char="•"/>
            </a:pPr>
            <a:endParaRPr lang="sk-SK" sz="800" dirty="0"/>
          </a:p>
          <a:p>
            <a:pPr marL="1616075"/>
            <a:endParaRPr lang="sk-SK" sz="800" dirty="0" smtClean="0"/>
          </a:p>
          <a:p>
            <a:pPr marL="1616075"/>
            <a:r>
              <a:rPr lang="en-US" sz="2400" b="1" dirty="0" smtClean="0">
                <a:hlinkClick r:id="rId5"/>
              </a:rPr>
              <a:t>Nestor Seal</a:t>
            </a:r>
            <a:r>
              <a:rPr lang="sk-SK" sz="2400" b="1" dirty="0" smtClean="0">
                <a:hlinkClick r:id="rId5"/>
              </a:rPr>
              <a:t> </a:t>
            </a:r>
            <a:r>
              <a:rPr lang="sk-SK" sz="2400" b="1" dirty="0" smtClean="0"/>
              <a:t>–</a:t>
            </a:r>
            <a:r>
              <a:rPr lang="en-US" sz="2400" dirty="0" smtClean="0"/>
              <a:t> </a:t>
            </a:r>
            <a:r>
              <a:rPr lang="sk-SK" sz="2400" dirty="0" err="1" smtClean="0"/>
              <a:t>compliant</a:t>
            </a:r>
            <a:r>
              <a:rPr lang="sk-SK" sz="2400" dirty="0" smtClean="0"/>
              <a:t> </a:t>
            </a:r>
            <a:r>
              <a:rPr lang="sk-SK" sz="2400" dirty="0" err="1" smtClean="0"/>
              <a:t>with</a:t>
            </a:r>
            <a:r>
              <a:rPr lang="sk-SK" sz="2400" dirty="0" smtClean="0"/>
              <a:t> </a:t>
            </a:r>
            <a:r>
              <a:rPr lang="sk-SK" sz="2400" dirty="0" err="1" smtClean="0"/>
              <a:t>the</a:t>
            </a:r>
            <a:r>
              <a:rPr lang="sk-SK" sz="2400" dirty="0" smtClean="0"/>
              <a:t> </a:t>
            </a:r>
            <a:r>
              <a:rPr lang="sk-SK" sz="2400" dirty="0" err="1" smtClean="0"/>
              <a:t>German</a:t>
            </a:r>
            <a:r>
              <a:rPr lang="sk-SK" sz="2400" dirty="0" smtClean="0"/>
              <a:t> </a:t>
            </a:r>
            <a:r>
              <a:rPr lang="sk-SK" sz="2400" dirty="0" err="1" smtClean="0"/>
              <a:t>standard</a:t>
            </a:r>
            <a:r>
              <a:rPr lang="sk-SK" sz="2400" dirty="0" smtClean="0"/>
              <a:t> </a:t>
            </a:r>
            <a:r>
              <a:rPr lang="en-US" sz="2400" dirty="0" smtClean="0"/>
              <a:t>DIN 31644</a:t>
            </a:r>
            <a:endParaRPr lang="sk-SK" sz="2400" dirty="0" smtClean="0"/>
          </a:p>
          <a:p>
            <a:pPr marL="1616075"/>
            <a:endParaRPr lang="sk-SK" sz="800" dirty="0" smtClean="0"/>
          </a:p>
          <a:p>
            <a:pPr marL="1616075"/>
            <a:endParaRPr lang="sk-SK" sz="800" dirty="0" smtClean="0"/>
          </a:p>
          <a:p>
            <a:pPr marL="1616075"/>
            <a:endParaRPr lang="sk-SK" sz="800" dirty="0" smtClean="0"/>
          </a:p>
          <a:p>
            <a:pPr marL="1616075"/>
            <a:endParaRPr lang="sk-SK" sz="800" dirty="0" smtClean="0"/>
          </a:p>
          <a:p>
            <a:pPr marL="1616075"/>
            <a:endParaRPr lang="sk-SK" sz="800" dirty="0"/>
          </a:p>
          <a:p>
            <a:pPr marL="1616075"/>
            <a:r>
              <a:rPr lang="sk-SK" sz="2800" b="1" dirty="0" err="1">
                <a:hlinkClick r:id="rId6"/>
              </a:rPr>
              <a:t>CoreTrustSeal</a:t>
            </a:r>
            <a:r>
              <a:rPr lang="sk-SK" sz="2800" b="1" dirty="0"/>
              <a:t> </a:t>
            </a:r>
            <a:endParaRPr lang="sk-SK" sz="2800" dirty="0"/>
          </a:p>
          <a:p>
            <a:pPr marL="1616075">
              <a:buFont typeface="Arial" panose="020B0604020202020204" pitchFamily="34" charset="0"/>
              <a:buChar char="•"/>
            </a:pPr>
            <a:r>
              <a:rPr lang="sk-SK" sz="2400" dirty="0" err="1"/>
              <a:t>d</a:t>
            </a:r>
            <a:r>
              <a:rPr lang="sk-SK" sz="2400" dirty="0" err="1" smtClean="0"/>
              <a:t>ata</a:t>
            </a:r>
            <a:r>
              <a:rPr lang="sk-SK" sz="2400" dirty="0" smtClean="0"/>
              <a:t> </a:t>
            </a:r>
            <a:r>
              <a:rPr lang="sk-SK" sz="2400" dirty="0" err="1" smtClean="0"/>
              <a:t>repositories</a:t>
            </a:r>
            <a:endParaRPr lang="sk-SK" sz="2400" dirty="0"/>
          </a:p>
          <a:p>
            <a:pPr marL="1616075">
              <a:buFont typeface="Arial" panose="020B0604020202020204" pitchFamily="34" charset="0"/>
              <a:buChar char="•"/>
            </a:pPr>
            <a:r>
              <a:rPr lang="en-US" sz="2400" dirty="0"/>
              <a:t>fewer metrics, shorter duration, </a:t>
            </a:r>
            <a:r>
              <a:rPr lang="sk-SK" sz="2400" dirty="0" err="1" smtClean="0"/>
              <a:t>takes</a:t>
            </a:r>
            <a:r>
              <a:rPr lang="sk-SK" sz="2400" dirty="0" smtClean="0"/>
              <a:t> </a:t>
            </a:r>
            <a:r>
              <a:rPr lang="sk-SK" sz="2400" dirty="0" err="1" smtClean="0"/>
              <a:t>place</a:t>
            </a:r>
            <a:r>
              <a:rPr lang="sk-SK" sz="2400" dirty="0" smtClean="0"/>
              <a:t> </a:t>
            </a:r>
            <a:r>
              <a:rPr lang="en-US" sz="2400" dirty="0" smtClean="0"/>
              <a:t>every </a:t>
            </a:r>
            <a:r>
              <a:rPr lang="en-US" sz="2400" dirty="0"/>
              <a:t>three years, </a:t>
            </a:r>
            <a:r>
              <a:rPr lang="en-US" sz="2400" dirty="0" smtClean="0"/>
              <a:t>off-site</a:t>
            </a:r>
            <a:endParaRPr lang="sk-SK" sz="2400" dirty="0"/>
          </a:p>
          <a:p>
            <a:endParaRPr lang="sk-SK" sz="800" dirty="0"/>
          </a:p>
          <a:p>
            <a:r>
              <a:rPr lang="sk-SK" sz="2400" b="1" dirty="0"/>
              <a:t>	  </a:t>
            </a:r>
            <a:r>
              <a:rPr lang="sk-SK" sz="800" dirty="0"/>
              <a:t> </a:t>
            </a:r>
            <a:r>
              <a:rPr lang="sk-SK" sz="2400" b="1" dirty="0"/>
              <a:t>     </a:t>
            </a:r>
          </a:p>
          <a:p>
            <a:pPr marL="2244725" indent="-452438"/>
            <a:endParaRPr lang="en-US" sz="2400" dirty="0"/>
          </a:p>
        </p:txBody>
      </p:sp>
      <p:pic>
        <p:nvPicPr>
          <p:cNvPr id="4" name="Obrázok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583" y="4851559"/>
            <a:ext cx="1495191" cy="1440622"/>
          </a:xfrm>
          <a:prstGeom prst="rect">
            <a:avLst/>
          </a:prstGeom>
        </p:spPr>
      </p:pic>
      <p:pic>
        <p:nvPicPr>
          <p:cNvPr id="5" name="Obrázo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732" y="1094866"/>
            <a:ext cx="1471282" cy="1500129"/>
          </a:xfrm>
          <a:prstGeom prst="rect">
            <a:avLst/>
          </a:prstGeom>
        </p:spPr>
      </p:pic>
      <p:sp>
        <p:nvSpPr>
          <p:cNvPr id="7" name="BlokTextu 6"/>
          <p:cNvSpPr txBox="1"/>
          <p:nvPr/>
        </p:nvSpPr>
        <p:spPr>
          <a:xfrm>
            <a:off x="4630484" y="6236054"/>
            <a:ext cx="7561516" cy="591949"/>
          </a:xfrm>
          <a:prstGeom prst="rect">
            <a:avLst/>
          </a:prstGeom>
          <a:solidFill>
            <a:schemeClr val="bg1">
              <a:lumMod val="85000"/>
            </a:schemeClr>
          </a:solidFill>
        </p:spPr>
        <p:txBody>
          <a:bodyPr wrap="square" lIns="288000" tIns="144000" rtlCol="0">
            <a:noAutofit/>
          </a:bodyPr>
          <a:lstStyle/>
          <a:p>
            <a:r>
              <a:rPr lang="sk-SK" sz="1600" dirty="0">
                <a:hlinkClick r:id="rId9"/>
              </a:rPr>
              <a:t>https://www.openaire.eu/find-trustworthy-data-repository-certified-repositories</a:t>
            </a:r>
            <a:endParaRPr lang="sk-SK" sz="1600" dirty="0"/>
          </a:p>
        </p:txBody>
      </p:sp>
      <p:sp>
        <p:nvSpPr>
          <p:cNvPr id="11" name="Obdĺžnik 10"/>
          <p:cNvSpPr/>
          <p:nvPr/>
        </p:nvSpPr>
        <p:spPr>
          <a:xfrm>
            <a:off x="0" y="0"/>
            <a:ext cx="12192000" cy="5253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Repositories</a:t>
            </a:r>
            <a:endParaRPr lang="sk-SK" sz="3200" b="1" dirty="0">
              <a:solidFill>
                <a:schemeClr val="bg1"/>
              </a:solidFill>
              <a:latin typeface="Arial" panose="020B0604020202020204" pitchFamily="34" charset="0"/>
              <a:cs typeface="Arial" panose="020B0604020202020204" pitchFamily="34" charset="0"/>
            </a:endParaRPr>
          </a:p>
        </p:txBody>
      </p:sp>
      <p:sp>
        <p:nvSpPr>
          <p:cNvPr id="12" name="Obdĺžnik 11"/>
          <p:cNvSpPr/>
          <p:nvPr/>
        </p:nvSpPr>
        <p:spPr>
          <a:xfrm>
            <a:off x="0" y="461963"/>
            <a:ext cx="12192000" cy="124330"/>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pic>
        <p:nvPicPr>
          <p:cNvPr id="9" name="Obrázok 8"/>
          <p:cNvPicPr>
            <a:picLocks noChangeAspect="1"/>
          </p:cNvPicPr>
          <p:nvPr/>
        </p:nvPicPr>
        <p:blipFill>
          <a:blip r:embed="rId10"/>
          <a:stretch>
            <a:fillRect/>
          </a:stretch>
        </p:blipFill>
        <p:spPr>
          <a:xfrm>
            <a:off x="9549631" y="4111367"/>
            <a:ext cx="2327564" cy="581891"/>
          </a:xfrm>
          <a:prstGeom prst="rect">
            <a:avLst/>
          </a:prstGeom>
        </p:spPr>
      </p:pic>
      <p:pic>
        <p:nvPicPr>
          <p:cNvPr id="10" name="Obrázok 9"/>
          <p:cNvPicPr>
            <a:picLocks noChangeAspect="1"/>
          </p:cNvPicPr>
          <p:nvPr/>
        </p:nvPicPr>
        <p:blipFill>
          <a:blip r:embed="rId11"/>
          <a:stretch>
            <a:fillRect/>
          </a:stretch>
        </p:blipFill>
        <p:spPr>
          <a:xfrm>
            <a:off x="342583" y="3235770"/>
            <a:ext cx="1348431" cy="1348431"/>
          </a:xfrm>
          <a:prstGeom prst="rect">
            <a:avLst/>
          </a:prstGeom>
        </p:spPr>
      </p:pic>
    </p:spTree>
    <p:extLst>
      <p:ext uri="{BB962C8B-B14F-4D97-AF65-F5344CB8AC3E}">
        <p14:creationId xmlns:p14="http://schemas.microsoft.com/office/powerpoint/2010/main" val="326620449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093941" y="89174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2" name="Obdĺžnik 1"/>
          <p:cNvSpPr/>
          <p:nvPr/>
        </p:nvSpPr>
        <p:spPr>
          <a:xfrm>
            <a:off x="364024" y="1042343"/>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3" name="BlokTextu 12"/>
          <p:cNvSpPr txBox="1"/>
          <p:nvPr/>
        </p:nvSpPr>
        <p:spPr>
          <a:xfrm>
            <a:off x="364024" y="716231"/>
            <a:ext cx="8238465" cy="415259"/>
          </a:xfrm>
          <a:prstGeom prst="rect">
            <a:avLst/>
          </a:prstGeom>
          <a:noFill/>
        </p:spPr>
        <p:txBody>
          <a:bodyPr wrap="square" rtlCol="0">
            <a:noAutofit/>
          </a:bodyPr>
          <a:lstStyle/>
          <a:p>
            <a:r>
              <a:rPr lang="sk-SK" sz="2400" b="1" cap="all" dirty="0" err="1" smtClean="0">
                <a:solidFill>
                  <a:srgbClr val="C00000"/>
                </a:solidFill>
              </a:rPr>
              <a:t>Archiving</a:t>
            </a:r>
            <a:r>
              <a:rPr lang="sk-SK" sz="2400" b="1" cap="all" dirty="0" smtClean="0">
                <a:solidFill>
                  <a:srgbClr val="C00000"/>
                </a:solidFill>
              </a:rPr>
              <a:t> and </a:t>
            </a:r>
            <a:r>
              <a:rPr lang="sk-SK" sz="2400" b="1" cap="all" dirty="0" err="1" smtClean="0">
                <a:solidFill>
                  <a:srgbClr val="C00000"/>
                </a:solidFill>
              </a:rPr>
              <a:t>reserach</a:t>
            </a:r>
            <a:r>
              <a:rPr lang="sk-SK" sz="2400" b="1" cap="all" dirty="0" smtClean="0">
                <a:solidFill>
                  <a:srgbClr val="C00000"/>
                </a:solidFill>
              </a:rPr>
              <a:t> integrity</a:t>
            </a:r>
            <a:endParaRPr lang="sk-SK" sz="2400" b="1" cap="all" dirty="0">
              <a:solidFill>
                <a:srgbClr val="C00000"/>
              </a:solidFill>
            </a:endParaRPr>
          </a:p>
        </p:txBody>
      </p:sp>
      <p:sp>
        <p:nvSpPr>
          <p:cNvPr id="10" name="Obdĺžnik 9"/>
          <p:cNvSpPr/>
          <p:nvPr/>
        </p:nvSpPr>
        <p:spPr>
          <a:xfrm>
            <a:off x="0" y="0"/>
            <a:ext cx="12192000" cy="52531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Repositories</a:t>
            </a:r>
            <a:endParaRPr lang="sk-SK" sz="3200" b="1" dirty="0">
              <a:solidFill>
                <a:schemeClr val="bg1"/>
              </a:solidFill>
              <a:latin typeface="Arial" panose="020B0604020202020204" pitchFamily="34" charset="0"/>
              <a:cs typeface="Arial" panose="020B0604020202020204" pitchFamily="34" charset="0"/>
            </a:endParaRPr>
          </a:p>
        </p:txBody>
      </p:sp>
      <p:sp>
        <p:nvSpPr>
          <p:cNvPr id="11" name="Obdĺžnik 10"/>
          <p:cNvSpPr/>
          <p:nvPr/>
        </p:nvSpPr>
        <p:spPr>
          <a:xfrm>
            <a:off x="0" y="461963"/>
            <a:ext cx="12192000" cy="95476"/>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5" name="Obdĺžnik 4"/>
          <p:cNvSpPr/>
          <p:nvPr/>
        </p:nvSpPr>
        <p:spPr>
          <a:xfrm>
            <a:off x="444617" y="1142344"/>
            <a:ext cx="8157872" cy="1338828"/>
          </a:xfrm>
          <a:prstGeom prst="rect">
            <a:avLst/>
          </a:prstGeom>
        </p:spPr>
        <p:txBody>
          <a:bodyPr wrap="square">
            <a:spAutoFit/>
          </a:bodyPr>
          <a:lstStyle/>
          <a:p>
            <a:pPr>
              <a:lnSpc>
                <a:spcPct val="150000"/>
              </a:lnSpc>
            </a:pPr>
            <a:r>
              <a:rPr lang="sk-SK" b="1" dirty="0" smtClean="0"/>
              <a:t>A </a:t>
            </a:r>
            <a:r>
              <a:rPr lang="sk-SK" b="1" dirty="0" err="1" smtClean="0"/>
              <a:t>measure</a:t>
            </a:r>
            <a:r>
              <a:rPr lang="sk-SK" b="1" dirty="0" smtClean="0"/>
              <a:t> </a:t>
            </a:r>
            <a:r>
              <a:rPr lang="sk-SK" b="1" dirty="0" err="1" smtClean="0"/>
              <a:t>that</a:t>
            </a:r>
            <a:r>
              <a:rPr lang="sk-SK" b="1" dirty="0" smtClean="0"/>
              <a:t> </a:t>
            </a:r>
            <a:r>
              <a:rPr lang="en-US" b="1" dirty="0"/>
              <a:t>archives and digital preservation services can implement </a:t>
            </a:r>
            <a:r>
              <a:rPr lang="sk-SK" b="1" dirty="0" smtClean="0"/>
              <a:t>to </a:t>
            </a:r>
            <a:r>
              <a:rPr lang="en-US" b="1" dirty="0" smtClean="0"/>
              <a:t>mitigate </a:t>
            </a:r>
            <a:r>
              <a:rPr lang="en-US" b="1" dirty="0"/>
              <a:t>the risks associated with preserving false journals or predatory </a:t>
            </a:r>
            <a:r>
              <a:rPr lang="en-US" b="1" dirty="0" smtClean="0"/>
              <a:t>publications</a:t>
            </a:r>
            <a:r>
              <a:rPr lang="sk-SK" b="1" dirty="0"/>
              <a:t>:</a:t>
            </a:r>
            <a:endParaRPr lang="sk-SK" dirty="0"/>
          </a:p>
        </p:txBody>
      </p:sp>
      <p:pic>
        <p:nvPicPr>
          <p:cNvPr id="6" name="Obrázok 5"/>
          <p:cNvPicPr>
            <a:picLocks noChangeAspect="1"/>
          </p:cNvPicPr>
          <p:nvPr/>
        </p:nvPicPr>
        <p:blipFill>
          <a:blip r:embed="rId3"/>
          <a:stretch>
            <a:fillRect/>
          </a:stretch>
        </p:blipFill>
        <p:spPr>
          <a:xfrm>
            <a:off x="8874736" y="725682"/>
            <a:ext cx="3052131" cy="1169613"/>
          </a:xfrm>
          <a:prstGeom prst="rect">
            <a:avLst/>
          </a:prstGeom>
          <a:ln>
            <a:solidFill>
              <a:schemeClr val="accent1">
                <a:lumMod val="60000"/>
                <a:lumOff val="40000"/>
              </a:schemeClr>
            </a:solidFill>
          </a:ln>
        </p:spPr>
      </p:pic>
      <p:sp>
        <p:nvSpPr>
          <p:cNvPr id="12" name="Obdĺžnik 11"/>
          <p:cNvSpPr/>
          <p:nvPr/>
        </p:nvSpPr>
        <p:spPr>
          <a:xfrm>
            <a:off x="1984939" y="6281789"/>
            <a:ext cx="8794595" cy="369332"/>
          </a:xfrm>
          <a:prstGeom prst="rect">
            <a:avLst/>
          </a:prstGeom>
          <a:solidFill>
            <a:schemeClr val="accent6">
              <a:lumMod val="40000"/>
              <a:lumOff val="60000"/>
            </a:schemeClr>
          </a:solidFill>
        </p:spPr>
        <p:txBody>
          <a:bodyPr wrap="square">
            <a:spAutoFit/>
          </a:bodyPr>
          <a:lstStyle/>
          <a:p>
            <a:r>
              <a:rPr lang="sk-SK" b="1" dirty="0"/>
              <a:t>https://clockss.org/upholding-research-integrity-in-preservation-and-archiving</a:t>
            </a:r>
            <a:r>
              <a:rPr lang="sk-SK" dirty="0"/>
              <a:t>/</a:t>
            </a:r>
          </a:p>
        </p:txBody>
      </p:sp>
      <p:sp>
        <p:nvSpPr>
          <p:cNvPr id="17" name="Obdĺžnik 16"/>
          <p:cNvSpPr/>
          <p:nvPr/>
        </p:nvSpPr>
        <p:spPr>
          <a:xfrm>
            <a:off x="3217835" y="2163991"/>
            <a:ext cx="8384026" cy="3849102"/>
          </a:xfrm>
          <a:prstGeom prst="rect">
            <a:avLst/>
          </a:prstGeom>
          <a:solidFill>
            <a:schemeClr val="accent1">
              <a:lumMod val="40000"/>
              <a:lumOff val="60000"/>
            </a:schemeClr>
          </a:solidFill>
        </p:spPr>
        <p:txBody>
          <a:bodyPr wrap="none" lIns="180000" tIns="108000" bIns="108000">
            <a:noAutofit/>
          </a:bodyPr>
          <a:lstStyle/>
          <a:p>
            <a:pPr marL="342900" indent="-342900">
              <a:lnSpc>
                <a:spcPct val="150000"/>
              </a:lnSpc>
              <a:buFont typeface="+mj-lt"/>
              <a:buAutoNum type="arabicParenR"/>
            </a:pPr>
            <a:r>
              <a:rPr lang="sk-SK" sz="2000" dirty="0" err="1" smtClean="0"/>
              <a:t>Evaluate</a:t>
            </a:r>
            <a:r>
              <a:rPr lang="sk-SK" sz="2000" dirty="0" smtClean="0"/>
              <a:t> </a:t>
            </a:r>
            <a:r>
              <a:rPr lang="sk-SK" sz="2000" dirty="0" err="1" smtClean="0"/>
              <a:t>retraction</a:t>
            </a:r>
            <a:r>
              <a:rPr lang="sk-SK" sz="2000" dirty="0" smtClean="0"/>
              <a:t> rate</a:t>
            </a:r>
          </a:p>
          <a:p>
            <a:pPr marL="342900" indent="-342900">
              <a:lnSpc>
                <a:spcPct val="150000"/>
              </a:lnSpc>
              <a:buFont typeface="+mj-lt"/>
              <a:buAutoNum type="arabicParenR"/>
            </a:pPr>
            <a:r>
              <a:rPr lang="sk-SK" sz="2000" dirty="0" err="1" smtClean="0"/>
              <a:t>Review</a:t>
            </a:r>
            <a:r>
              <a:rPr lang="sk-SK" sz="2000" dirty="0" smtClean="0"/>
              <a:t> </a:t>
            </a:r>
            <a:r>
              <a:rPr lang="sk-SK" sz="2000" dirty="0" err="1" smtClean="0"/>
              <a:t>editorial</a:t>
            </a:r>
            <a:r>
              <a:rPr lang="sk-SK" sz="2000" dirty="0" smtClean="0"/>
              <a:t> team</a:t>
            </a:r>
          </a:p>
          <a:p>
            <a:pPr marL="342900" indent="-342900">
              <a:lnSpc>
                <a:spcPct val="150000"/>
              </a:lnSpc>
              <a:buFont typeface="+mj-lt"/>
              <a:buAutoNum type="arabicParenR"/>
            </a:pPr>
            <a:r>
              <a:rPr lang="sk-SK" sz="2000" dirty="0" err="1" smtClean="0"/>
              <a:t>Examine</a:t>
            </a:r>
            <a:r>
              <a:rPr lang="sk-SK" sz="2000" dirty="0" smtClean="0"/>
              <a:t> </a:t>
            </a:r>
            <a:r>
              <a:rPr lang="sk-SK" sz="2000" dirty="0" err="1" smtClean="0"/>
              <a:t>journal</a:t>
            </a:r>
            <a:r>
              <a:rPr lang="sk-SK" sz="2000" dirty="0" smtClean="0"/>
              <a:t> </a:t>
            </a:r>
            <a:r>
              <a:rPr lang="sk-SK" sz="2000" dirty="0" err="1" smtClean="0"/>
              <a:t>website</a:t>
            </a:r>
            <a:endParaRPr lang="sk-SK" sz="2000" dirty="0" smtClean="0"/>
          </a:p>
          <a:p>
            <a:pPr marL="342900" indent="-342900">
              <a:lnSpc>
                <a:spcPct val="150000"/>
              </a:lnSpc>
              <a:buFont typeface="+mj-lt"/>
              <a:buAutoNum type="arabicParenR"/>
            </a:pPr>
            <a:r>
              <a:rPr lang="sk-SK" sz="2000" dirty="0" err="1" smtClean="0"/>
              <a:t>Assess</a:t>
            </a:r>
            <a:r>
              <a:rPr lang="sk-SK" sz="2000" dirty="0" smtClean="0"/>
              <a:t> </a:t>
            </a:r>
            <a:r>
              <a:rPr lang="sk-SK" sz="2000" dirty="0" err="1" smtClean="0"/>
              <a:t>peer</a:t>
            </a:r>
            <a:r>
              <a:rPr lang="sk-SK" sz="2000" dirty="0" smtClean="0"/>
              <a:t> </a:t>
            </a:r>
            <a:r>
              <a:rPr lang="sk-SK" sz="2000" dirty="0" err="1" smtClean="0"/>
              <a:t>review</a:t>
            </a:r>
            <a:r>
              <a:rPr lang="sk-SK" sz="2000" dirty="0" smtClean="0"/>
              <a:t> </a:t>
            </a:r>
            <a:r>
              <a:rPr lang="sk-SK" sz="2000" dirty="0" err="1" smtClean="0"/>
              <a:t>procedures</a:t>
            </a:r>
            <a:endParaRPr lang="sk-SK" sz="2000" dirty="0" smtClean="0"/>
          </a:p>
          <a:p>
            <a:pPr marL="342900" indent="-342900">
              <a:lnSpc>
                <a:spcPct val="150000"/>
              </a:lnSpc>
              <a:buFont typeface="+mj-lt"/>
              <a:buAutoNum type="arabicParenR"/>
            </a:pPr>
            <a:r>
              <a:rPr lang="sk-SK" sz="2000" dirty="0" err="1" smtClean="0"/>
              <a:t>Engage</a:t>
            </a:r>
            <a:r>
              <a:rPr lang="sk-SK" sz="2000" dirty="0" smtClean="0"/>
              <a:t> </a:t>
            </a:r>
            <a:r>
              <a:rPr lang="sk-SK" sz="2000" dirty="0"/>
              <a:t>in </a:t>
            </a:r>
            <a:r>
              <a:rPr lang="sk-SK" sz="2000" dirty="0" err="1" smtClean="0"/>
              <a:t>due</a:t>
            </a:r>
            <a:r>
              <a:rPr lang="sk-SK" sz="2000" dirty="0" smtClean="0"/>
              <a:t> </a:t>
            </a:r>
            <a:r>
              <a:rPr lang="sk-SK" sz="2000" dirty="0" err="1" smtClean="0"/>
              <a:t>diligence</a:t>
            </a:r>
            <a:r>
              <a:rPr lang="sk-SK" sz="2000" dirty="0" smtClean="0"/>
              <a:t>—c</a:t>
            </a:r>
            <a:r>
              <a:rPr lang="en-US" sz="2000" dirty="0" err="1" smtClean="0"/>
              <a:t>onsult</a:t>
            </a:r>
            <a:r>
              <a:rPr lang="en-US" sz="2000" dirty="0" smtClean="0"/>
              <a:t> </a:t>
            </a:r>
            <a:r>
              <a:rPr lang="en-US" sz="2000" dirty="0"/>
              <a:t>reputable </a:t>
            </a:r>
            <a:r>
              <a:rPr lang="en-US" sz="2000" dirty="0" smtClean="0"/>
              <a:t>sources</a:t>
            </a:r>
            <a:r>
              <a:rPr lang="sk-SK" sz="2000" dirty="0" smtClean="0"/>
              <a:t> to </a:t>
            </a:r>
            <a:r>
              <a:rPr lang="sk-SK" sz="2000" dirty="0" err="1" smtClean="0"/>
              <a:t>verify</a:t>
            </a:r>
            <a:endParaRPr lang="sk-SK" sz="2000" dirty="0" smtClean="0"/>
          </a:p>
          <a:p>
            <a:pPr>
              <a:lnSpc>
                <a:spcPct val="150000"/>
              </a:lnSpc>
            </a:pPr>
            <a:r>
              <a:rPr lang="sk-SK" sz="2000" dirty="0" smtClean="0"/>
              <a:t>     </a:t>
            </a:r>
            <a:r>
              <a:rPr lang="en-US" sz="2000" dirty="0" smtClean="0"/>
              <a:t>the </a:t>
            </a:r>
            <a:r>
              <a:rPr lang="en-US" sz="2000" dirty="0"/>
              <a:t>credibility and legitimacy of the journal.</a:t>
            </a:r>
            <a:endParaRPr lang="sk-SK" sz="2000" dirty="0" smtClean="0"/>
          </a:p>
          <a:p>
            <a:pPr marL="342900" indent="-342900">
              <a:lnSpc>
                <a:spcPct val="150000"/>
              </a:lnSpc>
              <a:buFont typeface="+mj-lt"/>
              <a:buAutoNum type="arabicParenR"/>
            </a:pPr>
            <a:r>
              <a:rPr lang="sk-SK" sz="2000" dirty="0" err="1" smtClean="0"/>
              <a:t>Establish</a:t>
            </a:r>
            <a:r>
              <a:rPr lang="sk-SK" sz="2000" dirty="0" smtClean="0"/>
              <a:t> </a:t>
            </a:r>
            <a:r>
              <a:rPr lang="sk-SK" sz="2000" dirty="0" err="1"/>
              <a:t>c</a:t>
            </a:r>
            <a:r>
              <a:rPr lang="sk-SK" sz="2000" dirty="0" err="1" smtClean="0"/>
              <a:t>lear</a:t>
            </a:r>
            <a:r>
              <a:rPr lang="sk-SK" sz="2000" dirty="0" smtClean="0"/>
              <a:t> </a:t>
            </a:r>
            <a:r>
              <a:rPr lang="sk-SK" sz="2000" dirty="0" err="1" smtClean="0"/>
              <a:t>archiving</a:t>
            </a:r>
            <a:r>
              <a:rPr lang="sk-SK" sz="2000" dirty="0" smtClean="0"/>
              <a:t> </a:t>
            </a:r>
            <a:r>
              <a:rPr lang="sk-SK" sz="2000" dirty="0" err="1" smtClean="0"/>
              <a:t>criteria</a:t>
            </a:r>
            <a:endParaRPr lang="sk-SK" sz="2000" dirty="0" smtClean="0"/>
          </a:p>
          <a:p>
            <a:pPr marL="342900" indent="-342900">
              <a:lnSpc>
                <a:spcPct val="150000"/>
              </a:lnSpc>
              <a:buFont typeface="+mj-lt"/>
              <a:buAutoNum type="arabicParenR"/>
            </a:pPr>
            <a:r>
              <a:rPr lang="sk-SK" sz="2000" dirty="0" err="1" smtClean="0"/>
              <a:t>Provide</a:t>
            </a:r>
            <a:r>
              <a:rPr lang="sk-SK" sz="2000" dirty="0" smtClean="0"/>
              <a:t> </a:t>
            </a:r>
            <a:r>
              <a:rPr lang="sk-SK" sz="2000" dirty="0" err="1" smtClean="0"/>
              <a:t>contextual</a:t>
            </a:r>
            <a:r>
              <a:rPr lang="sk-SK" sz="2000" dirty="0" smtClean="0"/>
              <a:t> </a:t>
            </a:r>
            <a:r>
              <a:rPr lang="sk-SK" sz="2000" dirty="0" err="1" smtClean="0"/>
              <a:t>information</a:t>
            </a:r>
            <a:endParaRPr lang="sk-SK" sz="2000" dirty="0"/>
          </a:p>
        </p:txBody>
      </p:sp>
    </p:spTree>
    <p:extLst>
      <p:ext uri="{BB962C8B-B14F-4D97-AF65-F5344CB8AC3E}">
        <p14:creationId xmlns:p14="http://schemas.microsoft.com/office/powerpoint/2010/main" val="3489829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1050919" y="1390392"/>
            <a:ext cx="7348734" cy="4965958"/>
          </a:xfrm>
          <a:prstGeom prst="rect">
            <a:avLst/>
          </a:prstGeom>
        </p:spPr>
        <p:txBody>
          <a:bodyPr tIns="0" bIns="36000">
            <a:noAutofit/>
          </a:bodyPr>
          <a:lstStyle/>
          <a:p>
            <a:pPr algn="ctr">
              <a:spcBef>
                <a:spcPts val="0"/>
              </a:spcBef>
            </a:pPr>
            <a:r>
              <a:rPr lang="sk-SK" sz="6000" b="1" dirty="0" err="1" smtClean="0">
                <a:solidFill>
                  <a:srgbClr val="12018D"/>
                </a:solidFill>
              </a:rPr>
              <a:t>How</a:t>
            </a:r>
            <a:r>
              <a:rPr lang="sk-SK" sz="6000" b="1" dirty="0" smtClean="0">
                <a:solidFill>
                  <a:srgbClr val="12018D"/>
                </a:solidFill>
              </a:rPr>
              <a:t> to </a:t>
            </a:r>
            <a:r>
              <a:rPr lang="sk-SK" sz="6000" b="1" dirty="0" err="1" smtClean="0">
                <a:solidFill>
                  <a:srgbClr val="12018D"/>
                </a:solidFill>
              </a:rPr>
              <a:t>find</a:t>
            </a:r>
            <a:r>
              <a:rPr lang="sk-SK" sz="6000" b="1" dirty="0" smtClean="0">
                <a:solidFill>
                  <a:srgbClr val="12018D"/>
                </a:solidFill>
              </a:rPr>
              <a:t> </a:t>
            </a:r>
          </a:p>
          <a:p>
            <a:pPr algn="ctr">
              <a:spcBef>
                <a:spcPts val="0"/>
              </a:spcBef>
            </a:pPr>
            <a:r>
              <a:rPr lang="sk-SK" sz="6000" b="1" dirty="0" smtClean="0">
                <a:solidFill>
                  <a:srgbClr val="12018D"/>
                </a:solidFill>
              </a:rPr>
              <a:t>a </a:t>
            </a:r>
            <a:r>
              <a:rPr lang="sk-SK" sz="6000" b="1" dirty="0" err="1" smtClean="0">
                <a:solidFill>
                  <a:srgbClr val="12018D"/>
                </a:solidFill>
              </a:rPr>
              <a:t>suitable</a:t>
            </a:r>
            <a:r>
              <a:rPr lang="sk-SK" sz="6000" b="1" dirty="0" smtClean="0">
                <a:solidFill>
                  <a:srgbClr val="12018D"/>
                </a:solidFill>
              </a:rPr>
              <a:t> </a:t>
            </a:r>
          </a:p>
          <a:p>
            <a:pPr algn="ctr">
              <a:spcBef>
                <a:spcPts val="0"/>
              </a:spcBef>
            </a:pPr>
            <a:r>
              <a:rPr lang="sk-SK" sz="6000" b="1" dirty="0" err="1" smtClean="0">
                <a:solidFill>
                  <a:srgbClr val="12018D"/>
                </a:solidFill>
              </a:rPr>
              <a:t>open</a:t>
            </a:r>
            <a:r>
              <a:rPr lang="sk-SK" sz="6000" b="1" dirty="0" smtClean="0">
                <a:solidFill>
                  <a:srgbClr val="12018D"/>
                </a:solidFill>
              </a:rPr>
              <a:t> </a:t>
            </a:r>
            <a:r>
              <a:rPr lang="sk-SK" sz="6000" b="1" dirty="0" err="1" smtClean="0">
                <a:solidFill>
                  <a:srgbClr val="12018D"/>
                </a:solidFill>
              </a:rPr>
              <a:t>access</a:t>
            </a:r>
            <a:r>
              <a:rPr lang="sk-SK" sz="6000" b="1" dirty="0" smtClean="0">
                <a:solidFill>
                  <a:srgbClr val="12018D"/>
                </a:solidFill>
              </a:rPr>
              <a:t> </a:t>
            </a:r>
            <a:r>
              <a:rPr lang="sk-SK" sz="6000" b="1" dirty="0" err="1" smtClean="0">
                <a:solidFill>
                  <a:srgbClr val="12018D"/>
                </a:solidFill>
              </a:rPr>
              <a:t>repository</a:t>
            </a:r>
            <a:r>
              <a:rPr lang="sk-SK" sz="6000" b="1" dirty="0" smtClean="0">
                <a:solidFill>
                  <a:srgbClr val="12018D"/>
                </a:solidFill>
              </a:rPr>
              <a:t>/</a:t>
            </a:r>
            <a:r>
              <a:rPr lang="sk-SK" sz="6000" b="1" dirty="0" err="1" smtClean="0">
                <a:solidFill>
                  <a:srgbClr val="12018D"/>
                </a:solidFill>
              </a:rPr>
              <a:t>archive</a:t>
            </a:r>
            <a:r>
              <a:rPr lang="sk-SK" sz="6000" b="1" dirty="0" smtClean="0">
                <a:solidFill>
                  <a:srgbClr val="12018D"/>
                </a:solidFill>
              </a:rPr>
              <a:t>?</a:t>
            </a:r>
            <a:endParaRPr lang="sk-SK" sz="6000" b="1" dirty="0">
              <a:solidFill>
                <a:srgbClr val="C00000"/>
              </a:solidFill>
            </a:endParaRPr>
          </a:p>
          <a:p>
            <a:pPr algn="just">
              <a:spcBef>
                <a:spcPts val="600"/>
              </a:spcBef>
            </a:pPr>
            <a:endParaRPr lang="sk-SK" sz="800" dirty="0" smtClean="0">
              <a:solidFill>
                <a:srgbClr val="12018D"/>
              </a:solidFill>
              <a:hlinkClick r:id="rId3"/>
            </a:endParaRPr>
          </a:p>
          <a:p>
            <a:pPr algn="just">
              <a:spcBef>
                <a:spcPts val="600"/>
              </a:spcBef>
            </a:pPr>
            <a:endParaRPr lang="sk-SK" sz="800" dirty="0">
              <a:solidFill>
                <a:srgbClr val="12018D"/>
              </a:solidFill>
              <a:hlinkClick r:id="rId3"/>
            </a:endParaRPr>
          </a:p>
          <a:p>
            <a:pPr algn="just">
              <a:spcBef>
                <a:spcPts val="1800"/>
              </a:spcBef>
            </a:pPr>
            <a:endParaRPr lang="sk-SK" sz="2000" dirty="0"/>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22</a:t>
            </a:fld>
            <a:endParaRPr lang="sk-SK" dirty="0"/>
          </a:p>
        </p:txBody>
      </p:sp>
      <p:pic>
        <p:nvPicPr>
          <p:cNvPr id="6" name="Obrázok 5"/>
          <p:cNvPicPr/>
          <p:nvPr/>
        </p:nvPicPr>
        <p:blipFill>
          <a:blip r:embed="rId4"/>
          <a:stretch>
            <a:fillRect/>
          </a:stretch>
        </p:blipFill>
        <p:spPr>
          <a:xfrm>
            <a:off x="8887127" y="1607785"/>
            <a:ext cx="2522756" cy="3571862"/>
          </a:xfrm>
          <a:prstGeom prst="rect">
            <a:avLst/>
          </a:prstGeom>
        </p:spPr>
      </p:pic>
      <p:sp>
        <p:nvSpPr>
          <p:cNvPr id="8" name="BlokTextu 7"/>
          <p:cNvSpPr txBox="1"/>
          <p:nvPr/>
        </p:nvSpPr>
        <p:spPr>
          <a:xfrm>
            <a:off x="8886287" y="6623926"/>
            <a:ext cx="3305713" cy="215444"/>
          </a:xfrm>
          <a:prstGeom prst="rect">
            <a:avLst/>
          </a:prstGeom>
          <a:noFill/>
        </p:spPr>
        <p:txBody>
          <a:bodyPr wrap="none" rtlCol="0">
            <a:spAutoFit/>
          </a:bodyPr>
          <a:lstStyle/>
          <a:p>
            <a:r>
              <a:rPr lang="sk-SK" sz="800" dirty="0"/>
              <a:t>Obrázok: Image by </a:t>
            </a:r>
            <a:r>
              <a:rPr lang="sk-SK" sz="800" u="sng" dirty="0" err="1">
                <a:hlinkClick r:id="rId5"/>
              </a:rPr>
              <a:t>Peggy</a:t>
            </a:r>
            <a:r>
              <a:rPr lang="sk-SK" sz="800" u="sng" dirty="0">
                <a:hlinkClick r:id="rId5"/>
              </a:rPr>
              <a:t> </a:t>
            </a:r>
            <a:r>
              <a:rPr lang="sk-SK" sz="800" u="sng" dirty="0" err="1">
                <a:hlinkClick r:id="rId5"/>
              </a:rPr>
              <a:t>und</a:t>
            </a:r>
            <a:r>
              <a:rPr lang="sk-SK" sz="800" u="sng" dirty="0">
                <a:hlinkClick r:id="rId5"/>
              </a:rPr>
              <a:t> </a:t>
            </a:r>
            <a:r>
              <a:rPr lang="sk-SK" sz="800" u="sng" dirty="0" err="1">
                <a:hlinkClick r:id="rId5"/>
              </a:rPr>
              <a:t>Marco</a:t>
            </a:r>
            <a:r>
              <a:rPr lang="sk-SK" sz="800" u="sng" dirty="0">
                <a:hlinkClick r:id="rId5"/>
              </a:rPr>
              <a:t> </a:t>
            </a:r>
            <a:r>
              <a:rPr lang="sk-SK" sz="800" u="sng" dirty="0" err="1">
                <a:hlinkClick r:id="rId5"/>
              </a:rPr>
              <a:t>Lachmann</a:t>
            </a:r>
            <a:r>
              <a:rPr lang="sk-SK" sz="800" u="sng" dirty="0">
                <a:hlinkClick r:id="rId5"/>
              </a:rPr>
              <a:t>-Anke</a:t>
            </a:r>
            <a:r>
              <a:rPr lang="sk-SK" sz="800" dirty="0"/>
              <a:t> </a:t>
            </a:r>
            <a:r>
              <a:rPr lang="sk-SK" sz="800" dirty="0" err="1"/>
              <a:t>from</a:t>
            </a:r>
            <a:r>
              <a:rPr lang="sk-SK" sz="800" dirty="0"/>
              <a:t> </a:t>
            </a:r>
            <a:r>
              <a:rPr lang="sk-SK" sz="800" u="sng" dirty="0" err="1" smtClean="0">
                <a:hlinkClick r:id="rId6"/>
              </a:rPr>
              <a:t>Pixabay</a:t>
            </a:r>
            <a:endParaRPr lang="sk-SK" sz="800" dirty="0"/>
          </a:p>
        </p:txBody>
      </p:sp>
    </p:spTree>
    <p:extLst>
      <p:ext uri="{BB962C8B-B14F-4D97-AF65-F5344CB8AC3E}">
        <p14:creationId xmlns:p14="http://schemas.microsoft.com/office/powerpoint/2010/main" val="34366735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40012" y="1035868"/>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2" name="Obdĺžnik 1"/>
          <p:cNvSpPr/>
          <p:nvPr/>
        </p:nvSpPr>
        <p:spPr>
          <a:xfrm>
            <a:off x="129239" y="1673868"/>
            <a:ext cx="11835090" cy="2735170"/>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1" name="BlokTextu 10"/>
          <p:cNvSpPr txBox="1"/>
          <p:nvPr/>
        </p:nvSpPr>
        <p:spPr>
          <a:xfrm>
            <a:off x="1921813" y="847737"/>
            <a:ext cx="8418195" cy="499872"/>
          </a:xfrm>
          <a:prstGeom prst="rect">
            <a:avLst/>
          </a:prstGeom>
          <a:noFill/>
        </p:spPr>
        <p:txBody>
          <a:bodyPr wrap="square" rtlCol="0">
            <a:noAutofit/>
          </a:bodyPr>
          <a:lstStyle/>
          <a:p>
            <a:pPr algn="ctr">
              <a:spcBef>
                <a:spcPts val="600"/>
              </a:spcBef>
            </a:pPr>
            <a:r>
              <a:rPr lang="sk-SK" sz="2400" b="1" cap="all" dirty="0" err="1" smtClean="0">
                <a:solidFill>
                  <a:srgbClr val="C00000"/>
                </a:solidFill>
              </a:rPr>
              <a:t>How</a:t>
            </a:r>
            <a:r>
              <a:rPr lang="sk-SK" sz="2400" b="1" cap="all" dirty="0" smtClean="0">
                <a:solidFill>
                  <a:srgbClr val="C00000"/>
                </a:solidFill>
              </a:rPr>
              <a:t> to </a:t>
            </a:r>
            <a:r>
              <a:rPr lang="sk-SK" sz="2400" b="1" cap="all" dirty="0" err="1" smtClean="0">
                <a:solidFill>
                  <a:srgbClr val="C00000"/>
                </a:solidFill>
              </a:rPr>
              <a:t>finD</a:t>
            </a:r>
            <a:r>
              <a:rPr lang="sk-SK" sz="2400" b="1" cap="all" dirty="0" smtClean="0">
                <a:solidFill>
                  <a:srgbClr val="C00000"/>
                </a:solidFill>
              </a:rPr>
              <a:t> a </a:t>
            </a:r>
            <a:r>
              <a:rPr lang="sk-SK" sz="2400" b="1" cap="all" dirty="0" err="1" smtClean="0">
                <a:solidFill>
                  <a:srgbClr val="C00000"/>
                </a:solidFill>
              </a:rPr>
              <a:t>suitable</a:t>
            </a:r>
            <a:r>
              <a:rPr lang="sk-SK" sz="2400" b="1" cap="all" dirty="0" smtClean="0">
                <a:solidFill>
                  <a:srgbClr val="C00000"/>
                </a:solidFill>
              </a:rPr>
              <a:t> </a:t>
            </a:r>
            <a:r>
              <a:rPr lang="sk-SK" sz="2400" b="1" cap="all" dirty="0" err="1" smtClean="0">
                <a:solidFill>
                  <a:srgbClr val="C00000"/>
                </a:solidFill>
              </a:rPr>
              <a:t>repository</a:t>
            </a:r>
            <a:endParaRPr lang="sk-SK" sz="2400" cap="all" dirty="0" smtClean="0">
              <a:solidFill>
                <a:srgbClr val="C00000"/>
              </a:solidFill>
              <a:latin typeface="Arial" panose="020B0604020202020204" pitchFamily="34" charset="0"/>
              <a:cs typeface="Arial" panose="020B0604020202020204" pitchFamily="34" charset="0"/>
            </a:endParaRPr>
          </a:p>
        </p:txBody>
      </p:sp>
      <p:sp>
        <p:nvSpPr>
          <p:cNvPr id="5" name="Obdĺžnik 4"/>
          <p:cNvSpPr/>
          <p:nvPr/>
        </p:nvSpPr>
        <p:spPr>
          <a:xfrm>
            <a:off x="518160" y="1512994"/>
            <a:ext cx="11225503" cy="4567889"/>
          </a:xfrm>
          <a:prstGeom prst="rect">
            <a:avLst/>
          </a:prstGeom>
          <a:solidFill>
            <a:schemeClr val="accent6">
              <a:lumMod val="40000"/>
              <a:lumOff val="60000"/>
            </a:schemeClr>
          </a:solidFill>
        </p:spPr>
        <p:txBody>
          <a:bodyPr wrap="square" lIns="180000" tIns="144000" rIns="72000">
            <a:noAutofit/>
          </a:bodyPr>
          <a:lstStyle/>
          <a:p>
            <a:pPr>
              <a:lnSpc>
                <a:spcPct val="150000"/>
              </a:lnSpc>
              <a:spcBef>
                <a:spcPct val="0"/>
              </a:spcBef>
            </a:pPr>
            <a:r>
              <a:rPr lang="sk-SK" sz="2400" dirty="0" smtClean="0">
                <a:latin typeface="Arial" panose="020B0604020202020204" pitchFamily="34" charset="0"/>
                <a:cs typeface="Arial" panose="020B0604020202020204" pitchFamily="34" charset="0"/>
              </a:rPr>
              <a:t>1</a:t>
            </a:r>
            <a:r>
              <a:rPr lang="en-US" sz="24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When selecting a suitable repository for research results</a:t>
            </a:r>
            <a:r>
              <a:rPr lang="sk-SK" sz="2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always verify if </a:t>
            </a:r>
            <a:r>
              <a:rPr lang="en-US" sz="2000" b="1" dirty="0" smtClean="0">
                <a:solidFill>
                  <a:srgbClr val="C00000"/>
                </a:solidFill>
                <a:latin typeface="Arial" panose="020B0604020202020204" pitchFamily="34" charset="0"/>
                <a:cs typeface="Arial" panose="020B0604020202020204" pitchFamily="34" charset="0"/>
              </a:rPr>
              <a:t>there is any disciplinary repository/community repository, </a:t>
            </a:r>
            <a:r>
              <a:rPr lang="en-US" sz="2000" dirty="0" smtClean="0">
                <a:latin typeface="Arial" panose="020B0604020202020204" pitchFamily="34" charset="0"/>
                <a:cs typeface="Arial" panose="020B0604020202020204" pitchFamily="34" charset="0"/>
              </a:rPr>
              <a:t>in which the results can be deposited. </a:t>
            </a:r>
          </a:p>
          <a:p>
            <a:pPr>
              <a:lnSpc>
                <a:spcPct val="150000"/>
              </a:lnSpc>
              <a:spcBef>
                <a:spcPts val="600"/>
              </a:spcBef>
            </a:pPr>
            <a:r>
              <a:rPr lang="en-US" sz="2000" dirty="0" smtClean="0">
                <a:latin typeface="Arial" panose="020B0604020202020204" pitchFamily="34" charset="0"/>
                <a:cs typeface="Arial" panose="020B0604020202020204" pitchFamily="34" charset="0"/>
              </a:rPr>
              <a:t>2) Regardless the chosen repository, always verify if it</a:t>
            </a:r>
          </a:p>
          <a:p>
            <a:pPr marL="342900" indent="-342900">
              <a:lnSpc>
                <a:spcPct val="150000"/>
              </a:lnSpc>
              <a:buFont typeface="Arial" panose="020B0604020202020204" pitchFamily="34" charset="0"/>
              <a:buChar char="•"/>
            </a:pPr>
            <a:r>
              <a:rPr lang="sk-SK" sz="2000" b="1" dirty="0" err="1" smtClean="0">
                <a:latin typeface="Arial" panose="020B0604020202020204" pitchFamily="34" charset="0"/>
                <a:cs typeface="Arial" panose="020B0604020202020204" pitchFamily="34" charset="0"/>
              </a:rPr>
              <a:t>is</a:t>
            </a:r>
            <a:r>
              <a:rPr lang="sk-SK"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sustainable </a:t>
            </a:r>
            <a:r>
              <a:rPr lang="en-US" sz="2000" b="1" dirty="0">
                <a:latin typeface="Arial" panose="020B0604020202020204" pitchFamily="34" charset="0"/>
                <a:cs typeface="Arial" panose="020B0604020202020204" pitchFamily="34" charset="0"/>
              </a:rPr>
              <a:t>in the long term</a:t>
            </a:r>
            <a:r>
              <a:rPr lang="en-US" sz="2000" b="1" dirty="0" smtClean="0">
                <a:latin typeface="Arial" panose="020B0604020202020204" pitchFamily="34" charset="0"/>
                <a:cs typeface="Arial" panose="020B0604020202020204" pitchFamily="34" charset="0"/>
              </a:rPr>
              <a:t>;</a:t>
            </a:r>
            <a:endParaRPr lang="sk-SK" sz="2000" b="1"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stores </a:t>
            </a:r>
            <a:r>
              <a:rPr lang="en-US" sz="2000" b="1" dirty="0">
                <a:latin typeface="Arial" panose="020B0604020202020204" pitchFamily="34" charset="0"/>
                <a:cs typeface="Arial" panose="020B0604020202020204" pitchFamily="34" charset="0"/>
              </a:rPr>
              <a:t>data in a secure way</a:t>
            </a:r>
            <a:r>
              <a:rPr lang="en-US" sz="2000" b="1" dirty="0" smtClean="0">
                <a:latin typeface="Arial" panose="020B0604020202020204" pitchFamily="34" charset="0"/>
                <a:cs typeface="Arial" panose="020B0604020202020204" pitchFamily="34" charset="0"/>
              </a:rPr>
              <a:t>;</a:t>
            </a:r>
            <a:endParaRPr lang="sk-SK" sz="2000" b="1"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ensure</a:t>
            </a:r>
            <a:r>
              <a:rPr lang="sk-SK" sz="2000" b="1" dirty="0" smtClean="0">
                <a:latin typeface="Arial" panose="020B0604020202020204" pitchFamily="34" charset="0"/>
                <a:cs typeface="Arial" panose="020B0604020202020204" pitchFamily="34" charset="0"/>
              </a:rPr>
              <a:t>s</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that data </a:t>
            </a:r>
            <a:r>
              <a:rPr lang="en-US" sz="2000" b="1" dirty="0" smtClean="0">
                <a:latin typeface="Arial" panose="020B0604020202020204" pitchFamily="34" charset="0"/>
                <a:cs typeface="Arial" panose="020B0604020202020204" pitchFamily="34" charset="0"/>
              </a:rPr>
              <a:t>remain </a:t>
            </a:r>
            <a:r>
              <a:rPr lang="en-US" sz="2000" b="1" dirty="0">
                <a:latin typeface="Arial" panose="020B0604020202020204" pitchFamily="34" charset="0"/>
                <a:cs typeface="Arial" panose="020B0604020202020204" pitchFamily="34" charset="0"/>
              </a:rPr>
              <a:t>retrievable </a:t>
            </a:r>
            <a:r>
              <a:rPr lang="en-US" sz="2000" dirty="0">
                <a:latin typeface="Arial" panose="020B0604020202020204" pitchFamily="34" charset="0"/>
                <a:cs typeface="Arial" panose="020B0604020202020204" pitchFamily="34" charset="0"/>
              </a:rPr>
              <a:t>(using a persistent identifier), </a:t>
            </a:r>
            <a:r>
              <a:rPr lang="en-US" sz="2000" b="1" dirty="0">
                <a:latin typeface="Arial" panose="020B0604020202020204" pitchFamily="34" charset="0"/>
                <a:cs typeface="Arial" panose="020B0604020202020204" pitchFamily="34" charset="0"/>
              </a:rPr>
              <a:t>accessible and reusable</a:t>
            </a:r>
            <a:r>
              <a:rPr lang="en-US" sz="2000" b="1" dirty="0" smtClean="0">
                <a:latin typeface="Arial" panose="020B0604020202020204" pitchFamily="34" charset="0"/>
                <a:cs typeface="Arial" panose="020B0604020202020204" pitchFamily="34" charset="0"/>
              </a:rPr>
              <a:t>;</a:t>
            </a:r>
            <a:endParaRPr lang="sk-SK" sz="2000" b="1"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describes </a:t>
            </a:r>
            <a:r>
              <a:rPr lang="en-US" sz="2000" b="1" dirty="0">
                <a:latin typeface="Arial" panose="020B0604020202020204" pitchFamily="34" charset="0"/>
                <a:cs typeface="Arial" panose="020B0604020202020204" pitchFamily="34" charset="0"/>
              </a:rPr>
              <a:t>the data in a standard way using accepted metadata standards</a:t>
            </a:r>
            <a:r>
              <a:rPr lang="en-US" sz="2000" b="1" dirty="0" smtClean="0">
                <a:latin typeface="Arial" panose="020B0604020202020204" pitchFamily="34" charset="0"/>
                <a:cs typeface="Arial" panose="020B0604020202020204" pitchFamily="34" charset="0"/>
              </a:rPr>
              <a:t>;</a:t>
            </a:r>
            <a:endParaRPr lang="sk-SK" sz="2000" b="1" dirty="0" smtClean="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allows </a:t>
            </a:r>
            <a:r>
              <a:rPr lang="en-US" sz="2000" b="1" dirty="0">
                <a:latin typeface="Arial" panose="020B0604020202020204" pitchFamily="34" charset="0"/>
                <a:cs typeface="Arial" panose="020B0604020202020204" pitchFamily="34" charset="0"/>
              </a:rPr>
              <a:t>the depositor to specify the licence </a:t>
            </a:r>
            <a:r>
              <a:rPr lang="en-US" sz="2000" dirty="0">
                <a:latin typeface="Arial" panose="020B0604020202020204" pitchFamily="34" charset="0"/>
                <a:cs typeface="Arial" panose="020B0604020202020204" pitchFamily="34" charset="0"/>
              </a:rPr>
              <a:t>governing access to and reuse of the data</a:t>
            </a:r>
            <a:r>
              <a:rPr lang="en-US" sz="2000" dirty="0" smtClean="0">
                <a:latin typeface="Arial" panose="020B0604020202020204" pitchFamily="34" charset="0"/>
                <a:cs typeface="Arial" panose="020B0604020202020204" pitchFamily="34" charset="0"/>
              </a:rPr>
              <a:t>.</a:t>
            </a:r>
            <a:endParaRPr lang="sk-SK" sz="2000" dirty="0" smtClean="0">
              <a:latin typeface="Arial" panose="020B0604020202020204" pitchFamily="34" charset="0"/>
              <a:cs typeface="Arial" panose="020B0604020202020204" pitchFamily="34" charset="0"/>
            </a:endParaRPr>
          </a:p>
        </p:txBody>
      </p:sp>
      <p:sp>
        <p:nvSpPr>
          <p:cNvPr id="7" name="Obdĺžnik 6"/>
          <p:cNvSpPr/>
          <p:nvPr/>
        </p:nvSpPr>
        <p:spPr>
          <a:xfrm>
            <a:off x="0" y="0"/>
            <a:ext cx="12192000" cy="6583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Repositories</a:t>
            </a:r>
            <a:endParaRPr lang="sk-SK" sz="3200" b="1" dirty="0">
              <a:solidFill>
                <a:schemeClr val="bg1"/>
              </a:solidFill>
              <a:latin typeface="Arial" panose="020B0604020202020204" pitchFamily="34" charset="0"/>
              <a:cs typeface="Arial" panose="020B0604020202020204" pitchFamily="34" charset="0"/>
            </a:endParaRPr>
          </a:p>
        </p:txBody>
      </p:sp>
      <p:sp>
        <p:nvSpPr>
          <p:cNvPr id="8" name="Obdĺžnik 7"/>
          <p:cNvSpPr/>
          <p:nvPr/>
        </p:nvSpPr>
        <p:spPr>
          <a:xfrm>
            <a:off x="0" y="624711"/>
            <a:ext cx="12192000" cy="96776"/>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Tree>
    <p:extLst>
      <p:ext uri="{BB962C8B-B14F-4D97-AF65-F5344CB8AC3E}">
        <p14:creationId xmlns:p14="http://schemas.microsoft.com/office/powerpoint/2010/main" val="160964826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40012" y="1035868"/>
            <a:ext cx="11703651" cy="5522143"/>
          </a:xfrm>
          <a:prstGeom prst="rect">
            <a:avLst/>
          </a:prstGeom>
        </p:spPr>
        <p:txBody>
          <a:bodyPr/>
          <a:lstStyle/>
          <a:p>
            <a:endParaRPr lang="sk-SK" dirty="0"/>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Repositories</a:t>
            </a:r>
            <a:endParaRPr lang="sk-SK" sz="32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2" name="Zástupný objekt pre číslo snímky 11"/>
          <p:cNvSpPr>
            <a:spLocks noGrp="1"/>
          </p:cNvSpPr>
          <p:nvPr>
            <p:ph type="sldNum" sz="quarter" idx="12"/>
          </p:nvPr>
        </p:nvSpPr>
        <p:spPr>
          <a:xfrm>
            <a:off x="11743663" y="6114333"/>
            <a:ext cx="368968" cy="365125"/>
          </a:xfrm>
        </p:spPr>
        <p:txBody>
          <a:bodyPr/>
          <a:lstStyle/>
          <a:p>
            <a:pPr>
              <a:defRPr/>
            </a:pPr>
            <a:fld id="{5F8A6784-8DE6-4866-8026-B3451A70A446}" type="slidenum">
              <a:rPr lang="sk-SK" smtClean="0"/>
              <a:pPr>
                <a:defRPr/>
              </a:pPr>
              <a:t>24</a:t>
            </a:fld>
            <a:endParaRPr lang="sk-SK"/>
          </a:p>
        </p:txBody>
      </p:sp>
      <p:pic>
        <p:nvPicPr>
          <p:cNvPr id="8" name="Obrázok 7"/>
          <p:cNvPicPr>
            <a:picLocks noChangeAspect="1"/>
          </p:cNvPicPr>
          <p:nvPr/>
        </p:nvPicPr>
        <p:blipFill>
          <a:blip r:embed="rId3"/>
          <a:stretch>
            <a:fillRect/>
          </a:stretch>
        </p:blipFill>
        <p:spPr>
          <a:xfrm>
            <a:off x="5198101" y="779473"/>
            <a:ext cx="6863399" cy="2837098"/>
          </a:xfrm>
          <a:prstGeom prst="rect">
            <a:avLst/>
          </a:prstGeom>
          <a:ln>
            <a:solidFill>
              <a:schemeClr val="accent6">
                <a:lumMod val="75000"/>
              </a:schemeClr>
            </a:solidFill>
          </a:ln>
        </p:spPr>
      </p:pic>
      <p:sp>
        <p:nvSpPr>
          <p:cNvPr id="13" name="Obdĺžnik 12"/>
          <p:cNvSpPr/>
          <p:nvPr/>
        </p:nvSpPr>
        <p:spPr>
          <a:xfrm>
            <a:off x="124150" y="779473"/>
            <a:ext cx="7216407" cy="5844453"/>
          </a:xfrm>
          <a:prstGeom prst="rect">
            <a:avLst/>
          </a:prstGeom>
          <a:solidFill>
            <a:schemeClr val="accent6">
              <a:lumMod val="40000"/>
              <a:lumOff val="60000"/>
            </a:schemeClr>
          </a:solidFill>
        </p:spPr>
        <p:txBody>
          <a:bodyPr lIns="504000" tIns="108000">
            <a:noAutofit/>
          </a:bodyPr>
          <a:lstStyle/>
          <a:p>
            <a:pPr algn="ctr"/>
            <a:r>
              <a:rPr lang="sk-SK" sz="2000" b="1" cap="all" dirty="0" smtClean="0">
                <a:solidFill>
                  <a:srgbClr val="C00000"/>
                </a:solidFill>
                <a:latin typeface="Arial" panose="020B0604020202020204" pitchFamily="34" charset="0"/>
                <a:cs typeface="Arial" panose="020B0604020202020204" pitchFamily="34" charset="0"/>
              </a:rPr>
              <a:t>International </a:t>
            </a:r>
            <a:r>
              <a:rPr lang="sk-SK" sz="2000" b="1" cap="all" dirty="0" err="1" smtClean="0">
                <a:solidFill>
                  <a:srgbClr val="C00000"/>
                </a:solidFill>
                <a:latin typeface="Arial" panose="020B0604020202020204" pitchFamily="34" charset="0"/>
                <a:cs typeface="Arial" panose="020B0604020202020204" pitchFamily="34" charset="0"/>
              </a:rPr>
              <a:t>Registries</a:t>
            </a:r>
            <a:r>
              <a:rPr lang="sk-SK" sz="2000" b="1" cap="all" dirty="0" smtClean="0">
                <a:solidFill>
                  <a:srgbClr val="C00000"/>
                </a:solidFill>
                <a:latin typeface="Arial" panose="020B0604020202020204" pitchFamily="34" charset="0"/>
                <a:cs typeface="Arial" panose="020B0604020202020204" pitchFamily="34" charset="0"/>
              </a:rPr>
              <a:t> of</a:t>
            </a:r>
            <a:endParaRPr lang="sk-SK" sz="2000" dirty="0">
              <a:solidFill>
                <a:srgbClr val="002060"/>
              </a:solidFill>
              <a:latin typeface="Arial" panose="020B0604020202020204" pitchFamily="34" charset="0"/>
              <a:cs typeface="Arial" panose="020B0604020202020204" pitchFamily="34" charset="0"/>
            </a:endParaRPr>
          </a:p>
          <a:p>
            <a:pPr algn="ctr"/>
            <a:r>
              <a:rPr lang="sk-SK" sz="2000" b="1" cap="all" dirty="0" smtClean="0">
                <a:solidFill>
                  <a:srgbClr val="C00000"/>
                </a:solidFill>
                <a:latin typeface="Arial" panose="020B0604020202020204" pitchFamily="34" charset="0"/>
                <a:cs typeface="Arial" panose="020B0604020202020204" pitchFamily="34" charset="0"/>
              </a:rPr>
              <a:t> </a:t>
            </a:r>
            <a:r>
              <a:rPr lang="sk-SK" sz="2000" b="1" cap="all" dirty="0" err="1" smtClean="0">
                <a:solidFill>
                  <a:srgbClr val="C00000"/>
                </a:solidFill>
                <a:latin typeface="Arial" panose="020B0604020202020204" pitchFamily="34" charset="0"/>
                <a:cs typeface="Arial" panose="020B0604020202020204" pitchFamily="34" charset="0"/>
              </a:rPr>
              <a:t>Open</a:t>
            </a:r>
            <a:r>
              <a:rPr lang="sk-SK" sz="2000" b="1" cap="all" dirty="0" smtClean="0">
                <a:solidFill>
                  <a:srgbClr val="C00000"/>
                </a:solidFill>
                <a:latin typeface="Arial" panose="020B0604020202020204" pitchFamily="34" charset="0"/>
                <a:cs typeface="Arial" panose="020B0604020202020204" pitchFamily="34" charset="0"/>
              </a:rPr>
              <a:t> Access </a:t>
            </a:r>
            <a:r>
              <a:rPr lang="sk-SK" sz="2000" b="1" cap="all" dirty="0" err="1" smtClean="0">
                <a:solidFill>
                  <a:srgbClr val="C00000"/>
                </a:solidFill>
                <a:latin typeface="Arial" panose="020B0604020202020204" pitchFamily="34" charset="0"/>
                <a:cs typeface="Arial" panose="020B0604020202020204" pitchFamily="34" charset="0"/>
              </a:rPr>
              <a:t>Repository</a:t>
            </a:r>
            <a:endParaRPr lang="sk-SK" sz="2000" b="1" cap="all" dirty="0">
              <a:solidFill>
                <a:srgbClr val="C00000"/>
              </a:solidFill>
              <a:latin typeface="Arial" panose="020B0604020202020204" pitchFamily="34" charset="0"/>
              <a:cs typeface="Arial" panose="020B0604020202020204" pitchFamily="34" charset="0"/>
            </a:endParaRPr>
          </a:p>
          <a:p>
            <a:pPr algn="ctr"/>
            <a:endParaRPr lang="sk-SK" sz="2000" b="1" cap="all" dirty="0" smtClean="0">
              <a:solidFill>
                <a:srgbClr val="C00000"/>
              </a:solidFill>
              <a:latin typeface="Arial" panose="020B0604020202020204" pitchFamily="34" charset="0"/>
              <a:cs typeface="Arial" panose="020B0604020202020204" pitchFamily="34" charset="0"/>
            </a:endParaRPr>
          </a:p>
          <a:p>
            <a:r>
              <a:rPr lang="en-US" sz="2400" b="1" dirty="0" smtClean="0">
                <a:solidFill>
                  <a:srgbClr val="002060"/>
                </a:solidFill>
                <a:latin typeface="Arial" panose="020B0604020202020204" pitchFamily="34" charset="0"/>
                <a:cs typeface="Arial" panose="020B0604020202020204" pitchFamily="34" charset="0"/>
              </a:rPr>
              <a:t>Registry</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of Open</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Access </a:t>
            </a:r>
            <a:r>
              <a:rPr lang="en-US" sz="2400" b="1" dirty="0">
                <a:solidFill>
                  <a:srgbClr val="002060"/>
                </a:solidFill>
                <a:latin typeface="Arial" panose="020B0604020202020204" pitchFamily="34" charset="0"/>
                <a:cs typeface="Arial" panose="020B0604020202020204" pitchFamily="34" charset="0"/>
              </a:rPr>
              <a:t>Repositories</a:t>
            </a:r>
            <a:r>
              <a:rPr lang="en-US" sz="2400" dirty="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hlinkClick r:id="rId4"/>
              </a:rPr>
              <a:t>ROAR</a:t>
            </a:r>
            <a:r>
              <a:rPr lang="sk-SK" sz="2400" dirty="0" smtClean="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hlinkClick r:id="rId4"/>
              </a:rPr>
              <a:t>http</a:t>
            </a:r>
            <a:r>
              <a:rPr lang="en-US" sz="2400" dirty="0">
                <a:solidFill>
                  <a:srgbClr val="000000"/>
                </a:solidFill>
                <a:latin typeface="Arial" panose="020B0604020202020204" pitchFamily="34" charset="0"/>
                <a:cs typeface="Arial" panose="020B0604020202020204" pitchFamily="34" charset="0"/>
                <a:hlinkClick r:id="rId4"/>
              </a:rPr>
              <a:t>://roar.eprints.org</a:t>
            </a:r>
            <a:r>
              <a:rPr lang="en-US" sz="2400" dirty="0" smtClean="0">
                <a:solidFill>
                  <a:srgbClr val="000000"/>
                </a:solidFill>
                <a:latin typeface="Arial" panose="020B0604020202020204" pitchFamily="34" charset="0"/>
                <a:cs typeface="Arial" panose="020B0604020202020204" pitchFamily="34" charset="0"/>
                <a:hlinkClick r:id="rId4"/>
              </a:rPr>
              <a:t>/</a:t>
            </a:r>
            <a:r>
              <a:rPr lang="en-US" sz="2400" dirty="0" smtClean="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a:p>
            <a:endParaRPr lang="sk-SK" sz="2000" dirty="0" smtClean="0">
              <a:solidFill>
                <a:srgbClr val="002060"/>
              </a:solidFill>
              <a:latin typeface="Arial" panose="020B0604020202020204" pitchFamily="34" charset="0"/>
              <a:cs typeface="Arial" panose="020B0604020202020204" pitchFamily="34" charset="0"/>
            </a:endParaRPr>
          </a:p>
          <a:p>
            <a:r>
              <a:rPr lang="en-US" sz="2400" b="1" dirty="0" smtClean="0">
                <a:solidFill>
                  <a:srgbClr val="002060"/>
                </a:solidFill>
                <a:latin typeface="Arial" panose="020B0604020202020204" pitchFamily="34" charset="0"/>
                <a:cs typeface="Arial" panose="020B0604020202020204" pitchFamily="34" charset="0"/>
              </a:rPr>
              <a:t>Open</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Directory</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of Open</a:t>
            </a:r>
            <a:r>
              <a:rPr lang="sk-SK" sz="24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Access </a:t>
            </a:r>
            <a:r>
              <a:rPr lang="en-US" sz="2400" b="1" dirty="0">
                <a:solidFill>
                  <a:srgbClr val="002060"/>
                </a:solidFill>
                <a:latin typeface="Arial" panose="020B0604020202020204" pitchFamily="34" charset="0"/>
                <a:cs typeface="Arial" panose="020B0604020202020204" pitchFamily="34" charset="0"/>
              </a:rPr>
              <a:t>Repositories</a:t>
            </a:r>
            <a:r>
              <a:rPr lang="en-US" sz="2400" dirty="0">
                <a:solidFill>
                  <a:srgbClr val="000000"/>
                </a:solidFill>
                <a:latin typeface="Arial" panose="020B0604020202020204" pitchFamily="34" charset="0"/>
                <a:cs typeface="Arial" panose="020B0604020202020204" pitchFamily="34" charset="0"/>
              </a:rPr>
              <a:t>, </a:t>
            </a:r>
            <a:r>
              <a:rPr lang="en-US" sz="2400" dirty="0" err="1" smtClean="0">
                <a:solidFill>
                  <a:srgbClr val="000000"/>
                </a:solidFill>
                <a:latin typeface="Arial" panose="020B0604020202020204" pitchFamily="34" charset="0"/>
                <a:cs typeface="Arial" panose="020B0604020202020204" pitchFamily="34" charset="0"/>
                <a:hlinkClick r:id="rId5"/>
              </a:rPr>
              <a:t>OpenDOAR</a:t>
            </a:r>
            <a:r>
              <a:rPr lang="sk-SK" sz="2400" dirty="0" smtClean="0">
                <a:solidFill>
                  <a:srgbClr val="000000"/>
                </a:solidFill>
                <a:latin typeface="Arial" panose="020B0604020202020204" pitchFamily="34" charset="0"/>
                <a:cs typeface="Arial" panose="020B0604020202020204" pitchFamily="34" charset="0"/>
              </a:rPr>
              <a:t> </a:t>
            </a:r>
            <a:r>
              <a:rPr lang="en-US" sz="2400" dirty="0" smtClean="0">
                <a:solidFill>
                  <a:srgbClr val="000000"/>
                </a:solidFill>
                <a:latin typeface="Arial" panose="020B0604020202020204" pitchFamily="34" charset="0"/>
                <a:cs typeface="Arial" panose="020B0604020202020204" pitchFamily="34" charset="0"/>
              </a:rPr>
              <a:t>(</a:t>
            </a:r>
            <a:r>
              <a:rPr lang="en-US" sz="2400" dirty="0">
                <a:solidFill>
                  <a:srgbClr val="000000"/>
                </a:solidFill>
                <a:latin typeface="Arial" panose="020B0604020202020204" pitchFamily="34" charset="0"/>
                <a:cs typeface="Arial" panose="020B0604020202020204" pitchFamily="34" charset="0"/>
                <a:hlinkClick r:id="rId5"/>
              </a:rPr>
              <a:t>https://v2.sherpa.ac.uk/opendoar</a:t>
            </a:r>
            <a:r>
              <a:rPr lang="en-US" sz="2400" dirty="0" smtClean="0">
                <a:solidFill>
                  <a:srgbClr val="000000"/>
                </a:solidFill>
                <a:latin typeface="Arial" panose="020B0604020202020204" pitchFamily="34" charset="0"/>
                <a:cs typeface="Arial" panose="020B0604020202020204" pitchFamily="34" charset="0"/>
                <a:hlinkClick r:id="rId5"/>
              </a:rPr>
              <a:t>/</a:t>
            </a:r>
            <a:r>
              <a:rPr lang="en-US" sz="2400" dirty="0" smtClean="0">
                <a:solidFill>
                  <a:srgbClr val="000000"/>
                </a:solidFill>
                <a:latin typeface="Arial" panose="020B0604020202020204" pitchFamily="34" charset="0"/>
                <a:cs typeface="Arial" panose="020B0604020202020204" pitchFamily="34" charset="0"/>
              </a:rPr>
              <a:t>)</a:t>
            </a:r>
            <a:endParaRPr lang="en-US" sz="2400" dirty="0">
              <a:solidFill>
                <a:srgbClr val="000000"/>
              </a:solidFill>
              <a:latin typeface="Arial" panose="020B0604020202020204" pitchFamily="34" charset="0"/>
              <a:cs typeface="Arial" panose="020B0604020202020204" pitchFamily="34" charset="0"/>
            </a:endParaRPr>
          </a:p>
          <a:p>
            <a:endParaRPr lang="sk-SK" sz="2000" dirty="0" smtClean="0">
              <a:solidFill>
                <a:srgbClr val="002060"/>
              </a:solidFill>
              <a:latin typeface="Arial" panose="020B0604020202020204" pitchFamily="34" charset="0"/>
              <a:cs typeface="Arial" panose="020B0604020202020204" pitchFamily="34" charset="0"/>
            </a:endParaRPr>
          </a:p>
          <a:p>
            <a:r>
              <a:rPr lang="sk-SK" sz="2400" b="1" dirty="0" err="1" smtClean="0">
                <a:solidFill>
                  <a:srgbClr val="002060"/>
                </a:solidFill>
                <a:latin typeface="Arial" panose="020B0604020202020204" pitchFamily="34" charset="0"/>
                <a:cs typeface="Arial" panose="020B0604020202020204" pitchFamily="34" charset="0"/>
              </a:rPr>
              <a:t>Registry</a:t>
            </a:r>
            <a:r>
              <a:rPr lang="sk-SK" sz="2400" b="1" dirty="0" smtClean="0">
                <a:solidFill>
                  <a:srgbClr val="002060"/>
                </a:solidFill>
                <a:latin typeface="Arial" panose="020B0604020202020204" pitchFamily="34" charset="0"/>
                <a:cs typeface="Arial" panose="020B0604020202020204" pitchFamily="34" charset="0"/>
              </a:rPr>
              <a:t> of Research </a:t>
            </a:r>
            <a:r>
              <a:rPr lang="sk-SK" sz="2400" b="1" dirty="0" err="1" smtClean="0">
                <a:solidFill>
                  <a:srgbClr val="002060"/>
                </a:solidFill>
                <a:latin typeface="Arial" panose="020B0604020202020204" pitchFamily="34" charset="0"/>
                <a:cs typeface="Arial" panose="020B0604020202020204" pitchFamily="34" charset="0"/>
              </a:rPr>
              <a:t>Data</a:t>
            </a:r>
            <a:r>
              <a:rPr lang="sk-SK" sz="2400" b="1" dirty="0" smtClean="0">
                <a:solidFill>
                  <a:srgbClr val="002060"/>
                </a:solidFill>
                <a:latin typeface="Arial" panose="020B0604020202020204" pitchFamily="34" charset="0"/>
                <a:cs typeface="Arial" panose="020B0604020202020204" pitchFamily="34" charset="0"/>
              </a:rPr>
              <a:t> </a:t>
            </a:r>
            <a:r>
              <a:rPr lang="sk-SK" sz="2400" b="1" dirty="0" err="1" smtClean="0">
                <a:solidFill>
                  <a:srgbClr val="002060"/>
                </a:solidFill>
                <a:latin typeface="Arial" panose="020B0604020202020204" pitchFamily="34" charset="0"/>
                <a:cs typeface="Arial" panose="020B0604020202020204" pitchFamily="34" charset="0"/>
              </a:rPr>
              <a:t>Repositories</a:t>
            </a:r>
            <a:r>
              <a:rPr lang="sk-SK" sz="2400" b="1" dirty="0" smtClean="0">
                <a:solidFill>
                  <a:srgbClr val="002060"/>
                </a:solidFill>
                <a:latin typeface="Arial" panose="020B0604020202020204" pitchFamily="34" charset="0"/>
                <a:cs typeface="Arial" panose="020B0604020202020204" pitchFamily="34" charset="0"/>
              </a:rPr>
              <a:t>, </a:t>
            </a:r>
            <a:r>
              <a:rPr lang="sk-SK" sz="2400" dirty="0" smtClean="0">
                <a:latin typeface="Arial" panose="020B0604020202020204" pitchFamily="34" charset="0"/>
                <a:cs typeface="Arial" panose="020B0604020202020204" pitchFamily="34" charset="0"/>
                <a:hlinkClick r:id="rId6"/>
              </a:rPr>
              <a:t>re3data</a:t>
            </a:r>
            <a:r>
              <a:rPr lang="sk-SK" sz="2400" dirty="0" smtClean="0">
                <a:latin typeface="Arial" panose="020B0604020202020204" pitchFamily="34" charset="0"/>
                <a:cs typeface="Arial" panose="020B0604020202020204" pitchFamily="34" charset="0"/>
              </a:rPr>
              <a:t>,</a:t>
            </a:r>
            <a:r>
              <a:rPr lang="sk-SK" sz="2400" b="1" dirty="0" smtClean="0">
                <a:latin typeface="Arial" panose="020B0604020202020204" pitchFamily="34" charset="0"/>
                <a:cs typeface="Arial" panose="020B0604020202020204" pitchFamily="34" charset="0"/>
              </a:rPr>
              <a:t>  </a:t>
            </a:r>
            <a:r>
              <a:rPr lang="sk-SK" sz="2400" dirty="0" smtClean="0">
                <a:solidFill>
                  <a:srgbClr val="000000"/>
                </a:solidFill>
                <a:latin typeface="Arial" panose="020B0604020202020204" pitchFamily="34" charset="0"/>
                <a:cs typeface="Arial" panose="020B0604020202020204" pitchFamily="34" charset="0"/>
              </a:rPr>
              <a:t>(</a:t>
            </a:r>
            <a:r>
              <a:rPr lang="sk-SK" sz="2400" dirty="0" smtClean="0">
                <a:solidFill>
                  <a:srgbClr val="000000"/>
                </a:solidFill>
                <a:latin typeface="Arial" panose="020B0604020202020204" pitchFamily="34" charset="0"/>
                <a:cs typeface="Arial" panose="020B0604020202020204" pitchFamily="34" charset="0"/>
                <a:hlinkClick r:id="rId6"/>
              </a:rPr>
              <a:t>https</a:t>
            </a:r>
            <a:r>
              <a:rPr lang="sk-SK" sz="2400" dirty="0">
                <a:solidFill>
                  <a:srgbClr val="000000"/>
                </a:solidFill>
                <a:latin typeface="Arial" panose="020B0604020202020204" pitchFamily="34" charset="0"/>
                <a:cs typeface="Arial" panose="020B0604020202020204" pitchFamily="34" charset="0"/>
                <a:hlinkClick r:id="rId6"/>
              </a:rPr>
              <a:t>://www.re3data.org</a:t>
            </a:r>
            <a:r>
              <a:rPr lang="sk-SK" sz="2400" dirty="0" smtClean="0">
                <a:solidFill>
                  <a:srgbClr val="000000"/>
                </a:solidFill>
                <a:latin typeface="Arial" panose="020B0604020202020204" pitchFamily="34" charset="0"/>
                <a:cs typeface="Arial" panose="020B0604020202020204" pitchFamily="34" charset="0"/>
                <a:hlinkClick r:id="rId6"/>
              </a:rPr>
              <a:t>/</a:t>
            </a:r>
            <a:r>
              <a:rPr lang="sk-SK" sz="2400" dirty="0" smtClean="0">
                <a:solidFill>
                  <a:srgbClr val="000000"/>
                </a:solidFill>
                <a:latin typeface="Arial" panose="020B0604020202020204" pitchFamily="34" charset="0"/>
                <a:cs typeface="Arial" panose="020B0604020202020204" pitchFamily="34" charset="0"/>
              </a:rPr>
              <a:t>)</a:t>
            </a:r>
            <a:endParaRPr lang="sk-SK" sz="2400" dirty="0">
              <a:solidFill>
                <a:srgbClr val="000000"/>
              </a:solidFill>
              <a:latin typeface="Arial" panose="020B0604020202020204" pitchFamily="34" charset="0"/>
              <a:cs typeface="Arial" panose="020B0604020202020204" pitchFamily="34" charset="0"/>
            </a:endParaRPr>
          </a:p>
          <a:p>
            <a:endParaRPr lang="sk-SK" sz="2000" dirty="0" smtClean="0">
              <a:solidFill>
                <a:srgbClr val="002060"/>
              </a:solidFill>
              <a:latin typeface="Arial" panose="020B0604020202020204" pitchFamily="34" charset="0"/>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Registry</a:t>
            </a:r>
            <a:r>
              <a:rPr lang="sk-SK" sz="2000" b="1"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of </a:t>
            </a:r>
            <a:r>
              <a:rPr lang="en-US" sz="2000" b="1" dirty="0" smtClean="0">
                <a:solidFill>
                  <a:srgbClr val="002060"/>
                </a:solidFill>
                <a:latin typeface="Arial" panose="020B0604020202020204" pitchFamily="34" charset="0"/>
                <a:cs typeface="Arial" panose="020B0604020202020204" pitchFamily="34" charset="0"/>
              </a:rPr>
              <a:t>Open</a:t>
            </a:r>
            <a:r>
              <a:rPr lang="sk-SK" sz="2000" b="1" dirty="0" smtClean="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Access </a:t>
            </a:r>
            <a:r>
              <a:rPr lang="en-US" sz="2000" b="1" dirty="0">
                <a:solidFill>
                  <a:srgbClr val="002060"/>
                </a:solidFill>
                <a:latin typeface="Arial" panose="020B0604020202020204" pitchFamily="34" charset="0"/>
                <a:cs typeface="Arial" panose="020B0604020202020204" pitchFamily="34" charset="0"/>
              </a:rPr>
              <a:t>Repository</a:t>
            </a:r>
            <a:r>
              <a:rPr lang="sk-SK" sz="2000" b="1"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Mandates</a:t>
            </a:r>
            <a:r>
              <a:rPr lang="sk-SK" sz="2000" dirty="0" smtClean="0">
                <a:solidFill>
                  <a:srgbClr val="00000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hlinkClick r:id="rId7"/>
              </a:rPr>
              <a:t>ROARMAP</a:t>
            </a:r>
            <a:r>
              <a:rPr lang="sk-SK" sz="2000" b="1" dirty="0" smtClean="0">
                <a:solidFill>
                  <a:srgbClr val="002060"/>
                </a:solidFill>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a:t>
            </a:r>
            <a:r>
              <a:rPr lang="en-US" sz="2000" dirty="0" err="1" smtClean="0">
                <a:solidFill>
                  <a:srgbClr val="000000"/>
                </a:solidFill>
                <a:latin typeface="Arial" panose="020B0604020202020204" pitchFamily="34" charset="0"/>
                <a:cs typeface="Arial" panose="020B0604020202020204" pitchFamily="34" charset="0"/>
              </a:rPr>
              <a:t>po</a:t>
            </a:r>
            <a:r>
              <a:rPr lang="sk-SK" sz="2000" dirty="0" err="1" smtClean="0">
                <a:solidFill>
                  <a:srgbClr val="000000"/>
                </a:solidFill>
                <a:latin typeface="Arial" panose="020B0604020202020204" pitchFamily="34" charset="0"/>
                <a:cs typeface="Arial" panose="020B0604020202020204" pitchFamily="34" charset="0"/>
              </a:rPr>
              <a:t>licies</a:t>
            </a:r>
            <a:r>
              <a:rPr lang="en-US" sz="2000" dirty="0" smtClean="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hlinkClick r:id="rId8"/>
              </a:rPr>
              <a:t>http://roarmap.eprints.org</a:t>
            </a:r>
            <a:r>
              <a:rPr lang="en-US" sz="2000" dirty="0" smtClean="0">
                <a:solidFill>
                  <a:srgbClr val="000000"/>
                </a:solidFill>
                <a:latin typeface="Arial" panose="020B0604020202020204" pitchFamily="34" charset="0"/>
                <a:cs typeface="Arial" panose="020B0604020202020204" pitchFamily="34" charset="0"/>
                <a:hlinkClick r:id="rId8"/>
              </a:rPr>
              <a:t>/</a:t>
            </a:r>
            <a:r>
              <a:rPr lang="en-US" sz="2000" dirty="0" smtClean="0">
                <a:solidFill>
                  <a:srgbClr val="000000"/>
                </a:solidFill>
                <a:latin typeface="Arial" panose="020B0604020202020204" pitchFamily="34" charset="0"/>
                <a:cs typeface="Arial" panose="020B0604020202020204" pitchFamily="34" charset="0"/>
              </a:rPr>
              <a:t>)</a:t>
            </a:r>
            <a:endParaRPr lang="en-US" sz="2000" dirty="0">
              <a:solidFill>
                <a:srgbClr val="000000"/>
              </a:solidFill>
              <a:latin typeface="Arial" panose="020B0604020202020204" pitchFamily="34" charset="0"/>
              <a:cs typeface="Arial" panose="020B0604020202020204" pitchFamily="34" charset="0"/>
            </a:endParaRPr>
          </a:p>
          <a:p>
            <a:endParaRPr lang="sk-SK" sz="2000" dirty="0" smtClean="0">
              <a:solidFill>
                <a:srgbClr val="000000"/>
              </a:solidFill>
              <a:latin typeface="Arial" panose="020B0604020202020204" pitchFamily="34" charset="0"/>
              <a:cs typeface="Arial" panose="020B0604020202020204" pitchFamily="34" charset="0"/>
            </a:endParaRPr>
          </a:p>
          <a:p>
            <a:r>
              <a:rPr lang="sk-SK" sz="2000" b="1" dirty="0" err="1" smtClean="0">
                <a:solidFill>
                  <a:srgbClr val="002060"/>
                </a:solidFill>
                <a:latin typeface="Arial" panose="020B0604020202020204" pitchFamily="34" charset="0"/>
                <a:cs typeface="Arial" panose="020B0604020202020204" pitchFamily="34" charset="0"/>
                <a:hlinkClick r:id="rId9"/>
              </a:rPr>
              <a:t>SherpaRomeo</a:t>
            </a:r>
            <a:r>
              <a:rPr lang="sk-SK" sz="2000" dirty="0" smtClean="0">
                <a:solidFill>
                  <a:srgbClr val="000000"/>
                </a:solidFill>
                <a:latin typeface="Arial" panose="020B0604020202020204" pitchFamily="34" charset="0"/>
                <a:cs typeface="Arial" panose="020B0604020202020204" pitchFamily="34" charset="0"/>
              </a:rPr>
              <a:t> (</a:t>
            </a:r>
            <a:r>
              <a:rPr lang="sk-SK" sz="2000" dirty="0" smtClean="0">
                <a:solidFill>
                  <a:srgbClr val="000000"/>
                </a:solidFill>
                <a:latin typeface="Arial" panose="020B0604020202020204" pitchFamily="34" charset="0"/>
                <a:cs typeface="Arial" panose="020B0604020202020204" pitchFamily="34" charset="0"/>
                <a:hlinkClick r:id="rId9"/>
              </a:rPr>
              <a:t>https</a:t>
            </a:r>
            <a:r>
              <a:rPr lang="sk-SK" sz="2000" dirty="0">
                <a:solidFill>
                  <a:srgbClr val="000000"/>
                </a:solidFill>
                <a:latin typeface="Arial" panose="020B0604020202020204" pitchFamily="34" charset="0"/>
                <a:cs typeface="Arial" panose="020B0604020202020204" pitchFamily="34" charset="0"/>
                <a:hlinkClick r:id="rId9"/>
              </a:rPr>
              <a:t>://v2.sherpa.ac.uk/romeo</a:t>
            </a:r>
            <a:r>
              <a:rPr lang="sk-SK" sz="2000" dirty="0" smtClean="0">
                <a:solidFill>
                  <a:srgbClr val="000000"/>
                </a:solidFill>
                <a:latin typeface="Arial" panose="020B0604020202020204" pitchFamily="34" charset="0"/>
                <a:cs typeface="Arial" panose="020B0604020202020204" pitchFamily="34" charset="0"/>
                <a:hlinkClick r:id="rId9"/>
              </a:rPr>
              <a:t>/</a:t>
            </a:r>
            <a:r>
              <a:rPr lang="sk-SK" sz="2000" dirty="0" smtClean="0">
                <a:solidFill>
                  <a:srgbClr val="000000"/>
                </a:solidFill>
                <a:latin typeface="Arial" panose="020B0604020202020204" pitchFamily="34" charset="0"/>
                <a:cs typeface="Arial" panose="020B0604020202020204" pitchFamily="34" charset="0"/>
              </a:rPr>
              <a:t>)</a:t>
            </a:r>
          </a:p>
          <a:p>
            <a:r>
              <a:rPr lang="sk-SK" sz="2000" dirty="0" smtClean="0">
                <a:solidFill>
                  <a:srgbClr val="000000"/>
                </a:solidFill>
                <a:latin typeface="Arial" panose="020B0604020202020204" pitchFamily="34" charset="0"/>
                <a:cs typeface="Arial" panose="020B0604020202020204" pitchFamily="34" charset="0"/>
              </a:rPr>
              <a:t>(</a:t>
            </a:r>
            <a:r>
              <a:rPr lang="sk-SK" sz="2000" dirty="0" err="1" smtClean="0">
                <a:solidFill>
                  <a:srgbClr val="000000"/>
                </a:solidFill>
                <a:latin typeface="Arial" panose="020B0604020202020204" pitchFamily="34" charset="0"/>
                <a:cs typeface="Arial" panose="020B0604020202020204" pitchFamily="34" charset="0"/>
                <a:hlinkClick r:id="rId10"/>
              </a:rPr>
              <a:t>Sherpa</a:t>
            </a:r>
            <a:r>
              <a:rPr lang="sk-SK" sz="2000" dirty="0" smtClean="0">
                <a:solidFill>
                  <a:srgbClr val="000000"/>
                </a:solidFill>
                <a:latin typeface="Arial" panose="020B0604020202020204" pitchFamily="34" charset="0"/>
                <a:cs typeface="Arial" panose="020B0604020202020204" pitchFamily="34" charset="0"/>
                <a:hlinkClick r:id="rId10"/>
              </a:rPr>
              <a:t> </a:t>
            </a:r>
            <a:r>
              <a:rPr lang="sk-SK" sz="2000" dirty="0" err="1" smtClean="0">
                <a:solidFill>
                  <a:srgbClr val="000000"/>
                </a:solidFill>
                <a:latin typeface="Arial" panose="020B0604020202020204" pitchFamily="34" charset="0"/>
                <a:cs typeface="Arial" panose="020B0604020202020204" pitchFamily="34" charset="0"/>
                <a:hlinkClick r:id="rId10"/>
              </a:rPr>
              <a:t>Services</a:t>
            </a:r>
            <a:r>
              <a:rPr lang="sk-SK" sz="2000" dirty="0" smtClean="0">
                <a:solidFill>
                  <a:srgbClr val="000000"/>
                </a:solidFill>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p:txBody>
      </p:sp>
      <p:pic>
        <p:nvPicPr>
          <p:cNvPr id="11" name="Obrázok 10"/>
          <p:cNvPicPr>
            <a:picLocks noChangeAspect="1"/>
          </p:cNvPicPr>
          <p:nvPr/>
        </p:nvPicPr>
        <p:blipFill>
          <a:blip r:embed="rId11"/>
          <a:stretch>
            <a:fillRect/>
          </a:stretch>
        </p:blipFill>
        <p:spPr>
          <a:xfrm>
            <a:off x="6602913" y="4104597"/>
            <a:ext cx="5458587" cy="1657581"/>
          </a:xfrm>
          <a:prstGeom prst="rect">
            <a:avLst/>
          </a:prstGeom>
          <a:ln>
            <a:solidFill>
              <a:schemeClr val="accent6">
                <a:lumMod val="75000"/>
              </a:schemeClr>
            </a:solidFill>
          </a:ln>
        </p:spPr>
      </p:pic>
    </p:spTree>
    <p:extLst>
      <p:ext uri="{BB962C8B-B14F-4D97-AF65-F5344CB8AC3E}">
        <p14:creationId xmlns:p14="http://schemas.microsoft.com/office/powerpoint/2010/main" val="18852194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1763486" y="344702"/>
            <a:ext cx="8662308" cy="3458661"/>
          </a:xfrm>
          <a:prstGeom prst="rect">
            <a:avLst/>
          </a:prstGeom>
        </p:spPr>
        <p:txBody>
          <a:bodyPr tIns="0" bIns="36000">
            <a:noAutofit/>
          </a:bodyPr>
          <a:lstStyle/>
          <a:p>
            <a:pPr algn="ctr">
              <a:spcBef>
                <a:spcPts val="0"/>
              </a:spcBef>
            </a:pPr>
            <a:r>
              <a:rPr lang="sk-SK" sz="6600" b="1" dirty="0" err="1" smtClean="0">
                <a:solidFill>
                  <a:srgbClr val="12018D"/>
                </a:solidFill>
              </a:rPr>
              <a:t>Digital</a:t>
            </a:r>
            <a:r>
              <a:rPr lang="sk-SK" sz="6600" b="1" dirty="0" smtClean="0">
                <a:solidFill>
                  <a:srgbClr val="12018D"/>
                </a:solidFill>
              </a:rPr>
              <a:t> </a:t>
            </a:r>
            <a:r>
              <a:rPr lang="sk-SK" sz="6600" b="1" dirty="0" err="1" smtClean="0">
                <a:solidFill>
                  <a:srgbClr val="12018D"/>
                </a:solidFill>
              </a:rPr>
              <a:t>repositories</a:t>
            </a:r>
            <a:r>
              <a:rPr lang="sk-SK" sz="6600" b="1" dirty="0" smtClean="0">
                <a:solidFill>
                  <a:srgbClr val="12018D"/>
                </a:solidFill>
              </a:rPr>
              <a:t>/</a:t>
            </a:r>
            <a:r>
              <a:rPr lang="sk-SK" sz="6600" b="1" dirty="0" err="1" smtClean="0">
                <a:solidFill>
                  <a:srgbClr val="12018D"/>
                </a:solidFill>
              </a:rPr>
              <a:t>archives</a:t>
            </a:r>
            <a:endParaRPr lang="sk-SK" sz="2000" dirty="0"/>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25</a:t>
            </a:fld>
            <a:endParaRPr lang="sk-SK" dirty="0"/>
          </a:p>
        </p:txBody>
      </p:sp>
      <p:pic>
        <p:nvPicPr>
          <p:cNvPr id="7" name="Obrázok 6"/>
          <p:cNvPicPr/>
          <p:nvPr/>
        </p:nvPicPr>
        <p:blipFill>
          <a:blip r:embed="rId3">
            <a:extLst>
              <a:ext uri="{28A0092B-C50C-407E-A947-70E740481C1C}">
                <a14:useLocalDpi xmlns:a14="http://schemas.microsoft.com/office/drawing/2010/main" val="0"/>
              </a:ext>
            </a:extLst>
          </a:blip>
          <a:stretch>
            <a:fillRect/>
          </a:stretch>
        </p:blipFill>
        <p:spPr>
          <a:xfrm>
            <a:off x="5575349" y="2657819"/>
            <a:ext cx="3589170" cy="3881093"/>
          </a:xfrm>
          <a:prstGeom prst="rect">
            <a:avLst/>
          </a:prstGeom>
        </p:spPr>
      </p:pic>
      <p:sp>
        <p:nvSpPr>
          <p:cNvPr id="2" name="BlokTextu 1"/>
          <p:cNvSpPr txBox="1"/>
          <p:nvPr/>
        </p:nvSpPr>
        <p:spPr>
          <a:xfrm>
            <a:off x="15627" y="6642556"/>
            <a:ext cx="2986715" cy="215444"/>
          </a:xfrm>
          <a:prstGeom prst="rect">
            <a:avLst/>
          </a:prstGeom>
          <a:noFill/>
        </p:spPr>
        <p:txBody>
          <a:bodyPr wrap="none" rtlCol="0">
            <a:spAutoFit/>
          </a:bodyPr>
          <a:lstStyle/>
          <a:p>
            <a:r>
              <a:rPr lang="sk-SK" sz="800" dirty="0" smtClean="0"/>
              <a:t>Obrázok: </a:t>
            </a:r>
            <a:r>
              <a:rPr lang="sk-SK" sz="800" dirty="0" err="1"/>
              <a:t>Folder</a:t>
            </a:r>
            <a:r>
              <a:rPr lang="sk-SK" sz="800" dirty="0"/>
              <a:t>: </a:t>
            </a:r>
            <a:r>
              <a:rPr lang="sk-SK" sz="800" u="sng" dirty="0" err="1">
                <a:hlinkClick r:id="rId4" action="ppaction://hlinkfile"/>
              </a:rPr>
              <a:t>Example</a:t>
            </a:r>
            <a:r>
              <a:rPr lang="sk-SK" sz="800" u="sng" dirty="0">
                <a:hlinkClick r:id="rId4" action="ppaction://hlinkfile"/>
              </a:rPr>
              <a:t> </a:t>
            </a:r>
            <a:r>
              <a:rPr lang="sk-SK" sz="800" u="sng" dirty="0" err="1">
                <a:hlinkClick r:id="rId4" action="ppaction://hlinkfile"/>
              </a:rPr>
              <a:t>icons</a:t>
            </a:r>
            <a:r>
              <a:rPr lang="sk-SK" sz="800" u="sng" dirty="0">
                <a:hlinkClick r:id="rId4" action="ppaction://hlinkfile"/>
              </a:rPr>
              <a:t> </a:t>
            </a:r>
            <a:r>
              <a:rPr lang="sk-SK" sz="800" u="sng" dirty="0" err="1">
                <a:hlinkClick r:id="rId4" action="ppaction://hlinkfile"/>
              </a:rPr>
              <a:t>created</a:t>
            </a:r>
            <a:r>
              <a:rPr lang="sk-SK" sz="800" u="sng" dirty="0">
                <a:hlinkClick r:id="rId4" action="ppaction://hlinkfile"/>
              </a:rPr>
              <a:t> by </a:t>
            </a:r>
            <a:r>
              <a:rPr lang="sk-SK" sz="800" u="sng" dirty="0" err="1">
                <a:hlinkClick r:id="rId4" action="ppaction://hlinkfile"/>
              </a:rPr>
              <a:t>Freepik</a:t>
            </a:r>
            <a:r>
              <a:rPr lang="sk-SK" sz="800" u="sng" dirty="0">
                <a:hlinkClick r:id="rId4" action="ppaction://hlinkfile"/>
              </a:rPr>
              <a:t> - </a:t>
            </a:r>
            <a:r>
              <a:rPr lang="sk-SK" sz="800" u="sng" dirty="0" err="1" smtClean="0">
                <a:hlinkClick r:id="rId4" action="ppaction://hlinkfile"/>
              </a:rPr>
              <a:t>Flaticon</a:t>
            </a:r>
            <a:endParaRPr lang="sk-SK" sz="800" dirty="0"/>
          </a:p>
        </p:txBody>
      </p:sp>
    </p:spTree>
    <p:extLst>
      <p:ext uri="{BB962C8B-B14F-4D97-AF65-F5344CB8AC3E}">
        <p14:creationId xmlns:p14="http://schemas.microsoft.com/office/powerpoint/2010/main" val="94901813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dirty="0"/>
          </a:p>
        </p:txBody>
      </p:sp>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540327" y="1113557"/>
            <a:ext cx="8617617" cy="5475021"/>
          </a:xfrm>
          <a:prstGeom prst="rect">
            <a:avLst/>
          </a:prstGeom>
        </p:spPr>
        <p:txBody>
          <a:bodyPr>
            <a:noAutofit/>
          </a:bodyPr>
          <a:lstStyle/>
          <a:p>
            <a:pPr algn="just">
              <a:spcBef>
                <a:spcPts val="600"/>
              </a:spcBef>
            </a:pPr>
            <a:r>
              <a:rPr lang="sk-SK" sz="2800" b="1" dirty="0" err="1" smtClean="0">
                <a:solidFill>
                  <a:srgbClr val="C00000"/>
                </a:solidFill>
              </a:rPr>
              <a:t>Serious</a:t>
            </a:r>
            <a:r>
              <a:rPr lang="sk-SK" sz="2800" b="1" dirty="0" smtClean="0">
                <a:solidFill>
                  <a:srgbClr val="C00000"/>
                </a:solidFill>
              </a:rPr>
              <a:t> </a:t>
            </a:r>
            <a:r>
              <a:rPr lang="sk-SK" sz="2800" b="1" dirty="0" err="1" smtClean="0">
                <a:solidFill>
                  <a:srgbClr val="C00000"/>
                </a:solidFill>
              </a:rPr>
              <a:t>publishers</a:t>
            </a:r>
            <a:r>
              <a:rPr lang="sk-SK" sz="2800" b="1" dirty="0" smtClean="0">
                <a:solidFill>
                  <a:srgbClr val="C00000"/>
                </a:solidFill>
              </a:rPr>
              <a:t> </a:t>
            </a:r>
            <a:r>
              <a:rPr lang="sk-SK" sz="2800" b="1" dirty="0" err="1" smtClean="0">
                <a:solidFill>
                  <a:srgbClr val="C00000"/>
                </a:solidFill>
              </a:rPr>
              <a:t>join</a:t>
            </a:r>
            <a:r>
              <a:rPr lang="sk-SK" sz="2800" b="1" dirty="0" smtClean="0">
                <a:solidFill>
                  <a:srgbClr val="C00000"/>
                </a:solidFill>
              </a:rPr>
              <a:t> </a:t>
            </a:r>
            <a:r>
              <a:rPr lang="sk-SK" sz="2800" b="1" dirty="0" err="1" smtClean="0">
                <a:solidFill>
                  <a:srgbClr val="C00000"/>
                </a:solidFill>
              </a:rPr>
              <a:t>preservation</a:t>
            </a:r>
            <a:r>
              <a:rPr lang="sk-SK" sz="2800" b="1" dirty="0" smtClean="0">
                <a:solidFill>
                  <a:srgbClr val="C00000"/>
                </a:solidFill>
              </a:rPr>
              <a:t> </a:t>
            </a:r>
            <a:r>
              <a:rPr lang="sk-SK" sz="2800" b="1" dirty="0" err="1" smtClean="0">
                <a:solidFill>
                  <a:srgbClr val="C00000"/>
                </a:solidFill>
              </a:rPr>
              <a:t>initiatives</a:t>
            </a:r>
            <a:r>
              <a:rPr lang="sk-SK" sz="2800" b="1" dirty="0" smtClean="0">
                <a:solidFill>
                  <a:srgbClr val="C00000"/>
                </a:solidFill>
              </a:rPr>
              <a:t> </a:t>
            </a:r>
            <a:endParaRPr lang="sk-SK" sz="2800" dirty="0">
              <a:solidFill>
                <a:srgbClr val="C00000"/>
              </a:solidFill>
            </a:endParaRPr>
          </a:p>
          <a:p>
            <a:pPr algn="just">
              <a:spcBef>
                <a:spcPts val="600"/>
              </a:spcBef>
            </a:pPr>
            <a:endParaRPr lang="sk-SK" sz="800" dirty="0" smtClean="0">
              <a:solidFill>
                <a:srgbClr val="12018D"/>
              </a:solidFill>
              <a:hlinkClick r:id="rId3"/>
            </a:endParaRPr>
          </a:p>
          <a:p>
            <a:pPr algn="just">
              <a:spcBef>
                <a:spcPts val="600"/>
              </a:spcBef>
            </a:pPr>
            <a:endParaRPr lang="sk-SK" sz="800" dirty="0">
              <a:solidFill>
                <a:srgbClr val="12018D"/>
              </a:solidFill>
              <a:hlinkClick r:id="rId3"/>
            </a:endParaRPr>
          </a:p>
          <a:p>
            <a:pPr algn="just">
              <a:spcBef>
                <a:spcPts val="0"/>
              </a:spcBef>
            </a:pPr>
            <a:r>
              <a:rPr lang="sk-SK" sz="2400" b="1" dirty="0" err="1" smtClean="0">
                <a:solidFill>
                  <a:srgbClr val="12018D"/>
                </a:solidFill>
                <a:hlinkClick r:id="rId3"/>
              </a:rPr>
              <a:t>Portico</a:t>
            </a:r>
            <a:r>
              <a:rPr lang="sk-SK" sz="2400" dirty="0" smtClean="0"/>
              <a:t> </a:t>
            </a:r>
            <a:r>
              <a:rPr lang="sk-SK" dirty="0" smtClean="0"/>
              <a:t>(</a:t>
            </a:r>
            <a:r>
              <a:rPr lang="sk-SK" dirty="0">
                <a:hlinkClick r:id="rId3"/>
              </a:rPr>
              <a:t>https://www.portico.org</a:t>
            </a:r>
            <a:r>
              <a:rPr lang="sk-SK" dirty="0" smtClean="0">
                <a:hlinkClick r:id="rId3"/>
              </a:rPr>
              <a:t>/</a:t>
            </a:r>
            <a:r>
              <a:rPr lang="sk-SK" dirty="0" smtClean="0"/>
              <a:t>) </a:t>
            </a:r>
          </a:p>
          <a:p>
            <a:pPr marL="179388" indent="-179388" algn="just">
              <a:lnSpc>
                <a:spcPct val="130000"/>
              </a:lnSpc>
              <a:spcBef>
                <a:spcPts val="0"/>
              </a:spcBef>
              <a:buFont typeface="Arial" panose="020B0604020202020204" pitchFamily="34" charset="0"/>
              <a:buChar char="•"/>
            </a:pPr>
            <a:r>
              <a:rPr lang="sk-SK" sz="2000" b="1" dirty="0" err="1" smtClean="0">
                <a:solidFill>
                  <a:srgbClr val="C00000"/>
                </a:solidFill>
              </a:rPr>
              <a:t>Dark</a:t>
            </a:r>
            <a:r>
              <a:rPr lang="sk-SK" sz="2000" b="1" dirty="0" smtClean="0">
                <a:solidFill>
                  <a:srgbClr val="C00000"/>
                </a:solidFill>
              </a:rPr>
              <a:t> </a:t>
            </a:r>
            <a:r>
              <a:rPr lang="sk-SK" sz="2000" b="1" dirty="0" err="1" smtClean="0">
                <a:solidFill>
                  <a:srgbClr val="C00000"/>
                </a:solidFill>
              </a:rPr>
              <a:t>archive</a:t>
            </a:r>
            <a:r>
              <a:rPr lang="sk-SK" sz="2000" b="1" dirty="0" smtClean="0">
                <a:solidFill>
                  <a:srgbClr val="C00000"/>
                </a:solidFill>
              </a:rPr>
              <a:t>: </a:t>
            </a:r>
            <a:r>
              <a:rPr lang="en-US" dirty="0"/>
              <a:t>a community-supported preservation archive that safeguards access to e-journals, e-books, and digital </a:t>
            </a:r>
            <a:r>
              <a:rPr lang="en-US" dirty="0" smtClean="0"/>
              <a:t>collections</a:t>
            </a:r>
            <a:endParaRPr lang="sk-SK" dirty="0" smtClean="0"/>
          </a:p>
          <a:p>
            <a:pPr marL="179388" indent="-179388" algn="just">
              <a:lnSpc>
                <a:spcPct val="130000"/>
              </a:lnSpc>
              <a:spcBef>
                <a:spcPts val="0"/>
              </a:spcBef>
              <a:buFont typeface="Arial" panose="020B0604020202020204" pitchFamily="34" charset="0"/>
              <a:buChar char="•"/>
            </a:pPr>
            <a:r>
              <a:rPr lang="en-US" sz="2000" dirty="0" smtClean="0"/>
              <a:t>Portico’s </a:t>
            </a:r>
            <a:r>
              <a:rPr lang="en-US" sz="2000" dirty="0"/>
              <a:t>primary access scenario is a “Trigger Event</a:t>
            </a:r>
            <a:r>
              <a:rPr lang="en-US" sz="2000" dirty="0" smtClean="0"/>
              <a:t>.”</a:t>
            </a:r>
            <a:r>
              <a:rPr lang="sk-SK" sz="2000" dirty="0" smtClean="0"/>
              <a:t> </a:t>
            </a:r>
            <a:r>
              <a:rPr lang="en-US" sz="2000" b="1" dirty="0" smtClean="0"/>
              <a:t>When </a:t>
            </a:r>
            <a:r>
              <a:rPr lang="en-US" sz="2000" b="1" dirty="0"/>
              <a:t>content is no longer available online from the publisher </a:t>
            </a:r>
            <a:r>
              <a:rPr lang="en-US" sz="2000" b="1" dirty="0" smtClean="0"/>
              <a:t>or </a:t>
            </a:r>
            <a:r>
              <a:rPr lang="en-US" sz="2000" b="1" dirty="0"/>
              <a:t>any other source, Portico makes it available for use</a:t>
            </a:r>
            <a:r>
              <a:rPr lang="sk-SK" sz="2000" b="1" dirty="0" smtClean="0"/>
              <a:t>s.</a:t>
            </a:r>
            <a:endParaRPr lang="sk-SK" sz="2000" dirty="0" smtClean="0"/>
          </a:p>
          <a:p>
            <a:pPr algn="just">
              <a:spcBef>
                <a:spcPts val="0"/>
              </a:spcBef>
            </a:pPr>
            <a:endParaRPr lang="sk-SK" sz="800" dirty="0" smtClean="0"/>
          </a:p>
          <a:p>
            <a:pPr algn="just">
              <a:spcBef>
                <a:spcPts val="0"/>
              </a:spcBef>
            </a:pPr>
            <a:endParaRPr lang="sk-SK" sz="800" dirty="0"/>
          </a:p>
          <a:p>
            <a:pPr algn="just">
              <a:spcBef>
                <a:spcPts val="0"/>
              </a:spcBef>
            </a:pPr>
            <a:endParaRPr lang="sk-SK" sz="800" b="1" dirty="0">
              <a:solidFill>
                <a:srgbClr val="12018D"/>
              </a:solidFill>
              <a:hlinkClick r:id="rId4"/>
            </a:endParaRPr>
          </a:p>
          <a:p>
            <a:pPr algn="just">
              <a:spcBef>
                <a:spcPts val="0"/>
              </a:spcBef>
            </a:pPr>
            <a:r>
              <a:rPr lang="sk-SK" sz="2400" b="1" dirty="0" smtClean="0">
                <a:solidFill>
                  <a:srgbClr val="12018D"/>
                </a:solidFill>
                <a:hlinkClick r:id="rId4"/>
              </a:rPr>
              <a:t>JSTOR </a:t>
            </a:r>
            <a:r>
              <a:rPr lang="sk-SK" dirty="0" smtClean="0"/>
              <a:t>(</a:t>
            </a:r>
            <a:r>
              <a:rPr lang="sk-SK" dirty="0" smtClean="0">
                <a:hlinkClick r:id="rId4"/>
              </a:rPr>
              <a:t>https</a:t>
            </a:r>
            <a:r>
              <a:rPr lang="sk-SK" dirty="0">
                <a:hlinkClick r:id="rId4"/>
              </a:rPr>
              <a:t>://www.jstor.org</a:t>
            </a:r>
            <a:r>
              <a:rPr lang="sk-SK" dirty="0" smtClean="0">
                <a:hlinkClick r:id="rId4"/>
              </a:rPr>
              <a:t>/</a:t>
            </a:r>
            <a:r>
              <a:rPr lang="sk-SK" dirty="0" smtClean="0"/>
              <a:t>)</a:t>
            </a:r>
          </a:p>
          <a:p>
            <a:pPr algn="just">
              <a:spcBef>
                <a:spcPts val="600"/>
              </a:spcBef>
            </a:pPr>
            <a:r>
              <a:rPr lang="sk-SK" dirty="0" err="1"/>
              <a:t>Journal</a:t>
            </a:r>
            <a:r>
              <a:rPr lang="sk-SK" dirty="0"/>
              <a:t> </a:t>
            </a:r>
            <a:r>
              <a:rPr lang="sk-SK" dirty="0" err="1"/>
              <a:t>storage</a:t>
            </a:r>
            <a:r>
              <a:rPr lang="sk-SK" dirty="0"/>
              <a:t> </a:t>
            </a:r>
          </a:p>
          <a:p>
            <a:pPr marL="285750" indent="-285750">
              <a:buFont typeface="Arial" panose="020B0604020202020204" pitchFamily="34" charset="0"/>
              <a:buChar char="•"/>
            </a:pPr>
            <a:r>
              <a:rPr lang="en-US" dirty="0"/>
              <a:t>offers more than </a:t>
            </a:r>
            <a:r>
              <a:rPr lang="en-US" dirty="0">
                <a:hlinkClick r:id="rId5"/>
              </a:rPr>
              <a:t>12 million academic journal articles</a:t>
            </a:r>
            <a:r>
              <a:rPr lang="en-US" dirty="0"/>
              <a:t>, </a:t>
            </a:r>
            <a:r>
              <a:rPr lang="en-US" dirty="0">
                <a:hlinkClick r:id="rId6"/>
              </a:rPr>
              <a:t>100,000 books</a:t>
            </a:r>
            <a:r>
              <a:rPr lang="en-US" dirty="0"/>
              <a:t>, and </a:t>
            </a:r>
            <a:r>
              <a:rPr lang="en-US" dirty="0">
                <a:hlinkClick r:id="rId7"/>
              </a:rPr>
              <a:t>millions of images</a:t>
            </a:r>
            <a:r>
              <a:rPr lang="en-US" dirty="0"/>
              <a:t> and </a:t>
            </a:r>
            <a:r>
              <a:rPr lang="en-US" dirty="0">
                <a:hlinkClick r:id="rId8"/>
              </a:rPr>
              <a:t>primary source materials</a:t>
            </a:r>
            <a:r>
              <a:rPr lang="en-US" dirty="0"/>
              <a:t> in 75 </a:t>
            </a:r>
            <a:r>
              <a:rPr lang="en-US" dirty="0" smtClean="0"/>
              <a:t>disciplines</a:t>
            </a:r>
            <a:endParaRPr lang="en-US" dirty="0"/>
          </a:p>
          <a:p>
            <a:pPr marL="179388" indent="-179388" algn="just">
              <a:lnSpc>
                <a:spcPct val="130000"/>
              </a:lnSpc>
              <a:spcBef>
                <a:spcPts val="0"/>
              </a:spcBef>
              <a:buFont typeface="Arial" panose="020B0604020202020204" pitchFamily="34" charset="0"/>
              <a:buChar char="•"/>
            </a:pPr>
            <a:r>
              <a:rPr lang="sk-SK" sz="2000" b="1" dirty="0" smtClean="0"/>
              <a:t> </a:t>
            </a:r>
            <a:r>
              <a:rPr lang="sk-SK" sz="2000" b="1" dirty="0" err="1" smtClean="0"/>
              <a:t>offers</a:t>
            </a:r>
            <a:r>
              <a:rPr lang="sk-SK" sz="2000" b="1" dirty="0" smtClean="0"/>
              <a:t> </a:t>
            </a:r>
            <a:r>
              <a:rPr lang="sk-SK" sz="2000" b="1" dirty="0" err="1" smtClean="0"/>
              <a:t>access</a:t>
            </a:r>
            <a:r>
              <a:rPr lang="sk-SK" sz="2000" b="1" dirty="0" smtClean="0"/>
              <a:t> to </a:t>
            </a:r>
            <a:r>
              <a:rPr lang="sk-SK" sz="2000" b="1" dirty="0" err="1" smtClean="0"/>
              <a:t>open</a:t>
            </a:r>
            <a:r>
              <a:rPr lang="sk-SK" sz="2000" b="1" dirty="0" smtClean="0"/>
              <a:t> </a:t>
            </a:r>
            <a:r>
              <a:rPr lang="sk-SK" sz="2000" b="1" dirty="0" err="1" smtClean="0"/>
              <a:t>content</a:t>
            </a:r>
            <a:r>
              <a:rPr lang="sk-SK" sz="2000" b="1" dirty="0" smtClean="0"/>
              <a:t> </a:t>
            </a:r>
            <a:r>
              <a:rPr lang="sk-SK" sz="2000" dirty="0" smtClean="0"/>
              <a:t>(500000 </a:t>
            </a:r>
            <a:r>
              <a:rPr lang="sk-SK" sz="2000" dirty="0" err="1" smtClean="0"/>
              <a:t>articles</a:t>
            </a:r>
            <a:r>
              <a:rPr lang="sk-SK" sz="2000" dirty="0" smtClean="0"/>
              <a:t> in </a:t>
            </a:r>
            <a:r>
              <a:rPr lang="sk-SK" sz="2000" dirty="0" err="1" smtClean="0"/>
              <a:t>public</a:t>
            </a:r>
            <a:r>
              <a:rPr lang="sk-SK" sz="2000" dirty="0" smtClean="0"/>
              <a:t> </a:t>
            </a:r>
            <a:r>
              <a:rPr lang="sk-SK" sz="2000" dirty="0" err="1" smtClean="0"/>
              <a:t>domain</a:t>
            </a:r>
            <a:r>
              <a:rPr lang="sk-SK" sz="2000" i="1" dirty="0" smtClean="0"/>
              <a:t>)</a:t>
            </a:r>
            <a:endParaRPr lang="sk-SK" sz="1400" dirty="0"/>
          </a:p>
          <a:p>
            <a:pPr algn="just">
              <a:spcBef>
                <a:spcPts val="1800"/>
              </a:spcBef>
            </a:pPr>
            <a:endParaRPr lang="sk-SK" sz="2000" dirty="0"/>
          </a:p>
        </p:txBody>
      </p:sp>
      <p:sp>
        <p:nvSpPr>
          <p:cNvPr id="12" name="Zástupný objekt pre číslo snímky 11"/>
          <p:cNvSpPr>
            <a:spLocks noGrp="1"/>
          </p:cNvSpPr>
          <p:nvPr>
            <p:ph type="sldNum" sz="quarter" idx="12"/>
          </p:nvPr>
        </p:nvSpPr>
        <p:spPr>
          <a:xfrm>
            <a:off x="11561185" y="6356350"/>
            <a:ext cx="394855" cy="365125"/>
          </a:xfrm>
        </p:spPr>
        <p:txBody>
          <a:bodyPr/>
          <a:lstStyle/>
          <a:p>
            <a:pPr>
              <a:defRPr/>
            </a:pPr>
            <a:fld id="{5F8A6784-8DE6-4866-8026-B3451A70A446}" type="slidenum">
              <a:rPr lang="sk-SK" smtClean="0"/>
              <a:pPr>
                <a:defRPr/>
              </a:pPr>
              <a:t>26</a:t>
            </a:fld>
            <a:endParaRPr lang="sk-SK" dirty="0"/>
          </a:p>
        </p:txBody>
      </p:sp>
      <p:pic>
        <p:nvPicPr>
          <p:cNvPr id="11" name="Obrázok 10"/>
          <p:cNvPicPr>
            <a:picLocks noChangeAspect="1"/>
          </p:cNvPicPr>
          <p:nvPr/>
        </p:nvPicPr>
        <p:blipFill>
          <a:blip r:embed="rId9"/>
          <a:stretch>
            <a:fillRect/>
          </a:stretch>
        </p:blipFill>
        <p:spPr>
          <a:xfrm>
            <a:off x="9657220" y="1463228"/>
            <a:ext cx="1799543" cy="1762643"/>
          </a:xfrm>
          <a:prstGeom prst="rect">
            <a:avLst/>
          </a:prstGeom>
        </p:spPr>
      </p:pic>
      <p:pic>
        <p:nvPicPr>
          <p:cNvPr id="13" name="Obrázok 12"/>
          <p:cNvPicPr>
            <a:picLocks noChangeAspect="1"/>
          </p:cNvPicPr>
          <p:nvPr/>
        </p:nvPicPr>
        <p:blipFill>
          <a:blip r:embed="rId10"/>
          <a:stretch>
            <a:fillRect/>
          </a:stretch>
        </p:blipFill>
        <p:spPr>
          <a:xfrm>
            <a:off x="9845952" y="4218797"/>
            <a:ext cx="1422079" cy="1734214"/>
          </a:xfrm>
          <a:prstGeom prst="rect">
            <a:avLst/>
          </a:prstGeom>
        </p:spPr>
      </p:pic>
    </p:spTree>
    <p:extLst>
      <p:ext uri="{BB962C8B-B14F-4D97-AF65-F5344CB8AC3E}">
        <p14:creationId xmlns:p14="http://schemas.microsoft.com/office/powerpoint/2010/main" val="39217451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sk-SK" sz="3200" dirty="0">
              <a:latin typeface="Calibri" pitchFamily="34" charset="0"/>
            </a:endParaRPr>
          </a:p>
        </p:txBody>
      </p:sp>
      <p:sp>
        <p:nvSpPr>
          <p:cNvPr id="9" name="Podnadpis 2"/>
          <p:cNvSpPr txBox="1">
            <a:spLocks/>
          </p:cNvSpPr>
          <p:nvPr/>
        </p:nvSpPr>
        <p:spPr>
          <a:xfrm>
            <a:off x="750888" y="1577975"/>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494090" y="2366889"/>
            <a:ext cx="5283255" cy="4061619"/>
          </a:xfrm>
          <a:prstGeom prst="rect">
            <a:avLst/>
          </a:prstGeom>
          <a:solidFill>
            <a:schemeClr val="accent5">
              <a:lumMod val="20000"/>
              <a:lumOff val="80000"/>
            </a:schemeClr>
          </a:solidFill>
        </p:spPr>
        <p:txBody>
          <a:bodyPr wrap="square" tIns="144000">
            <a:noAutofit/>
          </a:bodyPr>
          <a:lstStyle/>
          <a:p>
            <a:pPr algn="ctr">
              <a:lnSpc>
                <a:spcPct val="130000"/>
              </a:lnSpc>
            </a:pPr>
            <a:r>
              <a:rPr lang="sk-SK" sz="2400" b="1" dirty="0" smtClean="0">
                <a:hlinkClick r:id="rId3"/>
              </a:rPr>
              <a:t>LOCKSS</a:t>
            </a:r>
            <a:r>
              <a:rPr lang="sk-SK" sz="2400" b="1" dirty="0" smtClean="0"/>
              <a:t> </a:t>
            </a:r>
          </a:p>
          <a:p>
            <a:pPr>
              <a:lnSpc>
                <a:spcPct val="130000"/>
              </a:lnSpc>
            </a:pPr>
            <a:r>
              <a:rPr lang="sk-SK" i="1" dirty="0" smtClean="0"/>
              <a:t>(</a:t>
            </a:r>
            <a:r>
              <a:rPr lang="sk-SK" i="1" dirty="0" err="1" smtClean="0"/>
              <a:t>Lots</a:t>
            </a:r>
            <a:r>
              <a:rPr lang="sk-SK" i="1" dirty="0" smtClean="0"/>
              <a:t> Of </a:t>
            </a:r>
            <a:r>
              <a:rPr lang="sk-SK" i="1" dirty="0" err="1" smtClean="0"/>
              <a:t>Copies</a:t>
            </a:r>
            <a:r>
              <a:rPr lang="sk-SK" i="1" dirty="0" smtClean="0"/>
              <a:t> </a:t>
            </a:r>
            <a:r>
              <a:rPr lang="sk-SK" i="1" dirty="0" err="1" smtClean="0"/>
              <a:t>Keep</a:t>
            </a:r>
            <a:r>
              <a:rPr lang="sk-SK" i="1" dirty="0" smtClean="0"/>
              <a:t> </a:t>
            </a:r>
            <a:r>
              <a:rPr lang="sk-SK" i="1" dirty="0" err="1" smtClean="0"/>
              <a:t>Stuff</a:t>
            </a:r>
            <a:r>
              <a:rPr lang="sk-SK" i="1" dirty="0" smtClean="0"/>
              <a:t> </a:t>
            </a:r>
            <a:r>
              <a:rPr lang="sk-SK" i="1" dirty="0" err="1" smtClean="0"/>
              <a:t>Safe</a:t>
            </a:r>
            <a:r>
              <a:rPr lang="sk-SK" i="1" dirty="0"/>
              <a:t>, www.lockss.org) </a:t>
            </a:r>
            <a:endParaRPr lang="sk-SK" i="1" dirty="0" smtClean="0"/>
          </a:p>
          <a:p>
            <a:pPr marL="179388" indent="-179388">
              <a:lnSpc>
                <a:spcPct val="130000"/>
              </a:lnSpc>
              <a:spcBef>
                <a:spcPts val="600"/>
              </a:spcBef>
              <a:buFont typeface="Arial" panose="020B0604020202020204" pitchFamily="34" charset="0"/>
              <a:buChar char="•"/>
            </a:pPr>
            <a:r>
              <a:rPr lang="sk-SK" sz="2000" dirty="0" err="1" smtClean="0"/>
              <a:t>Developed</a:t>
            </a:r>
            <a:r>
              <a:rPr lang="sk-SK" sz="2000" dirty="0" smtClean="0"/>
              <a:t> at </a:t>
            </a:r>
            <a:r>
              <a:rPr lang="sk-SK" sz="2000" dirty="0" err="1" smtClean="0"/>
              <a:t>Stanford</a:t>
            </a:r>
            <a:r>
              <a:rPr lang="sk-SK" sz="2000" dirty="0" smtClean="0"/>
              <a:t> </a:t>
            </a:r>
            <a:r>
              <a:rPr lang="sk-SK" sz="2000" dirty="0" err="1" smtClean="0"/>
              <a:t>University</a:t>
            </a:r>
            <a:r>
              <a:rPr lang="sk-SK" sz="2000" dirty="0"/>
              <a:t>, </a:t>
            </a:r>
            <a:r>
              <a:rPr lang="sk-SK" sz="2000" dirty="0" err="1" smtClean="0"/>
              <a:t>since</a:t>
            </a:r>
            <a:r>
              <a:rPr lang="sk-SK" sz="2000" dirty="0" smtClean="0"/>
              <a:t> 1998</a:t>
            </a:r>
          </a:p>
          <a:p>
            <a:pPr marL="179388" indent="-179388">
              <a:lnSpc>
                <a:spcPct val="130000"/>
              </a:lnSpc>
              <a:spcBef>
                <a:spcPts val="600"/>
              </a:spcBef>
              <a:buFont typeface="Arial" panose="020B0604020202020204" pitchFamily="34" charset="0"/>
              <a:buChar char="•"/>
            </a:pPr>
            <a:r>
              <a:rPr lang="sk-SK" sz="2000" dirty="0" err="1" smtClean="0"/>
              <a:t>Provides</a:t>
            </a:r>
            <a:r>
              <a:rPr lang="sk-SK" sz="2000" dirty="0" smtClean="0"/>
              <a:t> </a:t>
            </a:r>
            <a:r>
              <a:rPr lang="en-US" sz="2000" dirty="0" smtClean="0"/>
              <a:t>foundation </a:t>
            </a:r>
            <a:r>
              <a:rPr lang="en-US" sz="2000" dirty="0"/>
              <a:t>for robust digital preservation of all types of digital content for libraries, publishers, and other content </a:t>
            </a:r>
            <a:r>
              <a:rPr lang="en-US" sz="2000" dirty="0" err="1" smtClean="0"/>
              <a:t>provid</a:t>
            </a:r>
            <a:r>
              <a:rPr lang="sk-SK" sz="2000" dirty="0" err="1" smtClean="0"/>
              <a:t>ers</a:t>
            </a:r>
            <a:r>
              <a:rPr lang="sk-SK" sz="2000" dirty="0" smtClean="0"/>
              <a:t> and </a:t>
            </a:r>
            <a:r>
              <a:rPr lang="sk-SK" sz="2000" dirty="0" err="1" smtClean="0"/>
              <a:t>stewards</a:t>
            </a:r>
            <a:endParaRPr lang="sk-SK" sz="2000" dirty="0" smtClean="0"/>
          </a:p>
          <a:p>
            <a:pPr marL="179388" indent="-179388">
              <a:lnSpc>
                <a:spcPct val="130000"/>
              </a:lnSpc>
              <a:spcBef>
                <a:spcPts val="600"/>
              </a:spcBef>
              <a:buFont typeface="Arial" panose="020B0604020202020204" pitchFamily="34" charset="0"/>
              <a:buChar char="•"/>
            </a:pPr>
            <a:r>
              <a:rPr lang="sk-SK" sz="2000" dirty="0" err="1" smtClean="0"/>
              <a:t>Main</a:t>
            </a:r>
            <a:r>
              <a:rPr lang="sk-SK" sz="2000" dirty="0" smtClean="0"/>
              <a:t> </a:t>
            </a:r>
            <a:r>
              <a:rPr lang="sk-SK" sz="2000" dirty="0" err="1" smtClean="0"/>
              <a:t>goal</a:t>
            </a:r>
            <a:r>
              <a:rPr lang="sk-SK" sz="2000" dirty="0" smtClean="0"/>
              <a:t> </a:t>
            </a:r>
            <a:r>
              <a:rPr lang="sk-SK" sz="2000" dirty="0" err="1" smtClean="0"/>
              <a:t>is</a:t>
            </a:r>
            <a:r>
              <a:rPr lang="sk-SK" sz="2000" dirty="0" smtClean="0"/>
              <a:t> </a:t>
            </a:r>
            <a:r>
              <a:rPr lang="sk-SK" sz="2000" dirty="0" err="1" smtClean="0"/>
              <a:t>digital</a:t>
            </a:r>
            <a:r>
              <a:rPr lang="sk-SK" sz="2000" dirty="0" smtClean="0"/>
              <a:t> </a:t>
            </a:r>
            <a:r>
              <a:rPr lang="sk-SK" sz="2000" dirty="0" err="1" smtClean="0"/>
              <a:t>preservation</a:t>
            </a:r>
            <a:endParaRPr lang="sk-SK" sz="2000" dirty="0"/>
          </a:p>
        </p:txBody>
      </p:sp>
      <p:pic>
        <p:nvPicPr>
          <p:cNvPr id="13" name="Obrázok 12"/>
          <p:cNvPicPr>
            <a:picLocks noChangeAspect="1"/>
          </p:cNvPicPr>
          <p:nvPr/>
        </p:nvPicPr>
        <p:blipFill>
          <a:blip r:embed="rId4"/>
          <a:stretch>
            <a:fillRect/>
          </a:stretch>
        </p:blipFill>
        <p:spPr>
          <a:xfrm>
            <a:off x="1309036" y="1058069"/>
            <a:ext cx="3176588" cy="915443"/>
          </a:xfrm>
          <a:prstGeom prst="rect">
            <a:avLst/>
          </a:prstGeom>
        </p:spPr>
      </p:pic>
      <p:pic>
        <p:nvPicPr>
          <p:cNvPr id="14" name="Obrázok 13"/>
          <p:cNvPicPr>
            <a:picLocks noChangeAspect="1"/>
          </p:cNvPicPr>
          <p:nvPr/>
        </p:nvPicPr>
        <p:blipFill>
          <a:blip r:embed="rId5"/>
          <a:stretch>
            <a:fillRect/>
          </a:stretch>
        </p:blipFill>
        <p:spPr>
          <a:xfrm>
            <a:off x="7515822" y="1073528"/>
            <a:ext cx="3210117" cy="1008894"/>
          </a:xfrm>
          <a:prstGeom prst="rect">
            <a:avLst/>
          </a:prstGeom>
        </p:spPr>
      </p:pic>
      <p:sp>
        <p:nvSpPr>
          <p:cNvPr id="15" name="Zástupný objekt pre číslo snímky 14"/>
          <p:cNvSpPr>
            <a:spLocks noGrp="1"/>
          </p:cNvSpPr>
          <p:nvPr>
            <p:ph type="sldNum" sz="quarter" idx="12"/>
          </p:nvPr>
        </p:nvSpPr>
        <p:spPr>
          <a:xfrm>
            <a:off x="11705143" y="6428508"/>
            <a:ext cx="353291" cy="365125"/>
          </a:xfrm>
        </p:spPr>
        <p:txBody>
          <a:bodyPr/>
          <a:lstStyle/>
          <a:p>
            <a:pPr>
              <a:defRPr/>
            </a:pPr>
            <a:fld id="{5F8A6784-8DE6-4866-8026-B3451A70A446}" type="slidenum">
              <a:rPr lang="sk-SK" smtClean="0"/>
              <a:pPr>
                <a:defRPr/>
              </a:pPr>
              <a:t>27</a:t>
            </a:fld>
            <a:endParaRPr lang="sk-SK"/>
          </a:p>
        </p:txBody>
      </p:sp>
      <p:sp>
        <p:nvSpPr>
          <p:cNvPr id="16" name="Obdĺžnik 15"/>
          <p:cNvSpPr/>
          <p:nvPr/>
        </p:nvSpPr>
        <p:spPr>
          <a:xfrm>
            <a:off x="6474473" y="2319337"/>
            <a:ext cx="5292813" cy="4109171"/>
          </a:xfrm>
          <a:prstGeom prst="rect">
            <a:avLst/>
          </a:prstGeom>
          <a:solidFill>
            <a:schemeClr val="accent6">
              <a:lumMod val="20000"/>
              <a:lumOff val="80000"/>
            </a:schemeClr>
          </a:solidFill>
        </p:spPr>
        <p:txBody>
          <a:bodyPr wrap="square" tIns="180000">
            <a:noAutofit/>
          </a:bodyPr>
          <a:lstStyle/>
          <a:p>
            <a:pPr algn="ctr"/>
            <a:r>
              <a:rPr lang="sk-SK" sz="2400" b="1" dirty="0" smtClean="0">
                <a:hlinkClick r:id="rId6"/>
              </a:rPr>
              <a:t>CLOCKSS</a:t>
            </a:r>
            <a:r>
              <a:rPr lang="sk-SK" sz="1400" b="1" dirty="0" smtClean="0"/>
              <a:t> </a:t>
            </a:r>
          </a:p>
          <a:p>
            <a:pPr>
              <a:lnSpc>
                <a:spcPct val="130000"/>
              </a:lnSpc>
            </a:pPr>
            <a:r>
              <a:rPr lang="sk-SK" sz="1400" dirty="0" smtClean="0"/>
              <a:t>(</a:t>
            </a:r>
            <a:r>
              <a:rPr lang="sk-SK" i="1" dirty="0" err="1"/>
              <a:t>Controlled</a:t>
            </a:r>
            <a:r>
              <a:rPr lang="sk-SK" i="1" dirty="0"/>
              <a:t> LOCKSS, https://clockss.org/</a:t>
            </a:r>
            <a:r>
              <a:rPr lang="sk-SK" dirty="0"/>
              <a:t>) </a:t>
            </a:r>
          </a:p>
          <a:p>
            <a:pPr marL="179388" indent="-179388">
              <a:lnSpc>
                <a:spcPct val="130000"/>
              </a:lnSpc>
              <a:spcBef>
                <a:spcPts val="600"/>
              </a:spcBef>
              <a:buFont typeface="Arial" panose="020B0604020202020204" pitchFamily="34" charset="0"/>
              <a:buChar char="•"/>
            </a:pPr>
            <a:r>
              <a:rPr lang="sk-SK" sz="2000" b="1" dirty="0" err="1"/>
              <a:t>D</a:t>
            </a:r>
            <a:r>
              <a:rPr lang="sk-SK" sz="2000" b="1" dirty="0" err="1" smtClean="0"/>
              <a:t>ark</a:t>
            </a:r>
            <a:r>
              <a:rPr lang="sk-SK" sz="2000" b="1" dirty="0" smtClean="0"/>
              <a:t> </a:t>
            </a:r>
            <a:r>
              <a:rPr lang="sk-SK" sz="2000" b="1" dirty="0" err="1"/>
              <a:t>archive</a:t>
            </a:r>
            <a:endParaRPr lang="sk-SK" sz="2000" b="1" dirty="0"/>
          </a:p>
          <a:p>
            <a:pPr marL="179388" indent="-179388">
              <a:lnSpc>
                <a:spcPct val="130000"/>
              </a:lnSpc>
              <a:spcBef>
                <a:spcPts val="600"/>
              </a:spcBef>
              <a:buFont typeface="Arial" panose="020B0604020202020204" pitchFamily="34" charset="0"/>
              <a:buChar char="•"/>
            </a:pPr>
            <a:r>
              <a:rPr lang="sk-SK" sz="2000" dirty="0" err="1" smtClean="0"/>
              <a:t>Long</a:t>
            </a:r>
            <a:r>
              <a:rPr lang="sk-SK" sz="2000" dirty="0" smtClean="0"/>
              <a:t>-term </a:t>
            </a:r>
            <a:r>
              <a:rPr lang="sk-SK" sz="2000" dirty="0" err="1" smtClean="0"/>
              <a:t>preservation</a:t>
            </a:r>
            <a:r>
              <a:rPr lang="sk-SK" sz="2000" dirty="0" smtClean="0"/>
              <a:t>, </a:t>
            </a:r>
            <a:r>
              <a:rPr lang="sk-SK" sz="2000" dirty="0" err="1" smtClean="0"/>
              <a:t>protects</a:t>
            </a:r>
            <a:r>
              <a:rPr lang="sk-SK" sz="2000" dirty="0" smtClean="0"/>
              <a:t> </a:t>
            </a:r>
            <a:r>
              <a:rPr lang="sk-SK" sz="2000" dirty="0" err="1" smtClean="0"/>
              <a:t>content</a:t>
            </a:r>
            <a:r>
              <a:rPr lang="sk-SK" sz="2000" dirty="0" smtClean="0"/>
              <a:t> </a:t>
            </a:r>
            <a:r>
              <a:rPr lang="sk-SK" sz="2000" dirty="0" err="1" smtClean="0"/>
              <a:t>against</a:t>
            </a:r>
            <a:r>
              <a:rPr lang="sk-SK" sz="2000" dirty="0" smtClean="0"/>
              <a:t> </a:t>
            </a:r>
            <a:r>
              <a:rPr lang="sk-SK" sz="2000" dirty="0" err="1" smtClean="0"/>
              <a:t>loss</a:t>
            </a:r>
            <a:r>
              <a:rPr lang="sk-SK" sz="2000" dirty="0" smtClean="0"/>
              <a:t> or </a:t>
            </a:r>
            <a:r>
              <a:rPr lang="sk-SK" sz="2000" dirty="0" err="1" smtClean="0"/>
              <a:t>damage</a:t>
            </a:r>
            <a:endParaRPr lang="sk-SK" sz="2000" dirty="0" smtClean="0"/>
          </a:p>
          <a:p>
            <a:pPr marL="179388" indent="-179388">
              <a:lnSpc>
                <a:spcPct val="130000"/>
              </a:lnSpc>
              <a:spcBef>
                <a:spcPts val="600"/>
              </a:spcBef>
              <a:buFont typeface="Arial" panose="020B0604020202020204" pitchFamily="34" charset="0"/>
              <a:buChar char="•"/>
            </a:pPr>
            <a:r>
              <a:rPr lang="sk-SK" sz="2000" dirty="0" err="1" smtClean="0"/>
              <a:t>Paid</a:t>
            </a:r>
            <a:r>
              <a:rPr lang="sk-SK" sz="2000" dirty="0" smtClean="0"/>
              <a:t> </a:t>
            </a:r>
            <a:r>
              <a:rPr lang="sk-SK" sz="2000" dirty="0" err="1" smtClean="0"/>
              <a:t>service</a:t>
            </a:r>
            <a:r>
              <a:rPr lang="sk-SK" sz="2000" dirty="0" smtClean="0"/>
              <a:t> </a:t>
            </a:r>
          </a:p>
          <a:p>
            <a:pPr marL="179388" indent="-179388">
              <a:lnSpc>
                <a:spcPct val="130000"/>
              </a:lnSpc>
              <a:spcBef>
                <a:spcPts val="600"/>
              </a:spcBef>
              <a:buFont typeface="Arial" panose="020B0604020202020204" pitchFamily="34" charset="0"/>
              <a:buChar char="•"/>
            </a:pPr>
            <a:r>
              <a:rPr lang="sk-SK" sz="2000" dirty="0" err="1" smtClean="0"/>
              <a:t>Used</a:t>
            </a:r>
            <a:r>
              <a:rPr lang="sk-SK" sz="2000" dirty="0" smtClean="0"/>
              <a:t> and </a:t>
            </a:r>
            <a:r>
              <a:rPr lang="sk-SK" sz="2000" dirty="0" err="1" smtClean="0"/>
              <a:t>paid</a:t>
            </a:r>
            <a:r>
              <a:rPr lang="sk-SK" sz="2000" dirty="0" smtClean="0"/>
              <a:t> </a:t>
            </a:r>
            <a:r>
              <a:rPr lang="sk-SK" sz="2000" dirty="0" err="1" smtClean="0"/>
              <a:t>for</a:t>
            </a:r>
            <a:r>
              <a:rPr lang="sk-SK" sz="2000" dirty="0" smtClean="0"/>
              <a:t> </a:t>
            </a:r>
            <a:r>
              <a:rPr lang="sk-SK" sz="2000" dirty="0" err="1" smtClean="0"/>
              <a:t>mainly</a:t>
            </a:r>
            <a:r>
              <a:rPr lang="sk-SK" sz="2000" dirty="0" smtClean="0"/>
              <a:t> by </a:t>
            </a:r>
            <a:r>
              <a:rPr lang="sk-SK" sz="2000" dirty="0" err="1" smtClean="0"/>
              <a:t>large</a:t>
            </a:r>
            <a:r>
              <a:rPr lang="sk-SK" sz="2000" dirty="0" smtClean="0"/>
              <a:t> </a:t>
            </a:r>
            <a:r>
              <a:rPr lang="sk-SK" sz="2000" dirty="0" err="1" smtClean="0"/>
              <a:t>publishers</a:t>
            </a:r>
            <a:endParaRPr lang="sk-SK" sz="2000" dirty="0" smtClean="0"/>
          </a:p>
          <a:p>
            <a:pPr marL="179388" indent="-179388">
              <a:lnSpc>
                <a:spcPct val="130000"/>
              </a:lnSpc>
              <a:spcBef>
                <a:spcPts val="600"/>
              </a:spcBef>
              <a:buFont typeface="Arial" panose="020B0604020202020204" pitchFamily="34" charset="0"/>
              <a:buChar char="•"/>
            </a:pPr>
            <a:r>
              <a:rPr lang="sk-SK" sz="2000" dirty="0" err="1" smtClean="0"/>
              <a:t>Open</a:t>
            </a:r>
            <a:r>
              <a:rPr lang="sk-SK" sz="2000" dirty="0" smtClean="0"/>
              <a:t> </a:t>
            </a:r>
            <a:r>
              <a:rPr lang="sk-SK" sz="2000" dirty="0" err="1" smtClean="0"/>
              <a:t>access</a:t>
            </a:r>
            <a:r>
              <a:rPr lang="sk-SK" sz="2000" dirty="0" smtClean="0"/>
              <a:t> and CC </a:t>
            </a:r>
            <a:r>
              <a:rPr lang="sk-SK" sz="2000" dirty="0" err="1" smtClean="0"/>
              <a:t>licences</a:t>
            </a:r>
            <a:r>
              <a:rPr lang="sk-SK" sz="2000" dirty="0" smtClean="0"/>
              <a:t> </a:t>
            </a:r>
            <a:endParaRPr lang="sk-SK" sz="2000" dirty="0"/>
          </a:p>
        </p:txBody>
      </p:sp>
    </p:spTree>
    <p:extLst>
      <p:ext uri="{BB962C8B-B14F-4D97-AF65-F5344CB8AC3E}">
        <p14:creationId xmlns:p14="http://schemas.microsoft.com/office/powerpoint/2010/main" val="51090405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sk-SK" sz="3200" dirty="0">
              <a:latin typeface="Calibri" pitchFamily="34" charset="0"/>
            </a:endParaRPr>
          </a:p>
        </p:txBody>
      </p:sp>
      <p:sp>
        <p:nvSpPr>
          <p:cNvPr id="9" name="Podnadpis 2"/>
          <p:cNvSpPr txBox="1">
            <a:spLocks/>
          </p:cNvSpPr>
          <p:nvPr/>
        </p:nvSpPr>
        <p:spPr>
          <a:xfrm>
            <a:off x="750888" y="1577975"/>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5" name="Obdĺžnik 4"/>
          <p:cNvSpPr/>
          <p:nvPr/>
        </p:nvSpPr>
        <p:spPr>
          <a:xfrm>
            <a:off x="4609708" y="1345847"/>
            <a:ext cx="7020242" cy="2941146"/>
          </a:xfrm>
          <a:prstGeom prst="rect">
            <a:avLst/>
          </a:prstGeom>
          <a:solidFill>
            <a:schemeClr val="accent6">
              <a:lumMod val="40000"/>
              <a:lumOff val="60000"/>
            </a:schemeClr>
          </a:solidFill>
        </p:spPr>
        <p:txBody>
          <a:bodyPr wrap="square" lIns="216000" tIns="216000">
            <a:noAutofit/>
          </a:bodyPr>
          <a:lstStyle/>
          <a:p>
            <a:pPr marL="342900" indent="-342900">
              <a:lnSpc>
                <a:spcPct val="200000"/>
              </a:lnSpc>
              <a:spcBef>
                <a:spcPts val="0"/>
              </a:spcBef>
              <a:buFont typeface="Arial" panose="020B0604020202020204" pitchFamily="34" charset="0"/>
              <a:buChar char="•"/>
            </a:pPr>
            <a:r>
              <a:rPr lang="sk-SK" sz="3200" b="1" dirty="0" smtClean="0">
                <a:solidFill>
                  <a:srgbClr val="12018D"/>
                </a:solidFill>
                <a:hlinkClick r:id="rId3"/>
              </a:rPr>
              <a:t>e-Depot</a:t>
            </a:r>
            <a:r>
              <a:rPr lang="sk-SK" sz="3200" b="1" dirty="0" smtClean="0">
                <a:solidFill>
                  <a:srgbClr val="12018D"/>
                </a:solidFill>
              </a:rPr>
              <a:t> </a:t>
            </a:r>
            <a:r>
              <a:rPr lang="sk-SK" sz="3200" dirty="0"/>
              <a:t>(</a:t>
            </a:r>
            <a:r>
              <a:rPr lang="sk-SK" sz="3200" dirty="0" smtClean="0"/>
              <a:t>Holandsko)</a:t>
            </a:r>
          </a:p>
          <a:p>
            <a:pPr marL="342900" indent="-342900">
              <a:lnSpc>
                <a:spcPct val="200000"/>
              </a:lnSpc>
              <a:spcBef>
                <a:spcPts val="2400"/>
              </a:spcBef>
              <a:buFont typeface="Arial" panose="020B0604020202020204" pitchFamily="34" charset="0"/>
              <a:buChar char="•"/>
            </a:pPr>
            <a:r>
              <a:rPr lang="sk-SK" sz="3200" b="1" dirty="0" err="1" smtClean="0">
                <a:solidFill>
                  <a:srgbClr val="12018D"/>
                </a:solidFill>
                <a:hlinkClick r:id="rId4"/>
              </a:rPr>
              <a:t>HathiTrust</a:t>
            </a:r>
            <a:r>
              <a:rPr lang="sk-SK" sz="3200" dirty="0" smtClean="0"/>
              <a:t> (konzorcium univerzít)</a:t>
            </a:r>
          </a:p>
        </p:txBody>
      </p:sp>
      <p:pic>
        <p:nvPicPr>
          <p:cNvPr id="6" name="Obrázok 5"/>
          <p:cNvPicPr>
            <a:picLocks noChangeAspect="1"/>
          </p:cNvPicPr>
          <p:nvPr/>
        </p:nvPicPr>
        <p:blipFill>
          <a:blip r:embed="rId5"/>
          <a:stretch>
            <a:fillRect/>
          </a:stretch>
        </p:blipFill>
        <p:spPr>
          <a:xfrm>
            <a:off x="935200" y="3184245"/>
            <a:ext cx="2896273" cy="936630"/>
          </a:xfrm>
          <a:prstGeom prst="rect">
            <a:avLst/>
          </a:prstGeom>
        </p:spPr>
      </p:pic>
      <p:pic>
        <p:nvPicPr>
          <p:cNvPr id="7" name="Obrázok 6"/>
          <p:cNvPicPr>
            <a:picLocks noChangeAspect="1"/>
          </p:cNvPicPr>
          <p:nvPr/>
        </p:nvPicPr>
        <p:blipFill>
          <a:blip r:embed="rId6"/>
          <a:stretch>
            <a:fillRect/>
          </a:stretch>
        </p:blipFill>
        <p:spPr>
          <a:xfrm>
            <a:off x="935200" y="5021971"/>
            <a:ext cx="2765406" cy="1106163"/>
          </a:xfrm>
          <a:prstGeom prst="rect">
            <a:avLst/>
          </a:prstGeom>
        </p:spPr>
      </p:pic>
      <p:pic>
        <p:nvPicPr>
          <p:cNvPr id="8" name="Obrázok 7"/>
          <p:cNvPicPr>
            <a:picLocks noChangeAspect="1"/>
          </p:cNvPicPr>
          <p:nvPr/>
        </p:nvPicPr>
        <p:blipFill>
          <a:blip r:embed="rId7"/>
          <a:stretch>
            <a:fillRect/>
          </a:stretch>
        </p:blipFill>
        <p:spPr>
          <a:xfrm>
            <a:off x="567065" y="1345847"/>
            <a:ext cx="3387678" cy="1165653"/>
          </a:xfrm>
          <a:prstGeom prst="rect">
            <a:avLst/>
          </a:prstGeom>
        </p:spPr>
      </p:pic>
      <p:sp>
        <p:nvSpPr>
          <p:cNvPr id="15" name="Zástupný objekt pre číslo snímky 14"/>
          <p:cNvSpPr>
            <a:spLocks noGrp="1"/>
          </p:cNvSpPr>
          <p:nvPr>
            <p:ph type="sldNum" sz="quarter" idx="12"/>
          </p:nvPr>
        </p:nvSpPr>
        <p:spPr>
          <a:xfrm>
            <a:off x="11629950" y="6408711"/>
            <a:ext cx="435320" cy="365125"/>
          </a:xfrm>
        </p:spPr>
        <p:txBody>
          <a:bodyPr/>
          <a:lstStyle/>
          <a:p>
            <a:pPr>
              <a:defRPr/>
            </a:pPr>
            <a:fld id="{5F8A6784-8DE6-4866-8026-B3451A70A446}" type="slidenum">
              <a:rPr lang="sk-SK" smtClean="0"/>
              <a:pPr>
                <a:defRPr/>
              </a:pPr>
              <a:t>28</a:t>
            </a:fld>
            <a:endParaRPr lang="sk-SK" dirty="0"/>
          </a:p>
        </p:txBody>
      </p:sp>
      <p:sp>
        <p:nvSpPr>
          <p:cNvPr id="11" name="Obdĺžnik 10"/>
          <p:cNvSpPr/>
          <p:nvPr/>
        </p:nvSpPr>
        <p:spPr>
          <a:xfrm>
            <a:off x="4609706" y="5135724"/>
            <a:ext cx="7020243" cy="904875"/>
          </a:xfrm>
          <a:prstGeom prst="rect">
            <a:avLst/>
          </a:prstGeom>
          <a:solidFill>
            <a:schemeClr val="accent5">
              <a:lumMod val="20000"/>
              <a:lumOff val="80000"/>
            </a:schemeClr>
          </a:solidFill>
        </p:spPr>
        <p:txBody>
          <a:bodyPr wrap="square" lIns="144000" tIns="144000" bIns="108000">
            <a:noAutofit/>
          </a:bodyPr>
          <a:lstStyle/>
          <a:p>
            <a:pPr marL="342900" lvl="0" indent="-342900">
              <a:spcBef>
                <a:spcPts val="0"/>
              </a:spcBef>
              <a:buFont typeface="Arial" panose="020B0604020202020204" pitchFamily="34" charset="0"/>
              <a:buChar char="•"/>
            </a:pPr>
            <a:r>
              <a:rPr lang="sk-SK" sz="3200" b="1" dirty="0">
                <a:solidFill>
                  <a:srgbClr val="12018D"/>
                </a:solidFill>
                <a:hlinkClick r:id="rId8"/>
              </a:rPr>
              <a:t>OCLC</a:t>
            </a:r>
            <a:r>
              <a:rPr lang="sk-SK" sz="3200" b="1" dirty="0">
                <a:solidFill>
                  <a:prstClr val="black"/>
                </a:solidFill>
              </a:rPr>
              <a:t> </a:t>
            </a:r>
            <a:r>
              <a:rPr lang="sk-SK" sz="3200" dirty="0">
                <a:solidFill>
                  <a:prstClr val="black"/>
                </a:solidFill>
              </a:rPr>
              <a:t>(British </a:t>
            </a:r>
            <a:r>
              <a:rPr lang="sk-SK" sz="3200" dirty="0" err="1">
                <a:solidFill>
                  <a:prstClr val="black"/>
                </a:solidFill>
              </a:rPr>
              <a:t>Library</a:t>
            </a:r>
            <a:r>
              <a:rPr lang="sk-SK" sz="3200" dirty="0">
                <a:solidFill>
                  <a:prstClr val="black"/>
                </a:solidFill>
              </a:rPr>
              <a:t>)</a:t>
            </a:r>
          </a:p>
        </p:txBody>
      </p:sp>
    </p:spTree>
    <p:extLst>
      <p:ext uri="{BB962C8B-B14F-4D97-AF65-F5344CB8AC3E}">
        <p14:creationId xmlns:p14="http://schemas.microsoft.com/office/powerpoint/2010/main" val="323195744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4" name="Obdĺžnik 3"/>
          <p:cNvSpPr/>
          <p:nvPr/>
        </p:nvSpPr>
        <p:spPr>
          <a:xfrm>
            <a:off x="-3175" y="631825"/>
            <a:ext cx="12192000" cy="204788"/>
          </a:xfrm>
          <a:prstGeom prst="rect">
            <a:avLst/>
          </a:prstGeom>
          <a:solidFill>
            <a:srgbClr val="1201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200" dirty="0" smtClean="0">
                <a:latin typeface="Calibri" pitchFamily="34" charset="0"/>
              </a:rPr>
              <a:t>    Slovakia: web </a:t>
            </a:r>
            <a:r>
              <a:rPr lang="sk-SK" sz="3200" dirty="0" err="1" smtClean="0">
                <a:latin typeface="Calibri" pitchFamily="34" charset="0"/>
              </a:rPr>
              <a:t>archive</a:t>
            </a:r>
            <a:endParaRPr lang="sk-SK" sz="3200" b="1" dirty="0"/>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7" name="Obdĺžnik 6"/>
          <p:cNvSpPr/>
          <p:nvPr/>
        </p:nvSpPr>
        <p:spPr>
          <a:xfrm>
            <a:off x="171451" y="836613"/>
            <a:ext cx="2954720" cy="369332"/>
          </a:xfrm>
          <a:prstGeom prst="rect">
            <a:avLst/>
          </a:prstGeom>
        </p:spPr>
        <p:txBody>
          <a:bodyPr wrap="none">
            <a:spAutoFit/>
          </a:bodyPr>
          <a:lstStyle/>
          <a:p>
            <a:r>
              <a:rPr lang="sk-SK" dirty="0">
                <a:hlinkClick r:id="rId3"/>
              </a:rPr>
              <a:t>https://www.webdepozit.sk/</a:t>
            </a:r>
            <a:endParaRPr lang="sk-SK" dirty="0"/>
          </a:p>
        </p:txBody>
      </p:sp>
      <p:pic>
        <p:nvPicPr>
          <p:cNvPr id="9" name="Obrázok 8"/>
          <p:cNvPicPr>
            <a:picLocks noChangeAspect="1"/>
          </p:cNvPicPr>
          <p:nvPr/>
        </p:nvPicPr>
        <p:blipFill>
          <a:blip r:embed="rId4"/>
          <a:stretch>
            <a:fillRect/>
          </a:stretch>
        </p:blipFill>
        <p:spPr>
          <a:xfrm>
            <a:off x="4883500" y="26371"/>
            <a:ext cx="7133874" cy="6600672"/>
          </a:xfrm>
          <a:prstGeom prst="rect">
            <a:avLst/>
          </a:prstGeom>
          <a:ln>
            <a:solidFill>
              <a:schemeClr val="accent5">
                <a:lumMod val="20000"/>
                <a:lumOff val="80000"/>
              </a:schemeClr>
            </a:solidFill>
          </a:ln>
        </p:spPr>
      </p:pic>
      <p:sp>
        <p:nvSpPr>
          <p:cNvPr id="10" name="Obdĺžnik 9"/>
          <p:cNvSpPr/>
          <p:nvPr/>
        </p:nvSpPr>
        <p:spPr>
          <a:xfrm>
            <a:off x="171451" y="1555530"/>
            <a:ext cx="4705045" cy="4029193"/>
          </a:xfrm>
          <a:prstGeom prst="rect">
            <a:avLst/>
          </a:prstGeom>
          <a:solidFill>
            <a:schemeClr val="accent1">
              <a:lumMod val="20000"/>
              <a:lumOff val="80000"/>
            </a:schemeClr>
          </a:solidFill>
        </p:spPr>
        <p:txBody>
          <a:bodyPr wrap="square">
            <a:noAutofit/>
          </a:bodyPr>
          <a:lstStyle/>
          <a:p>
            <a:pPr algn="ctr">
              <a:lnSpc>
                <a:spcPct val="150000"/>
              </a:lnSpc>
            </a:pPr>
            <a:r>
              <a:rPr lang="en-US" sz="2000" dirty="0">
                <a:solidFill>
                  <a:srgbClr val="000000"/>
                </a:solidFill>
                <a:latin typeface="Calibri" panose="020F0502020204030204" pitchFamily="34" charset="0"/>
              </a:rPr>
              <a:t>Building an information system for the collection (</a:t>
            </a:r>
            <a:r>
              <a:rPr lang="en-US" sz="2000" dirty="0" err="1">
                <a:solidFill>
                  <a:srgbClr val="000000"/>
                </a:solidFill>
                <a:latin typeface="Calibri" panose="020F0502020204030204" pitchFamily="34" charset="0"/>
              </a:rPr>
              <a:t>webharvesting</a:t>
            </a:r>
            <a:r>
              <a:rPr lang="en-US" sz="2000" dirty="0">
                <a:solidFill>
                  <a:srgbClr val="000000"/>
                </a:solidFill>
                <a:latin typeface="Calibri" panose="020F0502020204030204" pitchFamily="34" charset="0"/>
              </a:rPr>
              <a:t>), processing, accessibility and long-term archiving of Slovak web sources and original electronic (e-born) content. Collecting web pages through various types of campaigns and archiving electronic serials and monographs</a:t>
            </a:r>
            <a:r>
              <a:rPr lang="en-US" sz="2000" dirty="0" smtClean="0">
                <a:solidFill>
                  <a:srgbClr val="000000"/>
                </a:solidFill>
                <a:latin typeface="Calibri" panose="020F0502020204030204" pitchFamily="34" charset="0"/>
              </a:rPr>
              <a:t>.</a:t>
            </a:r>
            <a:r>
              <a:rPr lang="sk-SK" sz="2000" dirty="0" smtClean="0">
                <a:solidFill>
                  <a:srgbClr val="000000"/>
                </a:solidFill>
                <a:latin typeface="Calibri" panose="020F0502020204030204" pitchFamily="34" charset="0"/>
              </a:rPr>
              <a:t> </a:t>
            </a:r>
            <a:endParaRPr lang="sk-SK" sz="2000" dirty="0"/>
          </a:p>
        </p:txBody>
      </p:sp>
      <p:sp>
        <p:nvSpPr>
          <p:cNvPr id="12" name="Zástupný objekt pre číslo snímky 11"/>
          <p:cNvSpPr>
            <a:spLocks noGrp="1"/>
          </p:cNvSpPr>
          <p:nvPr>
            <p:ph type="sldNum" sz="quarter" idx="12"/>
          </p:nvPr>
        </p:nvSpPr>
        <p:spPr>
          <a:xfrm>
            <a:off x="11768467" y="6501631"/>
            <a:ext cx="381000" cy="365125"/>
          </a:xfrm>
        </p:spPr>
        <p:txBody>
          <a:bodyPr/>
          <a:lstStyle/>
          <a:p>
            <a:pPr>
              <a:defRPr/>
            </a:pPr>
            <a:fld id="{5F8A6784-8DE6-4866-8026-B3451A70A446}" type="slidenum">
              <a:rPr lang="sk-SK" smtClean="0"/>
              <a:pPr>
                <a:defRPr/>
              </a:pPr>
              <a:t>29</a:t>
            </a:fld>
            <a:endParaRPr lang="sk-SK" dirty="0"/>
          </a:p>
        </p:txBody>
      </p:sp>
    </p:spTree>
    <p:extLst>
      <p:ext uri="{BB962C8B-B14F-4D97-AF65-F5344CB8AC3E}">
        <p14:creationId xmlns:p14="http://schemas.microsoft.com/office/powerpoint/2010/main" val="31466291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5928827" y="419955"/>
            <a:ext cx="5687253" cy="1439481"/>
          </a:xfrm>
          <a:prstGeom prst="rect">
            <a:avLst/>
          </a:prstGeom>
        </p:spPr>
        <p:txBody>
          <a:bodyPr wrap="square">
            <a:noAutofit/>
          </a:bodyPr>
          <a:lstStyle/>
          <a:p>
            <a:pPr>
              <a:spcBef>
                <a:spcPts val="600"/>
              </a:spcBef>
            </a:pPr>
            <a:r>
              <a:rPr lang="sk-SK" sz="8000" b="1" dirty="0" err="1" smtClean="0">
                <a:solidFill>
                  <a:srgbClr val="12018D"/>
                </a:solidFill>
              </a:rPr>
              <a:t>Archiving</a:t>
            </a:r>
            <a:endParaRPr lang="sk-SK" sz="8000" b="1" dirty="0">
              <a:solidFill>
                <a:srgbClr val="12018D"/>
              </a:solidFill>
            </a:endParaRPr>
          </a:p>
        </p:txBody>
      </p:sp>
      <p:pic>
        <p:nvPicPr>
          <p:cNvPr id="4" name="Obrázok 3"/>
          <p:cNvPicPr>
            <a:picLocks noChangeAspect="1"/>
          </p:cNvPicPr>
          <p:nvPr/>
        </p:nvPicPr>
        <p:blipFill>
          <a:blip r:embed="rId3"/>
          <a:stretch>
            <a:fillRect/>
          </a:stretch>
        </p:blipFill>
        <p:spPr>
          <a:xfrm>
            <a:off x="7982359" y="4083452"/>
            <a:ext cx="3304766" cy="2201179"/>
          </a:xfrm>
          <a:prstGeom prst="rect">
            <a:avLst/>
          </a:prstGeom>
        </p:spPr>
      </p:pic>
      <p:pic>
        <p:nvPicPr>
          <p:cNvPr id="5" name="Obrázok 4"/>
          <p:cNvPicPr>
            <a:picLocks noChangeAspect="1"/>
          </p:cNvPicPr>
          <p:nvPr/>
        </p:nvPicPr>
        <p:blipFill>
          <a:blip r:embed="rId4"/>
          <a:stretch>
            <a:fillRect/>
          </a:stretch>
        </p:blipFill>
        <p:spPr>
          <a:xfrm>
            <a:off x="4442927" y="2392063"/>
            <a:ext cx="3656382" cy="2740526"/>
          </a:xfrm>
          <a:prstGeom prst="rect">
            <a:avLst/>
          </a:prstGeom>
        </p:spPr>
      </p:pic>
      <p:pic>
        <p:nvPicPr>
          <p:cNvPr id="6" name="Obrázok 5"/>
          <p:cNvPicPr>
            <a:picLocks noChangeAspect="1"/>
          </p:cNvPicPr>
          <p:nvPr/>
        </p:nvPicPr>
        <p:blipFill>
          <a:blip r:embed="rId5"/>
          <a:stretch>
            <a:fillRect/>
          </a:stretch>
        </p:blipFill>
        <p:spPr>
          <a:xfrm>
            <a:off x="821357" y="762000"/>
            <a:ext cx="4106031" cy="2739815"/>
          </a:xfrm>
          <a:prstGeom prst="rect">
            <a:avLst/>
          </a:prstGeom>
        </p:spPr>
      </p:pic>
    </p:spTree>
    <p:extLst>
      <p:ext uri="{BB962C8B-B14F-4D97-AF65-F5344CB8AC3E}">
        <p14:creationId xmlns:p14="http://schemas.microsoft.com/office/powerpoint/2010/main" val="567542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171451" y="1434499"/>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200" b="1" dirty="0" smtClean="0"/>
              <a:t>	National </a:t>
            </a:r>
            <a:r>
              <a:rPr lang="sk-SK" sz="3200" b="1" dirty="0" err="1" smtClean="0"/>
              <a:t>archive</a:t>
            </a:r>
            <a:r>
              <a:rPr lang="sk-SK" sz="3200" b="1" dirty="0" smtClean="0"/>
              <a:t> </a:t>
            </a:r>
            <a:endParaRPr lang="sk-SK" sz="3200" dirty="0"/>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7" name="Zástupný objekt pre číslo snímky 16"/>
          <p:cNvSpPr>
            <a:spLocks noGrp="1"/>
          </p:cNvSpPr>
          <p:nvPr>
            <p:ph type="sldNum" sz="quarter" idx="12"/>
          </p:nvPr>
        </p:nvSpPr>
        <p:spPr/>
        <p:txBody>
          <a:bodyPr/>
          <a:lstStyle/>
          <a:p>
            <a:pPr>
              <a:defRPr/>
            </a:pPr>
            <a:fld id="{5F8A6784-8DE6-4866-8026-B3451A70A446}" type="slidenum">
              <a:rPr lang="sk-SK" smtClean="0"/>
              <a:pPr>
                <a:defRPr/>
              </a:pPr>
              <a:t>30</a:t>
            </a:fld>
            <a:endParaRPr lang="sk-SK"/>
          </a:p>
        </p:txBody>
      </p:sp>
      <p:pic>
        <p:nvPicPr>
          <p:cNvPr id="7" name="Obrázok 6"/>
          <p:cNvPicPr>
            <a:picLocks noChangeAspect="1"/>
          </p:cNvPicPr>
          <p:nvPr/>
        </p:nvPicPr>
        <p:blipFill>
          <a:blip r:embed="rId3"/>
          <a:stretch>
            <a:fillRect/>
          </a:stretch>
        </p:blipFill>
        <p:spPr>
          <a:xfrm>
            <a:off x="226162" y="745411"/>
            <a:ext cx="11733323" cy="4934635"/>
          </a:xfrm>
          <a:prstGeom prst="rect">
            <a:avLst/>
          </a:prstGeom>
          <a:ln>
            <a:solidFill>
              <a:schemeClr val="accent4">
                <a:lumMod val="40000"/>
                <a:lumOff val="60000"/>
              </a:schemeClr>
            </a:solidFill>
          </a:ln>
        </p:spPr>
      </p:pic>
      <p:sp>
        <p:nvSpPr>
          <p:cNvPr id="18" name="Obdĺžnik 17"/>
          <p:cNvSpPr/>
          <p:nvPr/>
        </p:nvSpPr>
        <p:spPr>
          <a:xfrm>
            <a:off x="778598" y="4350212"/>
            <a:ext cx="9877331" cy="1770972"/>
          </a:xfrm>
          <a:prstGeom prst="rect">
            <a:avLst/>
          </a:prstGeom>
          <a:solidFill>
            <a:schemeClr val="accent1">
              <a:lumMod val="20000"/>
              <a:lumOff val="80000"/>
            </a:schemeClr>
          </a:solidFill>
          <a:ln>
            <a:solidFill>
              <a:schemeClr val="accent1">
                <a:lumMod val="75000"/>
              </a:schemeClr>
            </a:solidFill>
          </a:ln>
        </p:spPr>
        <p:txBody>
          <a:bodyPr wrap="square" lIns="144000" tIns="144000" rIns="144000" bIns="108000">
            <a:noAutofit/>
          </a:bodyPr>
          <a:lstStyle/>
          <a:p>
            <a:pPr algn="just">
              <a:lnSpc>
                <a:spcPct val="130000"/>
              </a:lnSpc>
            </a:pPr>
            <a:r>
              <a:rPr lang="en-US" dirty="0"/>
              <a:t>The national project Digital Library and Digital Archive </a:t>
            </a:r>
            <a:r>
              <a:rPr lang="sk-SK" dirty="0" err="1" smtClean="0"/>
              <a:t>carries</a:t>
            </a:r>
            <a:r>
              <a:rPr lang="sk-SK" dirty="0" smtClean="0"/>
              <a:t> </a:t>
            </a:r>
            <a:r>
              <a:rPr lang="sk-SK" dirty="0" err="1" smtClean="0"/>
              <a:t>out</a:t>
            </a:r>
            <a:r>
              <a:rPr lang="sk-SK" dirty="0" smtClean="0"/>
              <a:t> </a:t>
            </a:r>
            <a:r>
              <a:rPr lang="en-US" dirty="0" smtClean="0"/>
              <a:t>mass </a:t>
            </a:r>
            <a:r>
              <a:rPr lang="en-US" dirty="0" err="1"/>
              <a:t>digitisation</a:t>
            </a:r>
            <a:r>
              <a:rPr lang="en-US" dirty="0"/>
              <a:t> of library and archive collections and </a:t>
            </a:r>
            <a:r>
              <a:rPr lang="sk-SK" dirty="0" err="1" smtClean="0"/>
              <a:t>preserves</a:t>
            </a:r>
            <a:r>
              <a:rPr lang="sk-SK" dirty="0" smtClean="0"/>
              <a:t> </a:t>
            </a:r>
            <a:r>
              <a:rPr lang="en-US" dirty="0" smtClean="0"/>
              <a:t>written </a:t>
            </a:r>
            <a:r>
              <a:rPr lang="en-US" dirty="0"/>
              <a:t>cultural heritage (paper) from inevitable degradation. It is the largest </a:t>
            </a:r>
            <a:r>
              <a:rPr lang="en-US" dirty="0" err="1"/>
              <a:t>digitisation</a:t>
            </a:r>
            <a:r>
              <a:rPr lang="en-US" dirty="0"/>
              <a:t> project of written heritage not only in Slovakia, but its scope is unique in the context of the European region.</a:t>
            </a:r>
            <a:endParaRPr lang="sk-SK" dirty="0"/>
          </a:p>
        </p:txBody>
      </p:sp>
      <p:sp>
        <p:nvSpPr>
          <p:cNvPr id="19" name="Obdĺžnik 18"/>
          <p:cNvSpPr/>
          <p:nvPr/>
        </p:nvSpPr>
        <p:spPr>
          <a:xfrm>
            <a:off x="4728308" y="1005405"/>
            <a:ext cx="2729033" cy="461665"/>
          </a:xfrm>
          <a:prstGeom prst="rect">
            <a:avLst/>
          </a:prstGeom>
          <a:solidFill>
            <a:schemeClr val="accent1">
              <a:lumMod val="40000"/>
              <a:lumOff val="60000"/>
            </a:schemeClr>
          </a:solidFill>
          <a:ln>
            <a:solidFill>
              <a:schemeClr val="accent1">
                <a:lumMod val="75000"/>
              </a:schemeClr>
            </a:solidFill>
          </a:ln>
        </p:spPr>
        <p:txBody>
          <a:bodyPr wrap="square">
            <a:spAutoFit/>
          </a:bodyPr>
          <a:lstStyle/>
          <a:p>
            <a:r>
              <a:rPr lang="sk-SK" sz="2400" b="1" dirty="0">
                <a:hlinkClick r:id="rId4"/>
              </a:rPr>
              <a:t>https://dikda.sk/</a:t>
            </a:r>
            <a:endParaRPr lang="sk-SK" sz="2400" b="1" dirty="0"/>
          </a:p>
        </p:txBody>
      </p:sp>
    </p:spTree>
    <p:extLst>
      <p:ext uri="{BB962C8B-B14F-4D97-AF65-F5344CB8AC3E}">
        <p14:creationId xmlns:p14="http://schemas.microsoft.com/office/powerpoint/2010/main" val="274215146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171451" y="1434499"/>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200" b="1" dirty="0" smtClean="0"/>
              <a:t>    </a:t>
            </a:r>
            <a:r>
              <a:rPr lang="sk-SK" sz="3600" b="1" dirty="0" smtClean="0"/>
              <a:t>ZENODO</a:t>
            </a:r>
            <a:endParaRPr lang="sk-SK" sz="3600" b="1" dirty="0"/>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7" name="Zástupný objekt pre číslo snímky 16"/>
          <p:cNvSpPr>
            <a:spLocks noGrp="1"/>
          </p:cNvSpPr>
          <p:nvPr>
            <p:ph type="sldNum" sz="quarter" idx="12"/>
          </p:nvPr>
        </p:nvSpPr>
        <p:spPr>
          <a:xfrm>
            <a:off x="11608500" y="6389799"/>
            <a:ext cx="401870" cy="365125"/>
          </a:xfrm>
        </p:spPr>
        <p:txBody>
          <a:bodyPr/>
          <a:lstStyle/>
          <a:p>
            <a:pPr>
              <a:defRPr/>
            </a:pPr>
            <a:fld id="{5F8A6784-8DE6-4866-8026-B3451A70A446}" type="slidenum">
              <a:rPr lang="sk-SK" smtClean="0"/>
              <a:pPr>
                <a:defRPr/>
              </a:pPr>
              <a:t>31</a:t>
            </a:fld>
            <a:endParaRPr lang="sk-SK"/>
          </a:p>
        </p:txBody>
      </p:sp>
      <p:pic>
        <p:nvPicPr>
          <p:cNvPr id="12" name="Obrázo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1" y="703612"/>
            <a:ext cx="10980458" cy="5868749"/>
          </a:xfrm>
          <a:prstGeom prst="rect">
            <a:avLst/>
          </a:prstGeom>
        </p:spPr>
      </p:pic>
      <p:sp>
        <p:nvSpPr>
          <p:cNvPr id="14" name="Obdĺžnik 13"/>
          <p:cNvSpPr/>
          <p:nvPr/>
        </p:nvSpPr>
        <p:spPr>
          <a:xfrm>
            <a:off x="6092825" y="937648"/>
            <a:ext cx="2597534" cy="525886"/>
          </a:xfrm>
          <a:prstGeom prst="rect">
            <a:avLst/>
          </a:prstGeom>
          <a:solidFill>
            <a:schemeClr val="accent6">
              <a:lumMod val="40000"/>
              <a:lumOff val="60000"/>
            </a:schemeClr>
          </a:solidFill>
          <a:ln>
            <a:solidFill>
              <a:schemeClr val="accent6">
                <a:lumMod val="75000"/>
              </a:schemeClr>
            </a:solidFill>
          </a:ln>
        </p:spPr>
        <p:txBody>
          <a:bodyPr wrap="none" lIns="144000" tIns="108000" rIns="144000" bIns="108000">
            <a:spAutoFit/>
          </a:bodyPr>
          <a:lstStyle/>
          <a:p>
            <a:r>
              <a:rPr lang="sk-SK" sz="2000" b="1" dirty="0">
                <a:hlinkClick r:id="rId4"/>
              </a:rPr>
              <a:t>https://zenodo.org</a:t>
            </a:r>
            <a:r>
              <a:rPr lang="sk-SK" sz="2000" b="1" dirty="0" smtClean="0">
                <a:hlinkClick r:id="rId4"/>
              </a:rPr>
              <a:t>/</a:t>
            </a:r>
            <a:endParaRPr lang="sk-SK" sz="2000" b="1" dirty="0"/>
          </a:p>
        </p:txBody>
      </p:sp>
    </p:spTree>
    <p:extLst>
      <p:ext uri="{BB962C8B-B14F-4D97-AF65-F5344CB8AC3E}">
        <p14:creationId xmlns:p14="http://schemas.microsoft.com/office/powerpoint/2010/main" val="80894391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171451" y="1434499"/>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200" b="1" dirty="0" smtClean="0"/>
              <a:t>    </a:t>
            </a:r>
            <a:r>
              <a:rPr lang="sk-SK" sz="3600" b="1" dirty="0" smtClean="0"/>
              <a:t>ZENODO</a:t>
            </a:r>
            <a:endParaRPr lang="sk-SK" sz="3600" b="1" dirty="0"/>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7" name="Zástupný objekt pre číslo snímky 16"/>
          <p:cNvSpPr>
            <a:spLocks noGrp="1"/>
          </p:cNvSpPr>
          <p:nvPr>
            <p:ph type="sldNum" sz="quarter" idx="12"/>
          </p:nvPr>
        </p:nvSpPr>
        <p:spPr>
          <a:xfrm>
            <a:off x="11608500" y="6389799"/>
            <a:ext cx="401870" cy="365125"/>
          </a:xfrm>
        </p:spPr>
        <p:txBody>
          <a:bodyPr/>
          <a:lstStyle/>
          <a:p>
            <a:pPr>
              <a:defRPr/>
            </a:pPr>
            <a:fld id="{5F8A6784-8DE6-4866-8026-B3451A70A446}" type="slidenum">
              <a:rPr lang="sk-SK" smtClean="0"/>
              <a:pPr>
                <a:defRPr/>
              </a:pPr>
              <a:t>32</a:t>
            </a:fld>
            <a:endParaRPr lang="sk-SK"/>
          </a:p>
        </p:txBody>
      </p:sp>
      <p:sp>
        <p:nvSpPr>
          <p:cNvPr id="14" name="Obdĺžnik 13"/>
          <p:cNvSpPr/>
          <p:nvPr/>
        </p:nvSpPr>
        <p:spPr>
          <a:xfrm>
            <a:off x="9277568" y="142182"/>
            <a:ext cx="2597534" cy="525886"/>
          </a:xfrm>
          <a:prstGeom prst="rect">
            <a:avLst/>
          </a:prstGeom>
          <a:solidFill>
            <a:schemeClr val="accent6">
              <a:lumMod val="40000"/>
              <a:lumOff val="60000"/>
            </a:schemeClr>
          </a:solidFill>
          <a:ln>
            <a:solidFill>
              <a:schemeClr val="accent6">
                <a:lumMod val="75000"/>
              </a:schemeClr>
            </a:solidFill>
          </a:ln>
        </p:spPr>
        <p:txBody>
          <a:bodyPr wrap="none" lIns="144000" tIns="108000" rIns="144000" bIns="108000">
            <a:spAutoFit/>
          </a:bodyPr>
          <a:lstStyle/>
          <a:p>
            <a:r>
              <a:rPr lang="sk-SK" sz="2000" b="1" dirty="0">
                <a:hlinkClick r:id="rId3"/>
              </a:rPr>
              <a:t>https://zenodo.org</a:t>
            </a:r>
            <a:r>
              <a:rPr lang="sk-SK" sz="2000" b="1" dirty="0" smtClean="0">
                <a:hlinkClick r:id="rId3"/>
              </a:rPr>
              <a:t>/</a:t>
            </a:r>
            <a:endParaRPr lang="sk-SK" sz="2000" b="1" dirty="0"/>
          </a:p>
        </p:txBody>
      </p:sp>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1" y="746000"/>
            <a:ext cx="9767938" cy="3447849"/>
          </a:xfrm>
          <a:prstGeom prst="rect">
            <a:avLst/>
          </a:prstGeom>
          <a:ln w="12700">
            <a:solidFill>
              <a:schemeClr val="accent5">
                <a:lumMod val="75000"/>
              </a:schemeClr>
            </a:solidFill>
          </a:ln>
        </p:spPr>
      </p:pic>
      <p:pic>
        <p:nvPicPr>
          <p:cNvPr id="7" name="Obrázo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252" y="2577221"/>
            <a:ext cx="9798403" cy="4177703"/>
          </a:xfrm>
          <a:prstGeom prst="rect">
            <a:avLst/>
          </a:prstGeom>
          <a:ln w="12700">
            <a:solidFill>
              <a:schemeClr val="accent5">
                <a:lumMod val="75000"/>
              </a:schemeClr>
            </a:solidFill>
          </a:ln>
        </p:spPr>
      </p:pic>
    </p:spTree>
    <p:extLst>
      <p:ext uri="{BB962C8B-B14F-4D97-AF65-F5344CB8AC3E}">
        <p14:creationId xmlns:p14="http://schemas.microsoft.com/office/powerpoint/2010/main" val="304245478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171451" y="1434499"/>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200" b="1" dirty="0" smtClean="0"/>
              <a:t>    </a:t>
            </a:r>
            <a:r>
              <a:rPr lang="sk-SK" sz="3600" b="1" dirty="0" smtClean="0"/>
              <a:t>ZENODO</a:t>
            </a:r>
            <a:endParaRPr lang="sk-SK" sz="3600" b="1" dirty="0"/>
          </a:p>
        </p:txBody>
      </p:sp>
      <p:sp>
        <p:nvSpPr>
          <p:cNvPr id="2" name="Obdĺžnik 1"/>
          <p:cNvSpPr/>
          <p:nvPr/>
        </p:nvSpPr>
        <p:spPr>
          <a:xfrm>
            <a:off x="175280" y="1076326"/>
            <a:ext cx="11835090" cy="5403132"/>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17" name="Zástupný objekt pre číslo snímky 16"/>
          <p:cNvSpPr>
            <a:spLocks noGrp="1"/>
          </p:cNvSpPr>
          <p:nvPr>
            <p:ph type="sldNum" sz="quarter" idx="12"/>
          </p:nvPr>
        </p:nvSpPr>
        <p:spPr>
          <a:xfrm>
            <a:off x="11608500" y="6389799"/>
            <a:ext cx="401870" cy="365125"/>
          </a:xfrm>
        </p:spPr>
        <p:txBody>
          <a:bodyPr/>
          <a:lstStyle/>
          <a:p>
            <a:pPr>
              <a:defRPr/>
            </a:pPr>
            <a:fld id="{5F8A6784-8DE6-4866-8026-B3451A70A446}" type="slidenum">
              <a:rPr lang="sk-SK" smtClean="0"/>
              <a:pPr>
                <a:defRPr/>
              </a:pPr>
              <a:t>33</a:t>
            </a:fld>
            <a:endParaRPr lang="sk-SK"/>
          </a:p>
        </p:txBody>
      </p:sp>
      <p:sp>
        <p:nvSpPr>
          <p:cNvPr id="14" name="Obdĺžnik 13"/>
          <p:cNvSpPr/>
          <p:nvPr/>
        </p:nvSpPr>
        <p:spPr>
          <a:xfrm>
            <a:off x="9277568" y="142182"/>
            <a:ext cx="2597534" cy="525886"/>
          </a:xfrm>
          <a:prstGeom prst="rect">
            <a:avLst/>
          </a:prstGeom>
          <a:solidFill>
            <a:schemeClr val="accent6">
              <a:lumMod val="40000"/>
              <a:lumOff val="60000"/>
            </a:schemeClr>
          </a:solidFill>
          <a:ln>
            <a:solidFill>
              <a:schemeClr val="accent6">
                <a:lumMod val="75000"/>
              </a:schemeClr>
            </a:solidFill>
          </a:ln>
        </p:spPr>
        <p:txBody>
          <a:bodyPr wrap="none" lIns="144000" tIns="108000" rIns="144000" bIns="108000">
            <a:spAutoFit/>
          </a:bodyPr>
          <a:lstStyle/>
          <a:p>
            <a:r>
              <a:rPr lang="sk-SK" sz="2000" b="1" dirty="0">
                <a:hlinkClick r:id="rId3"/>
              </a:rPr>
              <a:t>https://zenodo.org</a:t>
            </a:r>
            <a:r>
              <a:rPr lang="sk-SK" sz="2000" b="1" dirty="0" smtClean="0">
                <a:hlinkClick r:id="rId3"/>
              </a:rPr>
              <a:t>/</a:t>
            </a:r>
            <a:endParaRPr lang="sk-SK" sz="2000" b="1" dirty="0"/>
          </a:p>
        </p:txBody>
      </p:sp>
      <p:pic>
        <p:nvPicPr>
          <p:cNvPr id="8" name="Obrázo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05" y="787361"/>
            <a:ext cx="10803657" cy="5981061"/>
          </a:xfrm>
          <a:prstGeom prst="rect">
            <a:avLst/>
          </a:prstGeom>
          <a:ln>
            <a:solidFill>
              <a:schemeClr val="accent5">
                <a:lumMod val="75000"/>
              </a:schemeClr>
            </a:solidFill>
          </a:ln>
        </p:spPr>
      </p:pic>
    </p:spTree>
    <p:extLst>
      <p:ext uri="{BB962C8B-B14F-4D97-AF65-F5344CB8AC3E}">
        <p14:creationId xmlns:p14="http://schemas.microsoft.com/office/powerpoint/2010/main" val="258284426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0"/>
            <a:ext cx="11703651"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601664"/>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1"/>
            <a:ext cx="12192000" cy="70978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k-SK" sz="3600" b="1" dirty="0">
                <a:solidFill>
                  <a:schemeClr val="bg1"/>
                </a:solidFill>
                <a:latin typeface="Arial" panose="020B0604020202020204" pitchFamily="34" charset="0"/>
                <a:cs typeface="Arial" panose="020B0604020202020204" pitchFamily="34" charset="0"/>
              </a:rPr>
              <a:t>	</a:t>
            </a:r>
            <a:r>
              <a:rPr lang="sk-SK" sz="3600" b="1" dirty="0" smtClean="0">
                <a:solidFill>
                  <a:schemeClr val="bg1"/>
                </a:solidFill>
                <a:latin typeface="Arial" panose="020B0604020202020204" pitchFamily="34" charset="0"/>
                <a:cs typeface="Arial" panose="020B0604020202020204" pitchFamily="34" charset="0"/>
              </a:rPr>
              <a:t>SUMMARY</a:t>
            </a:r>
            <a:endParaRPr lang="sk-SK" sz="36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5280" y="1076326"/>
            <a:ext cx="11835090" cy="5403132"/>
          </a:xfrm>
          <a:prstGeom prst="rect">
            <a:avLst/>
          </a:prstGeom>
        </p:spPr>
        <p:txBody>
          <a:bodyPr wrap="square">
            <a:noAutofit/>
          </a:bodyPr>
          <a:lstStyle/>
          <a:p>
            <a:endParaRPr lang="sk-SK" sz="800" dirty="0"/>
          </a:p>
        </p:txBody>
      </p:sp>
      <p:sp>
        <p:nvSpPr>
          <p:cNvPr id="10" name="Zástupný objekt pre číslo snímky 9"/>
          <p:cNvSpPr>
            <a:spLocks noGrp="1"/>
          </p:cNvSpPr>
          <p:nvPr>
            <p:ph type="sldNum" sz="quarter" idx="12"/>
          </p:nvPr>
        </p:nvSpPr>
        <p:spPr>
          <a:xfrm>
            <a:off x="11666119" y="6395590"/>
            <a:ext cx="346166" cy="365125"/>
          </a:xfrm>
        </p:spPr>
        <p:txBody>
          <a:bodyPr/>
          <a:lstStyle/>
          <a:p>
            <a:pPr>
              <a:defRPr/>
            </a:pPr>
            <a:fld id="{5F8A6784-8DE6-4866-8026-B3451A70A446}" type="slidenum">
              <a:rPr lang="sk-SK" smtClean="0"/>
              <a:pPr>
                <a:defRPr/>
              </a:pPr>
              <a:t>34</a:t>
            </a:fld>
            <a:endParaRPr lang="sk-SK"/>
          </a:p>
        </p:txBody>
      </p:sp>
      <p:sp>
        <p:nvSpPr>
          <p:cNvPr id="7" name="Obdĺžnik 6"/>
          <p:cNvSpPr/>
          <p:nvPr/>
        </p:nvSpPr>
        <p:spPr>
          <a:xfrm>
            <a:off x="310548" y="953044"/>
            <a:ext cx="11355571" cy="5625108"/>
          </a:xfrm>
          <a:prstGeom prst="rect">
            <a:avLst/>
          </a:prstGeom>
        </p:spPr>
        <p:txBody>
          <a:bodyPr wrap="square">
            <a:noAutofit/>
          </a:bodyPr>
          <a:lstStyle/>
          <a:p>
            <a:pPr>
              <a:lnSpc>
                <a:spcPct val="130000"/>
              </a:lnSpc>
              <a:spcBef>
                <a:spcPts val="0"/>
              </a:spcBef>
            </a:pPr>
            <a:r>
              <a:rPr lang="en-US" sz="1600" b="1" dirty="0">
                <a:latin typeface="Arial" panose="020B0604020202020204" pitchFamily="34" charset="0"/>
                <a:cs typeface="Arial" panose="020B0604020202020204" pitchFamily="34" charset="0"/>
              </a:rPr>
              <a:t>Why archive data/articles/books</a:t>
            </a:r>
            <a:r>
              <a:rPr lang="en-US" sz="1600" b="1" dirty="0" smtClean="0">
                <a:latin typeface="Arial" panose="020B0604020202020204" pitchFamily="34" charset="0"/>
                <a:cs typeface="Arial" panose="020B0604020202020204" pitchFamily="34" charset="0"/>
              </a:rPr>
              <a:t>...</a:t>
            </a:r>
            <a:r>
              <a:rPr lang="sk-SK"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continuity of the scientific record, we </a:t>
            </a:r>
            <a:r>
              <a:rPr lang="en-US" sz="1600" dirty="0" smtClean="0">
                <a:latin typeface="Arial" panose="020B0604020202020204" pitchFamily="34" charset="0"/>
                <a:cs typeface="Arial" panose="020B0604020202020204" pitchFamily="34" charset="0"/>
              </a:rPr>
              <a:t>do</a:t>
            </a:r>
            <a:r>
              <a:rPr lang="sk-SK" sz="1600" dirty="0" smtClean="0">
                <a:latin typeface="Arial" panose="020B0604020202020204" pitchFamily="34" charset="0"/>
                <a:cs typeface="Arial" panose="020B0604020202020204" pitchFamily="34" charset="0"/>
              </a:rPr>
              <a:t> not</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know what </a:t>
            </a:r>
            <a:r>
              <a:rPr lang="en-US" sz="1600" dirty="0" smtClean="0">
                <a:latin typeface="Arial" panose="020B0604020202020204" pitchFamily="34" charset="0"/>
                <a:cs typeface="Arial" panose="020B0604020202020204" pitchFamily="34" charset="0"/>
              </a:rPr>
              <a:t>we</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will</a:t>
            </a:r>
            <a:r>
              <a:rPr lang="en-US" sz="1600" dirty="0" smtClean="0">
                <a:latin typeface="Arial" panose="020B0604020202020204" pitchFamily="34" charset="0"/>
                <a:cs typeface="Arial" panose="020B0604020202020204" pitchFamily="34" charset="0"/>
              </a:rPr>
              <a:t> need</a:t>
            </a:r>
            <a:endParaRPr lang="sk-SK" sz="1600" dirty="0" smtClean="0">
              <a:latin typeface="Arial" panose="020B0604020202020204" pitchFamily="34" charset="0"/>
              <a:cs typeface="Arial" panose="020B0604020202020204" pitchFamily="34" charset="0"/>
            </a:endParaRPr>
          </a:p>
          <a:p>
            <a:pPr>
              <a:lnSpc>
                <a:spcPct val="130000"/>
              </a:lnSpc>
              <a:spcBef>
                <a:spcPts val="0"/>
              </a:spcBef>
            </a:pPr>
            <a:r>
              <a:rPr lang="en-US" sz="1600" b="1" dirty="0" smtClean="0">
                <a:latin typeface="Arial" panose="020B0604020202020204" pitchFamily="34" charset="0"/>
                <a:cs typeface="Arial" panose="020B0604020202020204" pitchFamily="34" charset="0"/>
              </a:rPr>
              <a:t>Digital archiving</a:t>
            </a:r>
            <a:r>
              <a:rPr lang="sk-SK" sz="1600" dirty="0" smtClean="0">
                <a:latin typeface="Arial" panose="020B0604020202020204" pitchFamily="34" charset="0"/>
                <a:cs typeface="Arial" panose="020B0604020202020204" pitchFamily="34" charset="0"/>
              </a:rPr>
              <a:t>–part </a:t>
            </a:r>
            <a:r>
              <a:rPr lang="en-US" sz="1600" dirty="0" smtClean="0">
                <a:latin typeface="Arial" panose="020B0604020202020204" pitchFamily="34" charset="0"/>
                <a:cs typeface="Arial" panose="020B0604020202020204" pitchFamily="34" charset="0"/>
              </a:rPr>
              <a:t>of </a:t>
            </a:r>
            <a:r>
              <a:rPr lang="en-US" sz="1600" dirty="0">
                <a:latin typeface="Arial" panose="020B0604020202020204" pitchFamily="34" charset="0"/>
                <a:cs typeface="Arial" panose="020B0604020202020204" pitchFamily="34" charset="0"/>
              </a:rPr>
              <a:t>digital curation, ensures the accuracy of archived digital objects, their physical and logical integrity, authenticity and </a:t>
            </a:r>
            <a:r>
              <a:rPr lang="en-US" sz="1600" dirty="0" smtClean="0">
                <a:latin typeface="Arial" panose="020B0604020202020204" pitchFamily="34" charset="0"/>
                <a:cs typeface="Arial" panose="020B0604020202020204" pitchFamily="34" charset="0"/>
              </a:rPr>
              <a:t>security</a:t>
            </a:r>
            <a:endParaRPr lang="sk-SK" sz="1600" dirty="0" smtClean="0">
              <a:latin typeface="Arial" panose="020B0604020202020204" pitchFamily="34" charset="0"/>
              <a:cs typeface="Arial" panose="020B0604020202020204" pitchFamily="34" charset="0"/>
            </a:endParaRPr>
          </a:p>
          <a:p>
            <a:pPr>
              <a:lnSpc>
                <a:spcPct val="130000"/>
              </a:lnSpc>
              <a:spcBef>
                <a:spcPts val="0"/>
              </a:spcBef>
            </a:pPr>
            <a:r>
              <a:rPr lang="en-US" sz="1600" b="1" dirty="0">
                <a:latin typeface="Arial" panose="020B0604020202020204" pitchFamily="34" charset="0"/>
                <a:cs typeface="Arial" panose="020B0604020202020204" pitchFamily="34" charset="0"/>
              </a:rPr>
              <a:t>Archiving vs. </a:t>
            </a:r>
            <a:r>
              <a:rPr lang="en-US" sz="1600" b="1" dirty="0" smtClean="0">
                <a:latin typeface="Arial" panose="020B0604020202020204" pitchFamily="34" charset="0"/>
                <a:cs typeface="Arial" panose="020B0604020202020204" pitchFamily="34" charset="0"/>
              </a:rPr>
              <a:t>backup</a:t>
            </a:r>
            <a:r>
              <a:rPr lang="sk-SK" sz="1600" b="1" dirty="0" smtClean="0">
                <a:latin typeface="Arial" panose="020B0604020202020204" pitchFamily="34" charset="0"/>
                <a:cs typeface="Arial" panose="020B0604020202020204" pitchFamily="34" charset="0"/>
              </a:rPr>
              <a:t>–</a:t>
            </a:r>
            <a:r>
              <a:rPr lang="sk-SK" sz="1600" dirty="0" smtClean="0">
                <a:latin typeface="Arial" panose="020B0604020202020204" pitchFamily="34" charset="0"/>
                <a:cs typeface="Arial" panose="020B0604020202020204" pitchFamily="34" charset="0"/>
              </a:rPr>
              <a:t>a</a:t>
            </a:r>
            <a:r>
              <a:rPr lang="en-US" sz="1600" dirty="0" err="1" smtClean="0">
                <a:latin typeface="Arial" panose="020B0604020202020204" pitchFamily="34" charset="0"/>
                <a:cs typeface="Arial" panose="020B0604020202020204" pitchFamily="34" charset="0"/>
              </a:rPr>
              <a:t>rchiving</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is often confused with the term backup. Backup has similar characteristics to archiving, but has a different </a:t>
            </a:r>
            <a:r>
              <a:rPr lang="en-US" sz="1600" dirty="0" smtClean="0">
                <a:latin typeface="Arial" panose="020B0604020202020204" pitchFamily="34" charset="0"/>
                <a:cs typeface="Arial" panose="020B0604020202020204" pitchFamily="34" charset="0"/>
              </a:rPr>
              <a:t>goal</a:t>
            </a:r>
            <a:r>
              <a:rPr lang="sk-SK"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to </a:t>
            </a:r>
            <a:r>
              <a:rPr lang="en-US" sz="1600" dirty="0">
                <a:latin typeface="Arial" panose="020B0604020202020204" pitchFamily="34" charset="0"/>
                <a:cs typeface="Arial" panose="020B0604020202020204" pitchFamily="34" charset="0"/>
              </a:rPr>
              <a:t>secure documents or data from loss or destruction. </a:t>
            </a:r>
            <a:endParaRPr lang="sk-SK" sz="1600" dirty="0" smtClean="0">
              <a:latin typeface="Arial" panose="020B0604020202020204" pitchFamily="34" charset="0"/>
              <a:cs typeface="Arial" panose="020B0604020202020204" pitchFamily="34" charset="0"/>
            </a:endParaRPr>
          </a:p>
          <a:p>
            <a:pPr>
              <a:lnSpc>
                <a:spcPct val="130000"/>
              </a:lnSpc>
              <a:spcBef>
                <a:spcPts val="0"/>
              </a:spcBef>
            </a:pPr>
            <a:r>
              <a:rPr lang="en-US" sz="1600" b="1" dirty="0">
                <a:latin typeface="Arial" panose="020B0604020202020204" pitchFamily="34" charset="0"/>
                <a:cs typeface="Arial" panose="020B0604020202020204" pitchFamily="34" charset="0"/>
              </a:rPr>
              <a:t>Digital </a:t>
            </a:r>
            <a:r>
              <a:rPr lang="en-US" sz="1600" b="1" dirty="0" smtClean="0">
                <a:latin typeface="Arial" panose="020B0604020202020204" pitchFamily="34" charset="0"/>
                <a:cs typeface="Arial" panose="020B0604020202020204" pitchFamily="34" charset="0"/>
              </a:rPr>
              <a:t>repository</a:t>
            </a:r>
            <a:r>
              <a:rPr lang="sk-SK" sz="1600" b="1"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characteristics</a:t>
            </a:r>
            <a:r>
              <a:rPr lang="sk-SK"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structured </a:t>
            </a:r>
            <a:r>
              <a:rPr lang="en-US" sz="1600" dirty="0">
                <a:latin typeface="Arial" panose="020B0604020202020204" pitchFamily="34" charset="0"/>
                <a:cs typeface="Arial" panose="020B0604020202020204" pitchFamily="34" charset="0"/>
              </a:rPr>
              <a:t>digital repository, a system for operating a set of services that deal with the acquisition, management and accessibility of digital </a:t>
            </a:r>
            <a:r>
              <a:rPr lang="en-US" sz="1600" dirty="0" smtClean="0">
                <a:latin typeface="Arial" panose="020B0604020202020204" pitchFamily="34" charset="0"/>
                <a:cs typeface="Arial" panose="020B0604020202020204" pitchFamily="34" charset="0"/>
              </a:rPr>
              <a:t>content</a:t>
            </a:r>
            <a:endParaRPr lang="sk-SK" sz="1600" dirty="0" smtClean="0">
              <a:latin typeface="Arial" panose="020B0604020202020204" pitchFamily="34" charset="0"/>
              <a:cs typeface="Arial" panose="020B0604020202020204" pitchFamily="34" charset="0"/>
            </a:endParaRPr>
          </a:p>
          <a:p>
            <a:pPr>
              <a:lnSpc>
                <a:spcPct val="130000"/>
              </a:lnSpc>
              <a:spcBef>
                <a:spcPts val="0"/>
              </a:spcBef>
            </a:pPr>
            <a:r>
              <a:rPr lang="sk-SK"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functions</a:t>
            </a:r>
            <a:r>
              <a:rPr lang="en-US" sz="1600" dirty="0">
                <a:latin typeface="Arial" panose="020B0604020202020204" pitchFamily="34" charset="0"/>
                <a:cs typeface="Arial" panose="020B0604020202020204" pitchFamily="34" charset="0"/>
              </a:rPr>
              <a:t>, services, </a:t>
            </a:r>
            <a:r>
              <a:rPr lang="en-US" sz="1600" dirty="0" smtClean="0">
                <a:latin typeface="Arial" panose="020B0604020202020204" pitchFamily="34" charset="0"/>
                <a:cs typeface="Arial" panose="020B0604020202020204" pitchFamily="34" charset="0"/>
              </a:rPr>
              <a:t>software</a:t>
            </a:r>
            <a:endParaRPr lang="sk-SK" sz="1600" dirty="0" smtClean="0">
              <a:latin typeface="Arial" panose="020B0604020202020204" pitchFamily="34" charset="0"/>
              <a:cs typeface="Arial" panose="020B0604020202020204" pitchFamily="34" charset="0"/>
            </a:endParaRPr>
          </a:p>
          <a:p>
            <a:pPr>
              <a:lnSpc>
                <a:spcPct val="130000"/>
              </a:lnSpc>
              <a:spcBef>
                <a:spcPts val="0"/>
              </a:spcBef>
            </a:pPr>
            <a:r>
              <a:rPr lang="en-US" sz="1600" dirty="0" smtClean="0">
                <a:latin typeface="Arial" panose="020B0604020202020204" pitchFamily="34" charset="0"/>
                <a:cs typeface="Arial" panose="020B0604020202020204" pitchFamily="34" charset="0"/>
              </a:rPr>
              <a:t>-content</a:t>
            </a:r>
            <a:r>
              <a:rPr lang="en-US" sz="1600" dirty="0">
                <a:latin typeface="Arial" panose="020B0604020202020204" pitchFamily="34" charset="0"/>
                <a:cs typeface="Arial" panose="020B0604020202020204" pitchFamily="34" charset="0"/>
              </a:rPr>
              <a:t>: digital </a:t>
            </a:r>
            <a:r>
              <a:rPr lang="en-US" sz="1600" dirty="0" smtClean="0">
                <a:latin typeface="Arial" panose="020B0604020202020204" pitchFamily="34" charset="0"/>
                <a:cs typeface="Arial" panose="020B0604020202020204" pitchFamily="34" charset="0"/>
              </a:rPr>
              <a:t>object</a:t>
            </a:r>
            <a:endParaRPr lang="sk-SK" sz="1600" dirty="0" smtClean="0">
              <a:latin typeface="Arial" panose="020B0604020202020204" pitchFamily="34" charset="0"/>
              <a:cs typeface="Arial" panose="020B0604020202020204" pitchFamily="34" charset="0"/>
            </a:endParaRPr>
          </a:p>
          <a:p>
            <a:pPr>
              <a:lnSpc>
                <a:spcPct val="130000"/>
              </a:lnSpc>
              <a:spcBef>
                <a:spcPts val="0"/>
              </a:spcBef>
            </a:pPr>
            <a:r>
              <a:rPr lang="en-US" sz="1600" dirty="0" smtClean="0">
                <a:latin typeface="Arial" panose="020B0604020202020204" pitchFamily="34" charset="0"/>
                <a:cs typeface="Arial" panose="020B0604020202020204" pitchFamily="34" charset="0"/>
              </a:rPr>
              <a:t>-types </a:t>
            </a:r>
            <a:r>
              <a:rPr lang="en-US" sz="1600" dirty="0">
                <a:latin typeface="Arial" panose="020B0604020202020204" pitchFamily="34" charset="0"/>
                <a:cs typeface="Arial" panose="020B0604020202020204" pitchFamily="34" charset="0"/>
              </a:rPr>
              <a:t>(institutional, </a:t>
            </a:r>
            <a:r>
              <a:rPr lang="en-US" sz="1600" dirty="0" smtClean="0">
                <a:latin typeface="Arial" panose="020B0604020202020204" pitchFamily="34" charset="0"/>
                <a:cs typeface="Arial" panose="020B0604020202020204" pitchFamily="34" charset="0"/>
              </a:rPr>
              <a:t>subject</a:t>
            </a:r>
            <a:r>
              <a:rPr lang="sk-SK" sz="1600" dirty="0" smtClean="0">
                <a:latin typeface="Arial" panose="020B0604020202020204" pitchFamily="34" charset="0"/>
                <a:cs typeface="Arial" panose="020B0604020202020204" pitchFamily="34" charset="0"/>
              </a:rPr>
              <a:t>-</a:t>
            </a:r>
            <a:r>
              <a:rPr lang="sk-SK" sz="1600" dirty="0" err="1" smtClean="0">
                <a:latin typeface="Arial" panose="020B0604020202020204" pitchFamily="34" charset="0"/>
                <a:cs typeface="Arial" panose="020B0604020202020204" pitchFamily="34" charset="0"/>
              </a:rPr>
              <a:t>based</a:t>
            </a:r>
            <a:r>
              <a:rPr lang="sk-SK" sz="1600" dirty="0" smtClean="0">
                <a:latin typeface="Arial" panose="020B0604020202020204" pitchFamily="34" charset="0"/>
                <a:cs typeface="Arial" panose="020B0604020202020204" pitchFamily="34" charset="0"/>
              </a:rPr>
              <a:t>/</a:t>
            </a:r>
            <a:r>
              <a:rPr lang="sk-SK" sz="1600" dirty="0" err="1" smtClean="0">
                <a:latin typeface="Arial" panose="020B0604020202020204" pitchFamily="34" charset="0"/>
                <a:cs typeface="Arial" panose="020B0604020202020204" pitchFamily="34" charset="0"/>
              </a:rPr>
              <a:t>disciplinary</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national, </a:t>
            </a:r>
            <a:r>
              <a:rPr lang="en-US" sz="1600" dirty="0" smtClean="0">
                <a:latin typeface="Arial" panose="020B0604020202020204" pitchFamily="34" charset="0"/>
                <a:cs typeface="Arial" panose="020B0604020202020204" pitchFamily="34" charset="0"/>
              </a:rPr>
              <a:t>multidisciplinary</a:t>
            </a:r>
            <a:r>
              <a:rPr lang="sk-SK"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universal)</a:t>
            </a:r>
            <a:endParaRPr lang="sk-SK" sz="1600" dirty="0" smtClean="0">
              <a:latin typeface="Arial" panose="020B0604020202020204" pitchFamily="34" charset="0"/>
              <a:cs typeface="Arial" panose="020B0604020202020204" pitchFamily="34" charset="0"/>
            </a:endParaRPr>
          </a:p>
          <a:p>
            <a:pPr>
              <a:lnSpc>
                <a:spcPct val="130000"/>
              </a:lnSpc>
              <a:spcBef>
                <a:spcPts val="0"/>
              </a:spcBef>
            </a:pPr>
            <a:r>
              <a:rPr lang="en-US" sz="1600" b="1" dirty="0">
                <a:latin typeface="Arial" panose="020B0604020202020204" pitchFamily="34" charset="0"/>
                <a:cs typeface="Arial" panose="020B0604020202020204" pitchFamily="34" charset="0"/>
              </a:rPr>
              <a:t>Trusted digital </a:t>
            </a:r>
            <a:r>
              <a:rPr lang="en-US" sz="1600" b="1" dirty="0" smtClean="0">
                <a:latin typeface="Arial" panose="020B0604020202020204" pitchFamily="34" charset="0"/>
                <a:cs typeface="Arial" panose="020B0604020202020204" pitchFamily="34" charset="0"/>
              </a:rPr>
              <a:t>repositories</a:t>
            </a:r>
            <a:r>
              <a:rPr lang="sk-SK" sz="1600" b="1"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audit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certification</a:t>
            </a:r>
            <a:r>
              <a:rPr lang="sk-SK" sz="160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standards</a:t>
            </a:r>
            <a:r>
              <a:rPr lang="en-US" sz="1600" dirty="0">
                <a:latin typeface="Arial" panose="020B0604020202020204" pitchFamily="34" charset="0"/>
                <a:cs typeface="Arial" panose="020B0604020202020204" pitchFamily="34" charset="0"/>
              </a:rPr>
              <a:t>, internal and external audit models </a:t>
            </a:r>
            <a:r>
              <a:rPr lang="en-US" sz="1600" dirty="0" smtClean="0">
                <a:latin typeface="Arial" panose="020B0604020202020204" pitchFamily="34" charset="0"/>
                <a:cs typeface="Arial" panose="020B0604020202020204" pitchFamily="34" charset="0"/>
              </a:rPr>
              <a:t>(</a:t>
            </a:r>
            <a:r>
              <a:rPr lang="en-US" sz="1600" dirty="0">
                <a:hlinkClick r:id="rId3"/>
              </a:rPr>
              <a:t>ISO </a:t>
            </a:r>
            <a:r>
              <a:rPr lang="en-US" sz="1600" dirty="0" smtClean="0">
                <a:hlinkClick r:id="rId3"/>
              </a:rPr>
              <a:t>16363</a:t>
            </a:r>
            <a:r>
              <a:rPr lang="en-US"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C</a:t>
            </a:r>
            <a:r>
              <a:rPr lang="en-US" sz="1600" dirty="0" err="1" smtClean="0">
                <a:latin typeface="Arial" panose="020B0604020202020204" pitchFamily="34" charset="0"/>
                <a:cs typeface="Arial" panose="020B0604020202020204" pitchFamily="34" charset="0"/>
              </a:rPr>
              <a:t>oreTrustSeal</a:t>
            </a:r>
            <a:r>
              <a:rPr lang="en-US" sz="1600" dirty="0">
                <a:latin typeface="Arial" panose="020B0604020202020204" pitchFamily="34" charset="0"/>
                <a:cs typeface="Arial" panose="020B0604020202020204" pitchFamily="34" charset="0"/>
              </a:rPr>
              <a:t>, Nestor Seal, European Framework for Audit and Certification of DR...)</a:t>
            </a:r>
            <a:endParaRPr lang="sk-SK" sz="1600" dirty="0" smtClean="0">
              <a:latin typeface="Arial" panose="020B0604020202020204" pitchFamily="34" charset="0"/>
              <a:cs typeface="Arial" panose="020B0604020202020204" pitchFamily="34" charset="0"/>
            </a:endParaRPr>
          </a:p>
          <a:p>
            <a:pPr>
              <a:lnSpc>
                <a:spcPct val="130000"/>
              </a:lnSpc>
              <a:spcBef>
                <a:spcPts val="0"/>
              </a:spcBef>
            </a:pPr>
            <a:r>
              <a:rPr lang="sk-SK" sz="1600" b="1" dirty="0" err="1" smtClean="0">
                <a:latin typeface="Arial" panose="020B0604020202020204" pitchFamily="34" charset="0"/>
                <a:cs typeface="Arial" panose="020B0604020202020204" pitchFamily="34" charset="0"/>
              </a:rPr>
              <a:t>Choosing</a:t>
            </a:r>
            <a:r>
              <a:rPr lang="sk-SK" sz="1600" b="1" dirty="0" smtClean="0">
                <a:latin typeface="Arial" panose="020B0604020202020204" pitchFamily="34" charset="0"/>
                <a:cs typeface="Arial" panose="020B0604020202020204" pitchFamily="34" charset="0"/>
              </a:rPr>
              <a:t> a </a:t>
            </a:r>
            <a:r>
              <a:rPr lang="sk-SK" sz="1600" b="1" dirty="0" err="1" smtClean="0">
                <a:latin typeface="Arial" panose="020B0604020202020204" pitchFamily="34" charset="0"/>
                <a:cs typeface="Arial" panose="020B0604020202020204" pitchFamily="34" charset="0"/>
              </a:rPr>
              <a:t>suitable</a:t>
            </a:r>
            <a:r>
              <a:rPr lang="sk-SK" sz="1600" b="1" dirty="0" smtClean="0">
                <a:latin typeface="Arial" panose="020B0604020202020204" pitchFamily="34" charset="0"/>
                <a:cs typeface="Arial" panose="020B0604020202020204" pitchFamily="34" charset="0"/>
              </a:rPr>
              <a:t> OA </a:t>
            </a:r>
            <a:r>
              <a:rPr lang="sk-SK" sz="1600" b="1" dirty="0" err="1" smtClean="0">
                <a:latin typeface="Arial" panose="020B0604020202020204" pitchFamily="34" charset="0"/>
                <a:cs typeface="Arial" panose="020B0604020202020204" pitchFamily="34" charset="0"/>
              </a:rPr>
              <a:t>repository</a:t>
            </a:r>
            <a:r>
              <a:rPr lang="sk-SK" sz="1600" dirty="0" smtClean="0">
                <a:latin typeface="Arial" panose="020B0604020202020204" pitchFamily="34" charset="0"/>
                <a:cs typeface="Arial" panose="020B0604020202020204" pitchFamily="34" charset="0"/>
              </a:rPr>
              <a:t>–</a:t>
            </a:r>
            <a:r>
              <a:rPr lang="sk-SK" sz="1600" dirty="0" err="1" smtClean="0">
                <a:latin typeface="Arial" panose="020B0604020202020204" pitchFamily="34" charset="0"/>
                <a:cs typeface="Arial" panose="020B0604020202020204" pitchFamily="34" charset="0"/>
              </a:rPr>
              <a:t>registries</a:t>
            </a:r>
            <a:r>
              <a:rPr lang="sk-SK" sz="1600" dirty="0" smtClean="0">
                <a:latin typeface="Arial" panose="020B0604020202020204" pitchFamily="34" charset="0"/>
                <a:cs typeface="Arial" panose="020B0604020202020204" pitchFamily="34" charset="0"/>
              </a:rPr>
              <a:t> of </a:t>
            </a:r>
            <a:r>
              <a:rPr lang="sk-SK" sz="1600" dirty="0" err="1" smtClean="0">
                <a:latin typeface="Arial" panose="020B0604020202020204" pitchFamily="34" charset="0"/>
                <a:cs typeface="Arial" panose="020B0604020202020204" pitchFamily="34" charset="0"/>
              </a:rPr>
              <a:t>repositories</a:t>
            </a:r>
            <a:r>
              <a:rPr lang="sk-SK" sz="1600" dirty="0" smtClean="0">
                <a:latin typeface="Arial" panose="020B0604020202020204" pitchFamily="34" charset="0"/>
                <a:cs typeface="Arial" panose="020B0604020202020204" pitchFamily="34" charset="0"/>
              </a:rPr>
              <a:t> (ROAR, </a:t>
            </a:r>
            <a:r>
              <a:rPr lang="sk-SK" sz="1600" dirty="0" err="1" smtClean="0">
                <a:latin typeface="Arial" panose="020B0604020202020204" pitchFamily="34" charset="0"/>
                <a:cs typeface="Arial" panose="020B0604020202020204" pitchFamily="34" charset="0"/>
              </a:rPr>
              <a:t>OpenDOAR</a:t>
            </a:r>
            <a:r>
              <a:rPr lang="sk-SK" sz="1600" dirty="0" smtClean="0">
                <a:latin typeface="Arial" panose="020B0604020202020204" pitchFamily="34" charset="0"/>
                <a:cs typeface="Arial" panose="020B0604020202020204" pitchFamily="34" charset="0"/>
              </a:rPr>
              <a:t>...)</a:t>
            </a:r>
            <a:endParaRPr lang="sk-SK" sz="1600" dirty="0">
              <a:latin typeface="Arial" panose="020B0604020202020204" pitchFamily="34" charset="0"/>
              <a:cs typeface="Arial" panose="020B0604020202020204" pitchFamily="34" charset="0"/>
            </a:endParaRPr>
          </a:p>
          <a:p>
            <a:pPr>
              <a:lnSpc>
                <a:spcPct val="130000"/>
              </a:lnSpc>
              <a:spcBef>
                <a:spcPts val="0"/>
              </a:spcBef>
            </a:pPr>
            <a:r>
              <a:rPr lang="sk-SK" sz="1600" b="1" dirty="0" err="1" smtClean="0">
                <a:latin typeface="Arial" panose="020B0604020202020204" pitchFamily="34" charset="0"/>
                <a:cs typeface="Arial" panose="020B0604020202020204" pitchFamily="34" charset="0"/>
              </a:rPr>
              <a:t>Examples</a:t>
            </a:r>
            <a:r>
              <a:rPr lang="sk-SK" sz="1600" dirty="0" smtClean="0">
                <a:latin typeface="Arial" panose="020B0604020202020204" pitchFamily="34" charset="0"/>
                <a:cs typeface="Arial" panose="020B0604020202020204" pitchFamily="34" charset="0"/>
              </a:rPr>
              <a:t>–</a:t>
            </a:r>
            <a:r>
              <a:rPr lang="sk-SK" sz="1600" b="1" dirty="0" err="1" smtClean="0">
                <a:latin typeface="Arial" panose="020B0604020202020204" pitchFamily="34" charset="0"/>
                <a:cs typeface="Arial" panose="020B0604020202020204" pitchFamily="34" charset="0"/>
              </a:rPr>
              <a:t>dark</a:t>
            </a:r>
            <a:r>
              <a:rPr lang="sk-SK" sz="1600" b="1" dirty="0" smtClean="0">
                <a:latin typeface="Arial" panose="020B0604020202020204" pitchFamily="34" charset="0"/>
                <a:cs typeface="Arial" panose="020B0604020202020204" pitchFamily="34" charset="0"/>
              </a:rPr>
              <a:t> </a:t>
            </a:r>
            <a:r>
              <a:rPr lang="sk-SK" sz="1600" b="1" dirty="0" err="1" smtClean="0">
                <a:latin typeface="Arial" panose="020B0604020202020204" pitchFamily="34" charset="0"/>
                <a:cs typeface="Arial" panose="020B0604020202020204" pitchFamily="34" charset="0"/>
              </a:rPr>
              <a:t>archive</a:t>
            </a:r>
            <a:r>
              <a:rPr lang="sk-SK" sz="1600" b="1" dirty="0" smtClean="0">
                <a:latin typeface="Arial" panose="020B0604020202020204" pitchFamily="34" charset="0"/>
                <a:cs typeface="Arial" panose="020B0604020202020204" pitchFamily="34" charset="0"/>
              </a:rPr>
              <a:t>:</a:t>
            </a:r>
            <a:r>
              <a:rPr lang="sk-SK" sz="1600" dirty="0" smtClean="0">
                <a:latin typeface="Arial" panose="020B0604020202020204" pitchFamily="34" charset="0"/>
                <a:cs typeface="Arial" panose="020B0604020202020204" pitchFamily="34" charset="0"/>
              </a:rPr>
              <a:t> e-</a:t>
            </a:r>
            <a:r>
              <a:rPr lang="sk-SK" sz="1600" dirty="0" err="1" smtClean="0">
                <a:latin typeface="Arial" panose="020B0604020202020204" pitchFamily="34" charset="0"/>
                <a:cs typeface="Arial" panose="020B0604020202020204" pitchFamily="34" charset="0"/>
              </a:rPr>
              <a:t>journals</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books</a:t>
            </a:r>
            <a:r>
              <a:rPr lang="sk-SK" sz="1600" dirty="0" smtClean="0">
                <a:latin typeface="Arial" panose="020B0604020202020204" pitchFamily="34" charset="0"/>
                <a:cs typeface="Arial" panose="020B0604020202020204" pitchFamily="34" charset="0"/>
              </a:rPr>
              <a:t> and </a:t>
            </a:r>
            <a:r>
              <a:rPr lang="sk-SK" sz="1600" dirty="0" err="1" smtClean="0">
                <a:latin typeface="Arial" panose="020B0604020202020204" pitchFamily="34" charset="0"/>
                <a:cs typeface="Arial" panose="020B0604020202020204" pitchFamily="34" charset="0"/>
              </a:rPr>
              <a:t>digital</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collections</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supported</a:t>
            </a:r>
            <a:r>
              <a:rPr lang="sk-SK" sz="1600" dirty="0" smtClean="0">
                <a:latin typeface="Arial" panose="020B0604020202020204" pitchFamily="34" charset="0"/>
                <a:cs typeface="Arial" panose="020B0604020202020204" pitchFamily="34" charset="0"/>
              </a:rPr>
              <a:t> by </a:t>
            </a:r>
            <a:r>
              <a:rPr lang="sk-SK" sz="1600" dirty="0" err="1" smtClean="0">
                <a:latin typeface="Arial" panose="020B0604020202020204" pitchFamily="34" charset="0"/>
                <a:cs typeface="Arial" panose="020B0604020202020204" pitchFamily="34" charset="0"/>
              </a:rPr>
              <a:t>the</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community</a:t>
            </a:r>
            <a:r>
              <a:rPr lang="sk-SK" sz="1600" dirty="0" smtClean="0">
                <a:latin typeface="Arial" panose="020B0604020202020204" pitchFamily="34" charset="0"/>
                <a:cs typeface="Arial" panose="020B0604020202020204" pitchFamily="34" charset="0"/>
              </a:rPr>
              <a:t> of </a:t>
            </a:r>
            <a:r>
              <a:rPr lang="sk-SK" sz="1600" dirty="0" err="1" smtClean="0">
                <a:latin typeface="Arial" panose="020B0604020202020204" pitchFamily="34" charset="0"/>
                <a:cs typeface="Arial" panose="020B0604020202020204" pitchFamily="34" charset="0"/>
              </a:rPr>
              <a:t>publishers</a:t>
            </a:r>
            <a:r>
              <a:rPr lang="sk-SK" sz="1600" dirty="0" smtClean="0">
                <a:latin typeface="Arial" panose="020B0604020202020204" pitchFamily="34" charset="0"/>
                <a:cs typeface="Arial" panose="020B0604020202020204" pitchFamily="34" charset="0"/>
              </a:rPr>
              <a:t> and </a:t>
            </a:r>
            <a:r>
              <a:rPr lang="sk-SK" sz="1600" dirty="0" err="1" smtClean="0">
                <a:latin typeface="Arial" panose="020B0604020202020204" pitchFamily="34" charset="0"/>
                <a:cs typeface="Arial" panose="020B0604020202020204" pitchFamily="34" charset="0"/>
              </a:rPr>
              <a:t>libraries</a:t>
            </a:r>
            <a:r>
              <a:rPr lang="sk-SK"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makes content available only when it is no longer </a:t>
            </a:r>
            <a:r>
              <a:rPr lang="en-US" sz="1600" dirty="0" smtClean="0">
                <a:latin typeface="Arial" panose="020B0604020202020204" pitchFamily="34" charset="0"/>
                <a:cs typeface="Arial" panose="020B0604020202020204" pitchFamily="34" charset="0"/>
              </a:rPr>
              <a:t>available</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through</a:t>
            </a:r>
            <a:r>
              <a:rPr lang="sk-SK" sz="1600" dirty="0" smtClean="0">
                <a:latin typeface="Arial" panose="020B0604020202020204" pitchFamily="34" charset="0"/>
                <a:cs typeface="Arial" panose="020B0604020202020204" pitchFamily="34" charset="0"/>
              </a:rPr>
              <a:t> a </a:t>
            </a:r>
            <a:r>
              <a:rPr lang="sk-SK" sz="1600" dirty="0" err="1" smtClean="0">
                <a:latin typeface="Arial" panose="020B0604020202020204" pitchFamily="34" charset="0"/>
                <a:cs typeface="Arial" panose="020B0604020202020204" pitchFamily="34" charset="0"/>
              </a:rPr>
              <a:t>library</a:t>
            </a:r>
            <a:r>
              <a:rPr lang="sk-SK" sz="1600" dirty="0" smtClean="0">
                <a:latin typeface="Arial" panose="020B0604020202020204" pitchFamily="34" charset="0"/>
                <a:cs typeface="Arial" panose="020B0604020202020204" pitchFamily="34" charset="0"/>
              </a:rPr>
              <a:t> or </a:t>
            </a:r>
            <a:r>
              <a:rPr lang="sk-SK" sz="1600" dirty="0" err="1" smtClean="0">
                <a:latin typeface="Arial" panose="020B0604020202020204" pitchFamily="34" charset="0"/>
                <a:cs typeface="Arial" panose="020B0604020202020204" pitchFamily="34" charset="0"/>
              </a:rPr>
              <a:t>publisher</a:t>
            </a:r>
            <a:r>
              <a:rPr lang="sk-SK" sz="1600" dirty="0" smtClean="0">
                <a:latin typeface="Arial" panose="020B0604020202020204" pitchFamily="34" charset="0"/>
                <a:cs typeface="Arial" panose="020B0604020202020204" pitchFamily="34" charset="0"/>
              </a:rPr>
              <a:t>)–e. g. </a:t>
            </a:r>
            <a:r>
              <a:rPr lang="sk-SK" sz="1600" dirty="0" err="1" smtClean="0">
                <a:latin typeface="Arial" panose="020B0604020202020204" pitchFamily="34" charset="0"/>
                <a:cs typeface="Arial" panose="020B0604020202020204" pitchFamily="34" charset="0"/>
              </a:rPr>
              <a:t>Portico</a:t>
            </a:r>
            <a:r>
              <a:rPr lang="sk-SK" sz="1600" dirty="0" smtClean="0">
                <a:latin typeface="Arial" panose="020B0604020202020204" pitchFamily="34" charset="0"/>
                <a:cs typeface="Arial" panose="020B0604020202020204" pitchFamily="34" charset="0"/>
              </a:rPr>
              <a:t>, CLOKSS</a:t>
            </a:r>
            <a:endParaRPr lang="sk-SK" sz="1600" dirty="0">
              <a:latin typeface="Arial" panose="020B0604020202020204" pitchFamily="34" charset="0"/>
              <a:cs typeface="Arial" panose="020B0604020202020204" pitchFamily="34" charset="0"/>
            </a:endParaRPr>
          </a:p>
          <a:p>
            <a:pPr>
              <a:lnSpc>
                <a:spcPct val="130000"/>
              </a:lnSpc>
              <a:spcBef>
                <a:spcPts val="0"/>
              </a:spcBef>
            </a:pPr>
            <a:r>
              <a:rPr lang="sk-SK" sz="1600" dirty="0">
                <a:latin typeface="Arial" panose="020B0604020202020204" pitchFamily="34" charset="0"/>
                <a:cs typeface="Arial" panose="020B0604020202020204" pitchFamily="34" charset="0"/>
              </a:rPr>
              <a:t>            </a:t>
            </a:r>
            <a:r>
              <a:rPr lang="sk-SK" sz="1600" dirty="0" smtClean="0">
                <a:latin typeface="Arial" panose="020B0604020202020204" pitchFamily="34" charset="0"/>
                <a:cs typeface="Arial" panose="020B0604020202020204" pitchFamily="34" charset="0"/>
              </a:rPr>
              <a:t>– </a:t>
            </a:r>
            <a:r>
              <a:rPr lang="sk-SK" sz="1600" b="1" dirty="0" err="1" smtClean="0">
                <a:latin typeface="Arial" panose="020B0604020202020204" pitchFamily="34" charset="0"/>
                <a:cs typeface="Arial" panose="020B0604020202020204" pitchFamily="34" charset="0"/>
              </a:rPr>
              <a:t>long</a:t>
            </a:r>
            <a:r>
              <a:rPr lang="sk-SK" sz="1600" b="1" dirty="0" smtClean="0">
                <a:latin typeface="Arial" panose="020B0604020202020204" pitchFamily="34" charset="0"/>
                <a:cs typeface="Arial" panose="020B0604020202020204" pitchFamily="34" charset="0"/>
              </a:rPr>
              <a:t>-term </a:t>
            </a:r>
            <a:r>
              <a:rPr lang="sk-SK" sz="1600" b="1" dirty="0" err="1" smtClean="0">
                <a:latin typeface="Arial" panose="020B0604020202020204" pitchFamily="34" charset="0"/>
                <a:cs typeface="Arial" panose="020B0604020202020204" pitchFamily="34" charset="0"/>
              </a:rPr>
              <a:t>preservation</a:t>
            </a:r>
            <a:r>
              <a:rPr lang="sk-SK" sz="1600" b="1" dirty="0" smtClean="0">
                <a:latin typeface="Arial" panose="020B0604020202020204" pitchFamily="34" charset="0"/>
                <a:cs typeface="Arial" panose="020B0604020202020204" pitchFamily="34" charset="0"/>
              </a:rPr>
              <a:t> </a:t>
            </a:r>
            <a:r>
              <a:rPr lang="sk-SK" sz="1600" b="1" dirty="0" err="1" smtClean="0">
                <a:latin typeface="Arial" panose="020B0604020202020204" pitchFamily="34" charset="0"/>
                <a:cs typeface="Arial" panose="020B0604020202020204" pitchFamily="34" charset="0"/>
              </a:rPr>
              <a:t>systems</a:t>
            </a:r>
            <a:r>
              <a:rPr lang="sk-SK" sz="1600" dirty="0" smtClean="0">
                <a:latin typeface="Arial" panose="020B0604020202020204" pitchFamily="34" charset="0"/>
                <a:cs typeface="Arial" panose="020B0604020202020204" pitchFamily="34" charset="0"/>
              </a:rPr>
              <a:t>–LOCKSS</a:t>
            </a:r>
            <a:r>
              <a:rPr lang="sk-SK" sz="1600" dirty="0">
                <a:latin typeface="Arial" panose="020B0604020202020204" pitchFamily="34" charset="0"/>
                <a:cs typeface="Arial" panose="020B0604020202020204" pitchFamily="34" charset="0"/>
              </a:rPr>
              <a:t>, </a:t>
            </a:r>
            <a:r>
              <a:rPr lang="sk-SK" sz="1600" dirty="0" smtClean="0">
                <a:latin typeface="Arial" panose="020B0604020202020204" pitchFamily="34" charset="0"/>
                <a:cs typeface="Arial" panose="020B0604020202020204" pitchFamily="34" charset="0"/>
              </a:rPr>
              <a:t>CLOCKSS</a:t>
            </a:r>
          </a:p>
          <a:p>
            <a:pPr>
              <a:lnSpc>
                <a:spcPct val="130000"/>
              </a:lnSpc>
              <a:spcBef>
                <a:spcPts val="0"/>
              </a:spcBef>
            </a:pPr>
            <a:r>
              <a:rPr lang="sk-SK" sz="1600" dirty="0" smtClean="0">
                <a:latin typeface="Arial" panose="020B0604020202020204" pitchFamily="34" charset="0"/>
                <a:cs typeface="Arial" panose="020B0604020202020204" pitchFamily="34" charset="0"/>
              </a:rPr>
              <a:t>            – </a:t>
            </a:r>
            <a:r>
              <a:rPr lang="sk-SK" sz="1600" dirty="0" err="1" smtClean="0">
                <a:latin typeface="Arial" panose="020B0604020202020204" pitchFamily="34" charset="0"/>
                <a:cs typeface="Arial" panose="020B0604020202020204" pitchFamily="34" charset="0"/>
              </a:rPr>
              <a:t>digital</a:t>
            </a:r>
            <a:r>
              <a:rPr lang="sk-SK" sz="1600" dirty="0" smtClean="0">
                <a:latin typeface="Arial" panose="020B0604020202020204" pitchFamily="34" charset="0"/>
                <a:cs typeface="Arial" panose="020B0604020202020204" pitchFamily="34" charset="0"/>
              </a:rPr>
              <a:t> </a:t>
            </a:r>
            <a:r>
              <a:rPr lang="sk-SK" sz="1600" dirty="0" err="1" smtClean="0">
                <a:latin typeface="Arial" panose="020B0604020202020204" pitchFamily="34" charset="0"/>
                <a:cs typeface="Arial" panose="020B0604020202020204" pitchFamily="34" charset="0"/>
              </a:rPr>
              <a:t>archives</a:t>
            </a:r>
            <a:r>
              <a:rPr lang="sk-SK" sz="1600" dirty="0" smtClean="0">
                <a:latin typeface="Arial" panose="020B0604020202020204" pitchFamily="34" charset="0"/>
                <a:cs typeface="Arial" panose="020B0604020202020204" pitchFamily="34" charset="0"/>
              </a:rPr>
              <a:t> and </a:t>
            </a:r>
            <a:r>
              <a:rPr lang="sk-SK" sz="1600" dirty="0" err="1" smtClean="0">
                <a:latin typeface="Arial" panose="020B0604020202020204" pitchFamily="34" charset="0"/>
                <a:cs typeface="Arial" panose="020B0604020202020204" pitchFamily="34" charset="0"/>
              </a:rPr>
              <a:t>repositories</a:t>
            </a:r>
            <a:r>
              <a:rPr lang="sk-SK" sz="1600" dirty="0" smtClean="0">
                <a:latin typeface="Arial" panose="020B0604020202020204" pitchFamily="34" charset="0"/>
                <a:cs typeface="Arial" panose="020B0604020202020204" pitchFamily="34" charset="0"/>
              </a:rPr>
              <a:t> (ZENODO...)</a:t>
            </a:r>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9011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100584" y="1104900"/>
            <a:ext cx="11913615" cy="5522143"/>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4" name="Obdĺžnik 3"/>
          <p:cNvSpPr/>
          <p:nvPr/>
        </p:nvSpPr>
        <p:spPr>
          <a:xfrm>
            <a:off x="-3175" y="631825"/>
            <a:ext cx="12192000" cy="204788"/>
          </a:xfrm>
          <a:prstGeom prst="rect">
            <a:avLst/>
          </a:prstGeom>
          <a:solidFill>
            <a:srgbClr val="1201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2800" dirty="0" smtClean="0">
                <a:solidFill>
                  <a:srgbClr val="12018D"/>
                </a:solidFill>
                <a:latin typeface="Tahoma" pitchFamily="34" charset="0"/>
                <a:cs typeface="Tahoma" pitchFamily="34" charset="0"/>
              </a:rPr>
              <a:t>  </a:t>
            </a:r>
            <a:r>
              <a:rPr lang="sk-SK" sz="2800" b="1" dirty="0" smtClean="0">
                <a:solidFill>
                  <a:schemeClr val="bg1"/>
                </a:solidFill>
                <a:latin typeface="Arial" panose="020B0604020202020204" pitchFamily="34" charset="0"/>
                <a:cs typeface="Arial" panose="020B0604020202020204" pitchFamily="34" charset="0"/>
              </a:rPr>
              <a:t>REFERENCES &amp; RECOMMENDED SOURCES</a:t>
            </a:r>
            <a:endParaRPr lang="sk-SK" sz="2800" b="1" dirty="0">
              <a:solidFill>
                <a:schemeClr val="bg1"/>
              </a:solidFill>
              <a:latin typeface="Arial" panose="020B0604020202020204" pitchFamily="34" charset="0"/>
              <a:cs typeface="Arial" panose="020B0604020202020204" pitchFamily="34" charset="0"/>
            </a:endParaRPr>
          </a:p>
        </p:txBody>
      </p:sp>
      <p:sp>
        <p:nvSpPr>
          <p:cNvPr id="2" name="Obdĺžnik 1"/>
          <p:cNvSpPr/>
          <p:nvPr/>
        </p:nvSpPr>
        <p:spPr>
          <a:xfrm>
            <a:off x="179109" y="846137"/>
            <a:ext cx="11835090" cy="5510213"/>
          </a:xfrm>
          <a:prstGeom prst="rect">
            <a:avLst/>
          </a:prstGeom>
        </p:spPr>
        <p:txBody>
          <a:bodyPr wrap="square">
            <a:noAutofit/>
          </a:bodyPr>
          <a:lstStyle/>
          <a:p>
            <a:r>
              <a:rPr lang="sk-SK" sz="900" b="1" dirty="0" smtClean="0">
                <a:solidFill>
                  <a:srgbClr val="000000"/>
                </a:solidFill>
                <a:latin typeface="Arial" panose="020B0604020202020204" pitchFamily="34" charset="0"/>
              </a:rPr>
              <a:t>List of </a:t>
            </a:r>
            <a:r>
              <a:rPr lang="sk-SK" sz="900" b="1" dirty="0" err="1" smtClean="0">
                <a:solidFill>
                  <a:srgbClr val="000000"/>
                </a:solidFill>
                <a:latin typeface="Arial" panose="020B0604020202020204" pitchFamily="34" charset="0"/>
              </a:rPr>
              <a:t>references</a:t>
            </a:r>
            <a:r>
              <a:rPr lang="sk-SK" sz="900" b="1" dirty="0" smtClean="0">
                <a:solidFill>
                  <a:srgbClr val="000000"/>
                </a:solidFill>
                <a:latin typeface="Arial" panose="020B0604020202020204" pitchFamily="34" charset="0"/>
              </a:rPr>
              <a:t>:</a:t>
            </a:r>
            <a:endParaRPr lang="sk-SK" sz="900" b="1" dirty="0">
              <a:solidFill>
                <a:srgbClr val="000000"/>
              </a:solidFill>
              <a:latin typeface="Arial" panose="020B0604020202020204" pitchFamily="34" charset="0"/>
            </a:endParaRPr>
          </a:p>
          <a:p>
            <a:pPr marL="82550" indent="-82550">
              <a:buFont typeface="+mj-lt"/>
              <a:buAutoNum type="arabicPeriod"/>
            </a:pPr>
            <a:r>
              <a:rPr lang="sk-SK" sz="900" dirty="0" err="1" smtClean="0"/>
              <a:t>Mertl</a:t>
            </a:r>
            <a:r>
              <a:rPr lang="sk-SK" sz="900" dirty="0" smtClean="0"/>
              <a:t> </a:t>
            </a:r>
            <a:r>
              <a:rPr lang="sk-SK" sz="900" dirty="0"/>
              <a:t>T. </a:t>
            </a:r>
            <a:r>
              <a:rPr lang="sk-SK" sz="900" dirty="0" err="1"/>
              <a:t>Dlouhodobé</a:t>
            </a:r>
            <a:r>
              <a:rPr lang="sk-SK" sz="900" dirty="0"/>
              <a:t> </a:t>
            </a:r>
            <a:r>
              <a:rPr lang="sk-SK" sz="900" dirty="0" err="1"/>
              <a:t>uchovávání</a:t>
            </a:r>
            <a:r>
              <a:rPr lang="sk-SK" sz="900" dirty="0"/>
              <a:t> elektronických </a:t>
            </a:r>
            <a:r>
              <a:rPr lang="sk-SK" sz="900" dirty="0" err="1"/>
              <a:t>dokumentů</a:t>
            </a:r>
            <a:r>
              <a:rPr lang="sk-SK" sz="900" dirty="0"/>
              <a:t>. 2015. </a:t>
            </a:r>
            <a:r>
              <a:rPr lang="sk-SK" sz="900" dirty="0">
                <a:hlinkClick r:id="rId3"/>
              </a:rPr>
              <a:t>https://is.ambis.cz/th/x6xcx/DP_dlouhodobe_uchovavani_elektronickych_dokumentu.pdf</a:t>
            </a:r>
            <a:endParaRPr lang="sk-SK" sz="900" dirty="0"/>
          </a:p>
          <a:p>
            <a:pPr marL="82550" indent="-82550">
              <a:buFont typeface="+mj-lt"/>
              <a:buAutoNum type="arabicPeriod"/>
            </a:pPr>
            <a:r>
              <a:rPr lang="sk-SK" sz="900" dirty="0"/>
              <a:t>Michaela Kmeťová: DLHODOBÁ ARCHIVÁCIA DIGITÁLNYCH OBJEKTOV V INŠTITUCIONÁLNYCH REPOZITÁROCH. ZBORNÍK FILOZOFICKEJ FAKULTY UNIVERZITY KOMENSKÉHO, Ročník XXVII KNIŽNIČNÁ A INFORMAČNÁ VEDA Bratislava 2017. Dostupné online na </a:t>
            </a:r>
            <a:r>
              <a:rPr lang="sk-SK" sz="900" dirty="0">
                <a:hlinkClick r:id="rId4"/>
              </a:rPr>
              <a:t>https://fphil.uniba.sk/fileadmin/fif/katedry_pracoviska/kkiv/Publikacie/KaIV/KIV27_100.pdf</a:t>
            </a:r>
            <a:endParaRPr lang="sk-SK" sz="900" dirty="0"/>
          </a:p>
          <a:p>
            <a:pPr marL="82550" indent="-82550">
              <a:buFont typeface="+mj-lt"/>
              <a:buAutoNum type="arabicPeriod"/>
            </a:pPr>
            <a:r>
              <a:rPr lang="sk-SK" sz="900" dirty="0">
                <a:hlinkClick r:id="rId5"/>
              </a:rPr>
              <a:t>Milena </a:t>
            </a:r>
            <a:r>
              <a:rPr lang="sk-SK" sz="900" dirty="0" err="1">
                <a:hlinkClick r:id="rId5"/>
              </a:rPr>
              <a:t>Tetřevová</a:t>
            </a:r>
            <a:r>
              <a:rPr lang="sk-SK" sz="900" dirty="0">
                <a:hlinkClick r:id="rId5"/>
              </a:rPr>
              <a:t> </a:t>
            </a:r>
            <a:r>
              <a:rPr lang="sk-SK" sz="900" dirty="0" err="1">
                <a:hlinkClick r:id="rId5"/>
              </a:rPr>
              <a:t>Maťašovská</a:t>
            </a:r>
            <a:r>
              <a:rPr lang="sk-SK" sz="900" dirty="0"/>
              <a:t>: Čas zmien v komunikácii vedeckých poznatkov. Dostupné na: </a:t>
            </a:r>
            <a:r>
              <a:rPr lang="sk-SK" sz="900" dirty="0">
                <a:hlinkClick r:id="rId6"/>
              </a:rPr>
              <a:t>https://itlib.cvtisr.sk/%c4%8cl%c3%a1nky/clanek1757/</a:t>
            </a:r>
            <a:endParaRPr lang="sk-SK" sz="900" dirty="0"/>
          </a:p>
          <a:p>
            <a:pPr marL="82550" indent="-82550">
              <a:buFont typeface="+mj-lt"/>
              <a:buAutoNum type="arabicPeriod"/>
            </a:pPr>
            <a:r>
              <a:rPr lang="sk-SK" sz="900" dirty="0" smtClean="0"/>
              <a:t>Image: </a:t>
            </a:r>
            <a:r>
              <a:rPr lang="sk-SK" sz="900" dirty="0" err="1"/>
              <a:t>Ulrich</a:t>
            </a:r>
            <a:r>
              <a:rPr lang="sk-SK" sz="900" dirty="0"/>
              <a:t> </a:t>
            </a:r>
            <a:r>
              <a:rPr lang="sk-SK" sz="900" dirty="0" err="1"/>
              <a:t>Schwardmann</a:t>
            </a:r>
            <a:r>
              <a:rPr lang="sk-SK" sz="900" dirty="0"/>
              <a:t>. </a:t>
            </a:r>
            <a:r>
              <a:rPr lang="en-US" sz="900" dirty="0"/>
              <a:t>Digital Objects – FAIR Digital Objects: Which Services Are Required?</a:t>
            </a:r>
            <a:r>
              <a:rPr lang="sk-SK" sz="900" dirty="0"/>
              <a:t> </a:t>
            </a:r>
            <a:r>
              <a:rPr lang="sk-SK" sz="900" dirty="0" err="1"/>
              <a:t>Data</a:t>
            </a:r>
            <a:r>
              <a:rPr lang="sk-SK" sz="900" dirty="0"/>
              <a:t> </a:t>
            </a:r>
            <a:r>
              <a:rPr lang="sk-SK" sz="900" dirty="0" err="1"/>
              <a:t>Science</a:t>
            </a:r>
            <a:r>
              <a:rPr lang="sk-SK" sz="900" dirty="0"/>
              <a:t> </a:t>
            </a:r>
            <a:r>
              <a:rPr lang="sk-SK" sz="900" dirty="0" err="1"/>
              <a:t>Journal</a:t>
            </a:r>
            <a:r>
              <a:rPr lang="sk-SK" sz="900" dirty="0"/>
              <a:t>. 2020. </a:t>
            </a:r>
            <a:r>
              <a:rPr lang="sk-SK" sz="900" dirty="0" err="1"/>
              <a:t>Vol</a:t>
            </a:r>
            <a:r>
              <a:rPr lang="sk-SK" sz="900" dirty="0"/>
              <a:t>. 19. DOI: </a:t>
            </a:r>
            <a:r>
              <a:rPr lang="sk-SK" sz="900" dirty="0">
                <a:hlinkClick r:id="rId7"/>
              </a:rPr>
              <a:t>DOI: 10.5334/dsj-2020-015</a:t>
            </a:r>
            <a:r>
              <a:rPr lang="sk-SK" sz="900" dirty="0"/>
              <a:t>. Citované: 10.6.2024. Dostupné online na: </a:t>
            </a:r>
            <a:r>
              <a:rPr lang="sk-SK" sz="900" dirty="0">
                <a:hlinkClick r:id="rId8"/>
              </a:rPr>
              <a:t>https://datascience.codata.org/articles/10.5334/dsj-2020-015</a:t>
            </a:r>
            <a:endParaRPr lang="sk-SK" sz="900" dirty="0"/>
          </a:p>
          <a:p>
            <a:pPr marL="82550" indent="-82550">
              <a:buFont typeface="+mj-lt"/>
              <a:buAutoNum type="arabicPeriod"/>
            </a:pPr>
            <a:r>
              <a:rPr lang="sk-SK" sz="900" i="1" dirty="0"/>
              <a:t>Česká terminologická databáze </a:t>
            </a:r>
            <a:r>
              <a:rPr lang="sk-SK" sz="900" i="1" dirty="0" err="1"/>
              <a:t>knihovnictví</a:t>
            </a:r>
            <a:r>
              <a:rPr lang="sk-SK" sz="900" i="1" dirty="0"/>
              <a:t> a informační </a:t>
            </a:r>
            <a:r>
              <a:rPr lang="sk-SK" sz="900" i="1" dirty="0" err="1"/>
              <a:t>vědy</a:t>
            </a:r>
            <a:r>
              <a:rPr lang="sk-SK" sz="900" i="1" dirty="0"/>
              <a:t> (TDKIV)</a:t>
            </a:r>
            <a:r>
              <a:rPr lang="sk-SK" sz="900" dirty="0"/>
              <a:t> [</a:t>
            </a:r>
            <a:r>
              <a:rPr lang="sk-SK" sz="900" dirty="0">
                <a:hlinkClick r:id="rId9"/>
              </a:rPr>
              <a:t>online databáze</a:t>
            </a:r>
            <a:r>
              <a:rPr lang="sk-SK" sz="900" dirty="0"/>
              <a:t>], </a:t>
            </a:r>
            <a:r>
              <a:rPr lang="sk-SK" sz="900" dirty="0" err="1"/>
              <a:t>digitální</a:t>
            </a:r>
            <a:r>
              <a:rPr lang="sk-SK" sz="900" dirty="0"/>
              <a:t> </a:t>
            </a:r>
            <a:r>
              <a:rPr lang="sk-SK" sz="900" dirty="0" err="1" smtClean="0"/>
              <a:t>archiv</a:t>
            </a:r>
            <a:r>
              <a:rPr lang="sk-SK" sz="900" dirty="0"/>
              <a:t>: </a:t>
            </a:r>
            <a:r>
              <a:rPr lang="sk-SK" sz="900" dirty="0">
                <a:hlinkClick r:id="rId10"/>
              </a:rPr>
              <a:t>https://aleph.nkp.cz/F/?</a:t>
            </a:r>
            <a:r>
              <a:rPr lang="sk-SK" sz="900" dirty="0" smtClean="0">
                <a:hlinkClick r:id="rId10"/>
              </a:rPr>
              <a:t>func=find-c&amp;local_base=KTD&amp;ccl_term=wtr%3Ddigit%C3%A1ln%C3%AD+archiv</a:t>
            </a:r>
            <a:endParaRPr lang="sk-SK" sz="900" dirty="0" smtClean="0"/>
          </a:p>
          <a:p>
            <a:pPr marL="82550" indent="-82550">
              <a:buFont typeface="+mj-lt"/>
              <a:buAutoNum type="arabicPeriod"/>
            </a:pPr>
            <a:r>
              <a:rPr lang="sk-SK" sz="900" i="1" dirty="0" smtClean="0"/>
              <a:t>Česká terminologická databáze </a:t>
            </a:r>
            <a:r>
              <a:rPr lang="sk-SK" sz="900" i="1" dirty="0" err="1" smtClean="0"/>
              <a:t>knihovnictví</a:t>
            </a:r>
            <a:r>
              <a:rPr lang="sk-SK" sz="900" i="1" dirty="0" smtClean="0"/>
              <a:t> a informační </a:t>
            </a:r>
            <a:r>
              <a:rPr lang="sk-SK" sz="900" i="1" dirty="0" err="1" smtClean="0"/>
              <a:t>vědy</a:t>
            </a:r>
            <a:r>
              <a:rPr lang="sk-SK" sz="900" i="1" dirty="0" smtClean="0"/>
              <a:t> (TDKIV) </a:t>
            </a:r>
            <a:r>
              <a:rPr lang="sk-SK" sz="900" dirty="0" smtClean="0"/>
              <a:t>[</a:t>
            </a:r>
            <a:r>
              <a:rPr lang="sk-SK" sz="900" dirty="0" smtClean="0">
                <a:hlinkClick r:id="rId11"/>
              </a:rPr>
              <a:t>online databáze</a:t>
            </a:r>
            <a:r>
              <a:rPr lang="sk-SK" sz="900" dirty="0" smtClean="0"/>
              <a:t>]: </a:t>
            </a:r>
            <a:r>
              <a:rPr lang="sk-SK" sz="900" dirty="0" err="1"/>
              <a:t>digitální</a:t>
            </a:r>
            <a:r>
              <a:rPr lang="sk-SK" sz="900" dirty="0"/>
              <a:t> </a:t>
            </a:r>
            <a:r>
              <a:rPr lang="sk-SK" sz="900" dirty="0" err="1"/>
              <a:t>repozitář</a:t>
            </a:r>
            <a:r>
              <a:rPr lang="sk-SK" sz="900" dirty="0" smtClean="0"/>
              <a:t>, </a:t>
            </a:r>
            <a:r>
              <a:rPr lang="sk-SK" sz="900" dirty="0" smtClean="0">
                <a:hlinkClick r:id="rId12"/>
              </a:rPr>
              <a:t>https://aleph.nkp.cz/F/?func=find-c&amp;local_base=KTD&amp;ccl_term=wtr%3Ddigit%C3%A1ln%C3%AD+repozit%C3%A1%C5%99</a:t>
            </a:r>
            <a:endParaRPr lang="sk-SK" sz="900" dirty="0" smtClean="0"/>
          </a:p>
          <a:p>
            <a:pPr marL="82550" indent="-82550">
              <a:buFont typeface="+mj-lt"/>
              <a:buAutoNum type="arabicPeriod"/>
            </a:pPr>
            <a:r>
              <a:rPr lang="sk-SK" sz="900" dirty="0" smtClean="0"/>
              <a:t>Terminologická </a:t>
            </a:r>
            <a:r>
              <a:rPr lang="sk-SK" sz="900" dirty="0"/>
              <a:t>databáza Úradu pre normalizáciu, metrológiu a skúšobníctvo Slovenskej </a:t>
            </a:r>
            <a:r>
              <a:rPr lang="sk-SK" sz="900" dirty="0" smtClean="0"/>
              <a:t>republiky. [</a:t>
            </a:r>
            <a:r>
              <a:rPr lang="sk-SK" sz="900" dirty="0" smtClean="0">
                <a:hlinkClick r:id="rId13"/>
              </a:rPr>
              <a:t>online databáza</a:t>
            </a:r>
            <a:r>
              <a:rPr lang="sk-SK" sz="900" dirty="0" smtClean="0"/>
              <a:t>]</a:t>
            </a:r>
          </a:p>
          <a:p>
            <a:pPr marL="82550" indent="-82550">
              <a:buFont typeface="+mj-lt"/>
              <a:buAutoNum type="arabicPeriod"/>
            </a:pPr>
            <a:r>
              <a:rPr lang="sk-SK" sz="900" dirty="0" smtClean="0"/>
              <a:t>Archivácia </a:t>
            </a:r>
            <a:r>
              <a:rPr lang="sk-SK" sz="900" dirty="0"/>
              <a:t>a manažment výskumných dát, Zuzana Stožická. CVTI </a:t>
            </a:r>
            <a:r>
              <a:rPr lang="sk-SK" sz="900" dirty="0" smtClean="0"/>
              <a:t>SR</a:t>
            </a:r>
            <a:r>
              <a:rPr lang="sk-SK" sz="900" dirty="0"/>
              <a:t>. </a:t>
            </a:r>
            <a:r>
              <a:rPr lang="sk-SK" sz="900" dirty="0">
                <a:hlinkClick r:id="rId14"/>
              </a:rPr>
              <a:t>https://eiz.cvtisr.sk/wp-content/uploads/2020/12/6.-</a:t>
            </a:r>
            <a:r>
              <a:rPr lang="sk-SK" sz="900" dirty="0" smtClean="0">
                <a:hlinkClick r:id="rId14"/>
              </a:rPr>
              <a:t>Archivacia_a_management_dat.pdf</a:t>
            </a:r>
            <a:endParaRPr lang="sk-SK" sz="900" dirty="0" smtClean="0"/>
          </a:p>
          <a:p>
            <a:pPr marL="82550" indent="-82550">
              <a:buFont typeface="+mj-lt"/>
              <a:buAutoNum type="arabicPeriod"/>
            </a:pPr>
            <a:r>
              <a:rPr lang="sk-SK" sz="900" dirty="0" smtClean="0"/>
              <a:t>Manažment </a:t>
            </a:r>
            <a:r>
              <a:rPr lang="sk-SK" sz="900" dirty="0"/>
              <a:t>výskumných dát. Archivácia a repozitáre. Ľubica Jamborová. CVTI SR. 2021</a:t>
            </a:r>
            <a:r>
              <a:rPr lang="sk-SK" sz="900" dirty="0" smtClean="0"/>
              <a:t>.</a:t>
            </a:r>
            <a:endParaRPr lang="sk-SK" sz="900" dirty="0"/>
          </a:p>
          <a:p>
            <a:pPr marL="82550" indent="-82550">
              <a:buFont typeface="+mj-lt"/>
              <a:buAutoNum type="arabicPeriod"/>
            </a:pPr>
            <a:r>
              <a:rPr lang="sk-SK" sz="900" dirty="0" err="1" smtClean="0"/>
              <a:t>Webpage</a:t>
            </a:r>
            <a:r>
              <a:rPr lang="sk-SK" sz="900" dirty="0" smtClean="0"/>
              <a:t>: </a:t>
            </a:r>
            <a:r>
              <a:rPr lang="sk-SK" sz="900" dirty="0">
                <a:hlinkClick r:id="rId15"/>
              </a:rPr>
              <a:t>https://www.integrate.io/glossary/what-is-data-mart/</a:t>
            </a:r>
            <a:endParaRPr lang="sk-SK" sz="900" dirty="0"/>
          </a:p>
          <a:p>
            <a:pPr marL="82550" indent="-82550">
              <a:buFont typeface="+mj-lt"/>
              <a:buAutoNum type="arabicPeriod"/>
              <a:defRPr/>
            </a:pPr>
            <a:r>
              <a:rPr lang="en-US" sz="900" dirty="0"/>
              <a:t>What Is the Difference between Data Warehouse and Data Mars, Data Swamp, Data Lake, and Data Cube</a:t>
            </a:r>
            <a:r>
              <a:rPr lang="en-US" sz="900" dirty="0" smtClean="0"/>
              <a:t>?</a:t>
            </a:r>
            <a:r>
              <a:rPr lang="sk-SK" sz="900" dirty="0" smtClean="0"/>
              <a:t> </a:t>
            </a:r>
            <a:r>
              <a:rPr lang="sk-SK" sz="900" dirty="0" smtClean="0">
                <a:hlinkClick r:id="rId16"/>
              </a:rPr>
              <a:t>https</a:t>
            </a:r>
            <a:r>
              <a:rPr lang="sk-SK" sz="900" dirty="0">
                <a:hlinkClick r:id="rId16"/>
              </a:rPr>
              <a:t>://intersog.com/blog/what-is-the-difference-between-data-lakes-data-marts-data-swamps-and-data-cubes</a:t>
            </a:r>
            <a:r>
              <a:rPr lang="sk-SK" sz="900" dirty="0" smtClean="0">
                <a:hlinkClick r:id="rId16"/>
              </a:rPr>
              <a:t>/</a:t>
            </a:r>
            <a:endParaRPr lang="sk-SK" sz="900" dirty="0" smtClean="0"/>
          </a:p>
          <a:p>
            <a:pPr marL="82550" indent="-82550">
              <a:buFont typeface="+mj-lt"/>
              <a:buAutoNum type="arabicPeriod"/>
              <a:defRPr/>
            </a:pPr>
            <a:r>
              <a:rPr lang="en-US" sz="900" dirty="0"/>
              <a:t>The value of archive content in academic </a:t>
            </a:r>
            <a:r>
              <a:rPr lang="en-US" sz="900" dirty="0" smtClean="0"/>
              <a:t>research</a:t>
            </a:r>
            <a:r>
              <a:rPr lang="sk-SK" sz="900" dirty="0" smtClean="0"/>
              <a:t>. </a:t>
            </a:r>
            <a:r>
              <a:rPr lang="en-US" sz="900" dirty="0" smtClean="0"/>
              <a:t>22 </a:t>
            </a:r>
            <a:r>
              <a:rPr lang="en-US" sz="900" dirty="0"/>
              <a:t>April </a:t>
            </a:r>
            <a:r>
              <a:rPr lang="en-US" sz="900" dirty="0" smtClean="0"/>
              <a:t>2015</a:t>
            </a:r>
            <a:r>
              <a:rPr lang="sk-SK" sz="900" dirty="0" smtClean="0"/>
              <a:t>. </a:t>
            </a:r>
            <a:r>
              <a:rPr lang="sk-SK" sz="900" dirty="0" smtClean="0">
                <a:hlinkClick r:id="rId17"/>
              </a:rPr>
              <a:t>https</a:t>
            </a:r>
            <a:r>
              <a:rPr lang="sk-SK" sz="900" dirty="0">
                <a:hlinkClick r:id="rId17"/>
              </a:rPr>
              <a:t>://</a:t>
            </a:r>
            <a:r>
              <a:rPr lang="sk-SK" sz="900" dirty="0" smtClean="0">
                <a:hlinkClick r:id="rId17"/>
              </a:rPr>
              <a:t>www.researchinformation.info/viewpoint/value-archive-content-academic-research</a:t>
            </a:r>
            <a:endParaRPr lang="sk-SK" sz="900" dirty="0" smtClean="0"/>
          </a:p>
          <a:p>
            <a:pPr marL="82550" indent="-82550">
              <a:buFont typeface="+mj-lt"/>
              <a:buAutoNum type="arabicPeriod"/>
              <a:defRPr/>
            </a:pPr>
            <a:r>
              <a:rPr lang="sk-SK" sz="900" dirty="0"/>
              <a:t> Gali </a:t>
            </a:r>
            <a:r>
              <a:rPr lang="sk-SK" sz="900" dirty="0" err="1" smtClean="0"/>
              <a:t>Halevi</a:t>
            </a:r>
            <a:r>
              <a:rPr lang="sk-SK" sz="900" dirty="0" smtClean="0"/>
              <a:t>. </a:t>
            </a:r>
            <a:r>
              <a:rPr lang="en-US" sz="900" dirty="0" smtClean="0"/>
              <a:t>Upholding </a:t>
            </a:r>
            <a:r>
              <a:rPr lang="en-US" sz="900" dirty="0"/>
              <a:t>Research Integrity in Preservation and </a:t>
            </a:r>
            <a:r>
              <a:rPr lang="en-US" sz="900" dirty="0" smtClean="0"/>
              <a:t>Archiving</a:t>
            </a:r>
            <a:r>
              <a:rPr lang="sk-SK" sz="900" dirty="0" smtClean="0"/>
              <a:t>. </a:t>
            </a:r>
            <a:r>
              <a:rPr lang="en-US" sz="900" dirty="0" smtClean="0"/>
              <a:t>May </a:t>
            </a:r>
            <a:r>
              <a:rPr lang="en-US" sz="900" dirty="0"/>
              <a:t>23, </a:t>
            </a:r>
            <a:r>
              <a:rPr lang="en-US" sz="900" dirty="0" smtClean="0"/>
              <a:t>2024</a:t>
            </a:r>
            <a:r>
              <a:rPr lang="sk-SK" sz="900" dirty="0"/>
              <a:t>. </a:t>
            </a:r>
            <a:r>
              <a:rPr lang="sk-SK" sz="900" dirty="0">
                <a:hlinkClick r:id="rId18"/>
              </a:rPr>
              <a:t>https://clockss.org/upholding-research-integrity-in-preservation-and-archiving</a:t>
            </a:r>
            <a:r>
              <a:rPr lang="sk-SK" sz="900" dirty="0" smtClean="0">
                <a:hlinkClick r:id="rId18"/>
              </a:rPr>
              <a:t>/</a:t>
            </a:r>
            <a:endParaRPr lang="sk-SK" sz="900" dirty="0" smtClean="0"/>
          </a:p>
          <a:p>
            <a:pPr marL="82550" indent="-82550">
              <a:buFont typeface="+mj-lt"/>
              <a:buAutoNum type="arabicPeriod"/>
              <a:defRPr/>
            </a:pPr>
            <a:r>
              <a:rPr lang="en-US" sz="900" dirty="0"/>
              <a:t>Trusted Digital Repositories</a:t>
            </a:r>
            <a:r>
              <a:rPr lang="en-US" sz="900" dirty="0" smtClean="0"/>
              <a:t>:</a:t>
            </a:r>
            <a:r>
              <a:rPr lang="sk-SK" sz="900" dirty="0" smtClean="0"/>
              <a:t> </a:t>
            </a:r>
            <a:r>
              <a:rPr lang="en-US" sz="900" dirty="0" smtClean="0"/>
              <a:t>Attributes </a:t>
            </a:r>
            <a:r>
              <a:rPr lang="en-US" sz="900" dirty="0"/>
              <a:t>and </a:t>
            </a:r>
            <a:r>
              <a:rPr lang="en-US" sz="900" dirty="0" smtClean="0"/>
              <a:t>Responsibilities</a:t>
            </a:r>
            <a:r>
              <a:rPr lang="sk-SK" sz="900" dirty="0" smtClean="0"/>
              <a:t>. </a:t>
            </a:r>
            <a:r>
              <a:rPr lang="en-US" sz="900" dirty="0" smtClean="0"/>
              <a:t>An </a:t>
            </a:r>
            <a:r>
              <a:rPr lang="en-US" sz="900" dirty="0"/>
              <a:t>RLG-OCLC </a:t>
            </a:r>
            <a:r>
              <a:rPr lang="en-US" sz="900" dirty="0" smtClean="0"/>
              <a:t>Report</a:t>
            </a:r>
            <a:r>
              <a:rPr lang="sk-SK" sz="900" dirty="0" smtClean="0"/>
              <a:t>: </a:t>
            </a:r>
            <a:r>
              <a:rPr lang="sk-SK" sz="900" i="1" dirty="0" smtClean="0">
                <a:hlinkClick r:id="rId19"/>
              </a:rPr>
              <a:t>https</a:t>
            </a:r>
            <a:r>
              <a:rPr lang="sk-SK" sz="900" i="1" dirty="0">
                <a:hlinkClick r:id="rId19"/>
              </a:rPr>
              <a:t>://</a:t>
            </a:r>
            <a:r>
              <a:rPr lang="sk-SK" sz="900" i="1" dirty="0" smtClean="0">
                <a:hlinkClick r:id="rId19"/>
              </a:rPr>
              <a:t>www.oclc.org/content/dam/research/activities/trustedrep/repositories.pdf</a:t>
            </a:r>
            <a:r>
              <a:rPr lang="sk-SK" sz="900" i="1" dirty="0" smtClean="0"/>
              <a:t> </a:t>
            </a:r>
          </a:p>
          <a:p>
            <a:pPr marL="82550" indent="-82550">
              <a:buFont typeface="+mj-lt"/>
              <a:buAutoNum type="arabicPeriod"/>
              <a:defRPr/>
            </a:pPr>
            <a:r>
              <a:rPr lang="sk-SK" sz="900" dirty="0" smtClean="0"/>
              <a:t>Česká </a:t>
            </a:r>
            <a:r>
              <a:rPr lang="sk-SK" sz="900" dirty="0"/>
              <a:t>terminologická databáze </a:t>
            </a:r>
            <a:r>
              <a:rPr lang="sk-SK" sz="900" dirty="0" err="1"/>
              <a:t>knihovnictví</a:t>
            </a:r>
            <a:r>
              <a:rPr lang="sk-SK" sz="900" dirty="0"/>
              <a:t> a informační </a:t>
            </a:r>
            <a:r>
              <a:rPr lang="sk-SK" sz="900" dirty="0" err="1"/>
              <a:t>vědy</a:t>
            </a:r>
            <a:r>
              <a:rPr lang="sk-SK" sz="900" dirty="0"/>
              <a:t> (TDKIV</a:t>
            </a:r>
            <a:r>
              <a:rPr lang="sk-SK" sz="900" dirty="0" smtClean="0"/>
              <a:t>): </a:t>
            </a:r>
            <a:r>
              <a:rPr lang="sk-SK" sz="900" dirty="0" err="1"/>
              <a:t>důvěryhodný</a:t>
            </a:r>
            <a:r>
              <a:rPr lang="sk-SK" sz="900" dirty="0"/>
              <a:t> </a:t>
            </a:r>
            <a:r>
              <a:rPr lang="sk-SK" sz="900" dirty="0" err="1"/>
              <a:t>digitální</a:t>
            </a:r>
            <a:r>
              <a:rPr lang="sk-SK" sz="900" dirty="0"/>
              <a:t> </a:t>
            </a:r>
            <a:r>
              <a:rPr lang="sk-SK" sz="900" dirty="0" err="1"/>
              <a:t>repozitář</a:t>
            </a:r>
            <a:r>
              <a:rPr lang="sk-SK" sz="900" dirty="0"/>
              <a:t> </a:t>
            </a:r>
            <a:r>
              <a:rPr lang="sk-SK" sz="900" dirty="0" smtClean="0"/>
              <a:t>: </a:t>
            </a:r>
            <a:r>
              <a:rPr lang="sk-SK" sz="900" dirty="0">
                <a:hlinkClick r:id="rId20"/>
              </a:rPr>
              <a:t>https://</a:t>
            </a:r>
            <a:r>
              <a:rPr lang="sk-SK" sz="900" dirty="0" smtClean="0">
                <a:hlinkClick r:id="rId20"/>
              </a:rPr>
              <a:t>aleph.nkp.cz/F/4G9PPQGT54SAJ88ER27YJELQGDPXPXLRLBI7E43L4AE8CJD5VQ-42060?func=find-acc&amp;acc_sequence=000036948</a:t>
            </a:r>
            <a:endParaRPr lang="sk-SK" sz="900" dirty="0" smtClean="0"/>
          </a:p>
          <a:p>
            <a:pPr marL="82550" indent="-82550">
              <a:buFont typeface="+mj-lt"/>
              <a:buAutoNum type="arabicPeriod"/>
              <a:defRPr/>
            </a:pPr>
            <a:r>
              <a:rPr lang="sk-SK" sz="900" dirty="0" err="1" smtClean="0"/>
              <a:t>OpenAire</a:t>
            </a:r>
            <a:r>
              <a:rPr lang="sk-SK" sz="900" dirty="0" smtClean="0"/>
              <a:t>: https</a:t>
            </a:r>
            <a:r>
              <a:rPr lang="sk-SK" sz="900" dirty="0"/>
              <a:t>://www.openaire.eu/find-trustworthy-data-repository</a:t>
            </a:r>
            <a:endParaRPr lang="sk-SK" sz="900" dirty="0" smtClean="0"/>
          </a:p>
          <a:p>
            <a:pPr>
              <a:defRPr/>
            </a:pPr>
            <a:endParaRPr lang="sk-SK" sz="900" dirty="0"/>
          </a:p>
          <a:p>
            <a:r>
              <a:rPr lang="sk-SK" sz="900" b="1" dirty="0" err="1" smtClean="0">
                <a:solidFill>
                  <a:srgbClr val="000000"/>
                </a:solidFill>
                <a:latin typeface="Arial" panose="020B0604020202020204" pitchFamily="34" charset="0"/>
              </a:rPr>
              <a:t>Recommended</a:t>
            </a:r>
            <a:r>
              <a:rPr lang="sk-SK" sz="900" b="1" dirty="0" smtClean="0">
                <a:solidFill>
                  <a:srgbClr val="000000"/>
                </a:solidFill>
                <a:latin typeface="Arial" panose="020B0604020202020204" pitchFamily="34" charset="0"/>
              </a:rPr>
              <a:t> </a:t>
            </a:r>
            <a:r>
              <a:rPr lang="sk-SK" sz="900" b="1" dirty="0" err="1" smtClean="0">
                <a:solidFill>
                  <a:srgbClr val="000000"/>
                </a:solidFill>
                <a:latin typeface="Arial" panose="020B0604020202020204" pitchFamily="34" charset="0"/>
              </a:rPr>
              <a:t>sources</a:t>
            </a:r>
            <a:r>
              <a:rPr lang="sk-SK" sz="900" b="1" dirty="0" smtClean="0">
                <a:solidFill>
                  <a:srgbClr val="000000"/>
                </a:solidFill>
                <a:latin typeface="Arial" panose="020B0604020202020204" pitchFamily="34" charset="0"/>
              </a:rPr>
              <a:t> </a:t>
            </a:r>
            <a:r>
              <a:rPr lang="sk-SK" sz="900" b="1" dirty="0" err="1" smtClean="0">
                <a:solidFill>
                  <a:srgbClr val="000000"/>
                </a:solidFill>
                <a:latin typeface="Arial" panose="020B0604020202020204" pitchFamily="34" charset="0"/>
              </a:rPr>
              <a:t>for</a:t>
            </a:r>
            <a:r>
              <a:rPr lang="sk-SK" sz="900" b="1" dirty="0" smtClean="0">
                <a:solidFill>
                  <a:srgbClr val="000000"/>
                </a:solidFill>
                <a:latin typeface="Arial" panose="020B0604020202020204" pitchFamily="34" charset="0"/>
              </a:rPr>
              <a:t> </a:t>
            </a:r>
            <a:r>
              <a:rPr lang="sk-SK" sz="900" b="1" dirty="0" err="1" smtClean="0">
                <a:solidFill>
                  <a:srgbClr val="000000"/>
                </a:solidFill>
                <a:latin typeface="Arial" panose="020B0604020202020204" pitchFamily="34" charset="0"/>
              </a:rPr>
              <a:t>further</a:t>
            </a:r>
            <a:r>
              <a:rPr lang="sk-SK" sz="900" b="1" dirty="0" smtClean="0">
                <a:solidFill>
                  <a:srgbClr val="000000"/>
                </a:solidFill>
                <a:latin typeface="Arial" panose="020B0604020202020204" pitchFamily="34" charset="0"/>
              </a:rPr>
              <a:t> study:</a:t>
            </a:r>
          </a:p>
          <a:p>
            <a:pPr marL="171450" indent="-171450">
              <a:buFont typeface="Arial" panose="020B0604020202020204" pitchFamily="34" charset="0"/>
              <a:buChar char="•"/>
            </a:pPr>
            <a:r>
              <a:rPr lang="sk-SK" sz="900" dirty="0">
                <a:hlinkClick r:id="rId21"/>
              </a:rPr>
              <a:t>https://</a:t>
            </a:r>
            <a:r>
              <a:rPr lang="sk-SK" sz="900" dirty="0" smtClean="0">
                <a:hlinkClick r:id="rId21"/>
              </a:rPr>
              <a:t>en.wikipedia.org/wiki/Research_data_archiving</a:t>
            </a:r>
            <a:endParaRPr lang="sk-SK" sz="900" dirty="0" smtClean="0"/>
          </a:p>
          <a:p>
            <a:pPr marL="171450" indent="-171450">
              <a:buFont typeface="Arial" panose="020B0604020202020204" pitchFamily="34" charset="0"/>
              <a:buChar char="•"/>
            </a:pPr>
            <a:r>
              <a:rPr lang="en-US" sz="900" dirty="0" smtClean="0"/>
              <a:t>Diego </a:t>
            </a:r>
            <a:r>
              <a:rPr lang="en-US" sz="900" dirty="0" err="1"/>
              <a:t>Menchaca</a:t>
            </a:r>
            <a:r>
              <a:rPr lang="en-US" sz="900" dirty="0"/>
              <a:t>. (2019). </a:t>
            </a:r>
            <a:r>
              <a:rPr lang="en-US" sz="900" i="1" dirty="0"/>
              <a:t>6 repositories to share your research data</a:t>
            </a:r>
            <a:r>
              <a:rPr lang="en-US" sz="900" dirty="0"/>
              <a:t>. </a:t>
            </a:r>
            <a:r>
              <a:rPr lang="sk-SK" sz="900" dirty="0" smtClean="0"/>
              <a:t> </a:t>
            </a:r>
            <a:r>
              <a:rPr lang="sk-SK" sz="900" dirty="0" smtClean="0">
                <a:hlinkClick r:id="rId22"/>
              </a:rPr>
              <a:t>https</a:t>
            </a:r>
            <a:r>
              <a:rPr lang="sk-SK" sz="900" dirty="0">
                <a:hlinkClick r:id="rId22"/>
              </a:rPr>
              <a:t>://</a:t>
            </a:r>
            <a:r>
              <a:rPr lang="sk-SK" sz="900" dirty="0" smtClean="0">
                <a:hlinkClick r:id="rId22"/>
              </a:rPr>
              <a:t>www.teamscopeapp.com/blog/6-repositories-to-share-your-research-data</a:t>
            </a:r>
            <a:endParaRPr lang="sk-SK" sz="900" b="1" dirty="0" smtClean="0">
              <a:solidFill>
                <a:srgbClr val="000000"/>
              </a:solidFill>
              <a:latin typeface="Arial" panose="020B0604020202020204" pitchFamily="34" charset="0"/>
            </a:endParaRPr>
          </a:p>
          <a:p>
            <a:pPr marL="171450" indent="-171450">
              <a:buFont typeface="Arial" panose="020B0604020202020204" pitchFamily="34" charset="0"/>
              <a:buChar char="•"/>
            </a:pPr>
            <a:r>
              <a:rPr lang="en-US" sz="900" dirty="0"/>
              <a:t>ASTERA. </a:t>
            </a:r>
            <a:r>
              <a:rPr lang="en-US" sz="900" i="1" dirty="0"/>
              <a:t>Data Repository: Importance, Challenges, and Best Practice</a:t>
            </a:r>
            <a:r>
              <a:rPr lang="en-US" sz="900" dirty="0"/>
              <a:t>s. </a:t>
            </a:r>
            <a:r>
              <a:rPr lang="sk-SK" sz="900" dirty="0" smtClean="0">
                <a:hlinkClick r:id="rId23"/>
              </a:rPr>
              <a:t>https</a:t>
            </a:r>
            <a:r>
              <a:rPr lang="sk-SK" sz="900" dirty="0">
                <a:hlinkClick r:id="rId23"/>
              </a:rPr>
              <a:t>://www.astera.com/type/blog/data-repository</a:t>
            </a:r>
            <a:r>
              <a:rPr lang="sk-SK" sz="900" dirty="0" smtClean="0">
                <a:hlinkClick r:id="rId23"/>
              </a:rPr>
              <a:t>/</a:t>
            </a:r>
            <a:endParaRPr lang="sk-SK" sz="900" dirty="0" smtClean="0"/>
          </a:p>
          <a:p>
            <a:pPr marL="171450" indent="-171450">
              <a:buFont typeface="Arial" panose="020B0604020202020204" pitchFamily="34" charset="0"/>
              <a:buChar char="•"/>
            </a:pPr>
            <a:r>
              <a:rPr lang="en-US" sz="900" dirty="0" smtClean="0"/>
              <a:t>Nature.com</a:t>
            </a:r>
            <a:r>
              <a:rPr lang="en-US" sz="900" dirty="0"/>
              <a:t>. </a:t>
            </a:r>
            <a:r>
              <a:rPr lang="en-US" sz="900" i="1" dirty="0"/>
              <a:t>Recommended Data Repositories. </a:t>
            </a:r>
            <a:r>
              <a:rPr lang="en-US" sz="900" dirty="0">
                <a:hlinkClick r:id="rId24"/>
              </a:rPr>
              <a:t>https://</a:t>
            </a:r>
            <a:r>
              <a:rPr lang="en-US" sz="900" dirty="0" smtClean="0">
                <a:hlinkClick r:id="rId24"/>
              </a:rPr>
              <a:t>www.nature.com/sdata/policies/repositories</a:t>
            </a:r>
            <a:endParaRPr lang="sk-SK" sz="900" dirty="0" smtClean="0"/>
          </a:p>
          <a:p>
            <a:pPr marL="171450" indent="-171450">
              <a:buFont typeface="Arial" panose="020B0604020202020204" pitchFamily="34" charset="0"/>
              <a:buChar char="•"/>
            </a:pPr>
            <a:r>
              <a:rPr lang="sk-SK" sz="900" dirty="0" err="1" smtClean="0">
                <a:solidFill>
                  <a:srgbClr val="000000"/>
                </a:solidFill>
                <a:latin typeface="Arial" panose="020B0604020202020204" pitchFamily="34" charset="0"/>
              </a:rPr>
              <a:t>Metadata</a:t>
            </a:r>
            <a:r>
              <a:rPr lang="sk-SK" sz="900" dirty="0" smtClean="0">
                <a:solidFill>
                  <a:srgbClr val="000000"/>
                </a:solidFill>
                <a:latin typeface="Arial" panose="020B0604020202020204" pitchFamily="34" charset="0"/>
              </a:rPr>
              <a:t> </a:t>
            </a:r>
            <a:r>
              <a:rPr lang="sk-SK" sz="900" dirty="0" err="1" smtClean="0">
                <a:solidFill>
                  <a:srgbClr val="000000"/>
                </a:solidFill>
                <a:latin typeface="Arial" panose="020B0604020202020204" pitchFamily="34" charset="0"/>
              </a:rPr>
              <a:t>repositories</a:t>
            </a:r>
            <a:r>
              <a:rPr lang="sk-SK" sz="900" b="1" dirty="0" smtClean="0">
                <a:solidFill>
                  <a:srgbClr val="000000"/>
                </a:solidFill>
                <a:latin typeface="Arial" panose="020B0604020202020204" pitchFamily="34" charset="0"/>
              </a:rPr>
              <a:t>: </a:t>
            </a:r>
            <a:r>
              <a:rPr lang="en-US" sz="900" dirty="0">
                <a:hlinkClick r:id="rId25"/>
              </a:rPr>
              <a:t>https://</a:t>
            </a:r>
            <a:r>
              <a:rPr lang="en-US" sz="900" dirty="0" smtClean="0">
                <a:hlinkClick r:id="rId25"/>
              </a:rPr>
              <a:t>en.wikipedia.org/wiki/Metadata_repository</a:t>
            </a:r>
            <a:endParaRPr lang="sk-SK" sz="900" dirty="0" smtClean="0"/>
          </a:p>
          <a:p>
            <a:pPr marL="171450" indent="-171450">
              <a:buFont typeface="Arial" panose="020B0604020202020204" pitchFamily="34" charset="0"/>
              <a:buChar char="•"/>
            </a:pPr>
            <a:r>
              <a:rPr lang="en-US" sz="900" dirty="0" smtClean="0">
                <a:hlinkClick r:id="rId26"/>
              </a:rPr>
              <a:t>https</a:t>
            </a:r>
            <a:r>
              <a:rPr lang="en-US" sz="900" dirty="0">
                <a:hlinkClick r:id="rId26"/>
              </a:rPr>
              <a:t>://www.dataversity.net/what-is-a-metadata-repository</a:t>
            </a:r>
            <a:r>
              <a:rPr lang="en-US" sz="900" dirty="0" smtClean="0">
                <a:hlinkClick r:id="rId26"/>
              </a:rPr>
              <a:t>/</a:t>
            </a:r>
            <a:endParaRPr lang="sk-SK" sz="900" dirty="0" smtClean="0"/>
          </a:p>
          <a:p>
            <a:pPr marL="171450" indent="-171450">
              <a:buFont typeface="Arial" panose="020B0604020202020204" pitchFamily="34" charset="0"/>
              <a:buChar char="•"/>
            </a:pPr>
            <a:r>
              <a:rPr lang="en-US" sz="900" dirty="0" smtClean="0">
                <a:hlinkClick r:id="rId27"/>
              </a:rPr>
              <a:t>https</a:t>
            </a:r>
            <a:r>
              <a:rPr lang="en-US" sz="900" dirty="0">
                <a:hlinkClick r:id="rId27"/>
              </a:rPr>
              <a:t>://www.dataversity.net/metadata-repository-basics-from-database-to-data-architecture</a:t>
            </a:r>
            <a:r>
              <a:rPr lang="en-US" sz="900" dirty="0" smtClean="0">
                <a:hlinkClick r:id="rId27"/>
              </a:rPr>
              <a:t>/</a:t>
            </a:r>
            <a:endParaRPr lang="sk-SK" sz="900" dirty="0" smtClean="0"/>
          </a:p>
          <a:p>
            <a:pPr marL="171450" indent="-171450">
              <a:buFont typeface="Arial" panose="020B0604020202020204" pitchFamily="34" charset="0"/>
              <a:buChar char="•"/>
            </a:pPr>
            <a:r>
              <a:rPr lang="sk-SK" sz="900" dirty="0" err="1" smtClean="0"/>
              <a:t>File</a:t>
            </a:r>
            <a:r>
              <a:rPr lang="sk-SK" sz="900" dirty="0" smtClean="0"/>
              <a:t> </a:t>
            </a:r>
            <a:r>
              <a:rPr lang="sk-SK" sz="900" dirty="0" err="1" smtClean="0"/>
              <a:t>formats</a:t>
            </a:r>
            <a:r>
              <a:rPr lang="sk-SK" sz="900" dirty="0" smtClean="0"/>
              <a:t> and </a:t>
            </a:r>
            <a:r>
              <a:rPr lang="sk-SK" sz="900" dirty="0" err="1" smtClean="0"/>
              <a:t>standards</a:t>
            </a:r>
            <a:r>
              <a:rPr lang="sk-SK" sz="900" dirty="0" smtClean="0"/>
              <a:t>: </a:t>
            </a:r>
            <a:r>
              <a:rPr lang="sk-SK" sz="900" dirty="0" smtClean="0">
                <a:hlinkClick r:id="rId28"/>
              </a:rPr>
              <a:t>https</a:t>
            </a:r>
            <a:r>
              <a:rPr lang="sk-SK" sz="900" dirty="0">
                <a:hlinkClick r:id="rId28"/>
              </a:rPr>
              <a:t>://</a:t>
            </a:r>
            <a:r>
              <a:rPr lang="sk-SK" sz="900" dirty="0" smtClean="0">
                <a:hlinkClick r:id="rId28"/>
              </a:rPr>
              <a:t>www.dpconline.org/handbook/technical-solutions-and-tools/file-formats-and-standards</a:t>
            </a:r>
            <a:endParaRPr lang="sk-SK" sz="900" dirty="0" smtClean="0"/>
          </a:p>
          <a:p>
            <a:pPr marL="171450" indent="-171450">
              <a:buFont typeface="Arial" panose="020B0604020202020204" pitchFamily="34" charset="0"/>
              <a:buChar char="•"/>
            </a:pPr>
            <a:r>
              <a:rPr lang="sk-SK" sz="900" dirty="0" err="1" smtClean="0"/>
              <a:t>Digital</a:t>
            </a:r>
            <a:r>
              <a:rPr lang="sk-SK" sz="900" dirty="0" smtClean="0"/>
              <a:t> </a:t>
            </a:r>
            <a:r>
              <a:rPr lang="sk-SK" sz="900" dirty="0" err="1" smtClean="0"/>
              <a:t>preservation</a:t>
            </a:r>
            <a:r>
              <a:rPr lang="sk-SK" sz="900" dirty="0"/>
              <a:t>: </a:t>
            </a:r>
            <a:r>
              <a:rPr lang="sk-SK" sz="900" dirty="0">
                <a:hlinkClick r:id="rId29"/>
              </a:rPr>
              <a:t>https://</a:t>
            </a:r>
            <a:r>
              <a:rPr lang="sk-SK" sz="900" dirty="0" smtClean="0">
                <a:hlinkClick r:id="rId29"/>
              </a:rPr>
              <a:t>ufs.libguides.com/c.php?g=1113411&amp;p=8118652</a:t>
            </a:r>
            <a:endParaRPr lang="sk-SK" sz="900" dirty="0" smtClean="0"/>
          </a:p>
          <a:p>
            <a:pPr marL="171450" indent="-171450">
              <a:buFont typeface="Arial" panose="020B0604020202020204" pitchFamily="34" charset="0"/>
              <a:buChar char="•"/>
            </a:pPr>
            <a:r>
              <a:rPr lang="sk-SK" sz="900" dirty="0" smtClean="0"/>
              <a:t>E. </a:t>
            </a:r>
            <a:r>
              <a:rPr lang="pt-BR" sz="900" dirty="0" smtClean="0"/>
              <a:t>P</a:t>
            </a:r>
            <a:r>
              <a:rPr lang="sk-SK" sz="900" dirty="0" smtClean="0"/>
              <a:t>. </a:t>
            </a:r>
            <a:r>
              <a:rPr lang="pt-BR" sz="900" dirty="0" smtClean="0"/>
              <a:t>Mclellan</a:t>
            </a:r>
            <a:r>
              <a:rPr lang="sk-SK" sz="900" dirty="0" smtClean="0"/>
              <a:t>. S</a:t>
            </a:r>
            <a:r>
              <a:rPr lang="en-US" sz="900" dirty="0" smtClean="0"/>
              <a:t>electing formats</a:t>
            </a:r>
            <a:r>
              <a:rPr lang="sk-SK" sz="900" dirty="0" smtClean="0"/>
              <a:t> </a:t>
            </a:r>
            <a:r>
              <a:rPr lang="en-US" sz="900" dirty="0" smtClean="0"/>
              <a:t>for </a:t>
            </a:r>
            <a:r>
              <a:rPr lang="en-US" sz="900" dirty="0"/>
              <a:t>Digital </a:t>
            </a:r>
            <a:r>
              <a:rPr lang="en-US" sz="900" dirty="0" smtClean="0"/>
              <a:t>Preservation</a:t>
            </a:r>
            <a:r>
              <a:rPr lang="sk-SK" sz="900" dirty="0" smtClean="0"/>
              <a:t>. </a:t>
            </a:r>
            <a:r>
              <a:rPr lang="en-US" sz="900" dirty="0" smtClean="0"/>
              <a:t>Lessons </a:t>
            </a:r>
            <a:r>
              <a:rPr lang="en-US" sz="900" dirty="0"/>
              <a:t>Learned during the </a:t>
            </a:r>
            <a:r>
              <a:rPr lang="en-US" sz="900" dirty="0" err="1"/>
              <a:t>Archivematica</a:t>
            </a:r>
            <a:r>
              <a:rPr lang="en-US" sz="900" dirty="0"/>
              <a:t> </a:t>
            </a:r>
            <a:r>
              <a:rPr lang="en-US" sz="900" dirty="0" smtClean="0"/>
              <a:t>Project:</a:t>
            </a:r>
            <a:r>
              <a:rPr lang="sk-SK" sz="900" dirty="0" smtClean="0"/>
              <a:t> </a:t>
            </a:r>
            <a:r>
              <a:rPr lang="sk-SK" sz="900" dirty="0">
                <a:hlinkClick r:id="rId30"/>
              </a:rPr>
              <a:t>https://</a:t>
            </a:r>
            <a:r>
              <a:rPr lang="sk-SK" sz="900" dirty="0" smtClean="0">
                <a:hlinkClick r:id="rId30"/>
              </a:rPr>
              <a:t>www.niso.org/sites/default/files/stories/2019-11/IP_McLellan_Selecting_Formats_isqv22no2.pdf</a:t>
            </a:r>
            <a:r>
              <a:rPr lang="sk-SK" sz="900" dirty="0" smtClean="0"/>
              <a:t>.</a:t>
            </a:r>
            <a:endParaRPr lang="en-US" sz="900" dirty="0"/>
          </a:p>
          <a:p>
            <a:pPr marL="171450" indent="-171450">
              <a:buFont typeface="Arial" panose="020B0604020202020204" pitchFamily="34" charset="0"/>
              <a:buChar char="•"/>
            </a:pPr>
            <a:r>
              <a:rPr lang="en-US" sz="900" dirty="0" smtClean="0">
                <a:hlinkClick r:id="rId31"/>
              </a:rPr>
              <a:t>https</a:t>
            </a:r>
            <a:r>
              <a:rPr lang="en-US" sz="900" dirty="0">
                <a:hlinkClick r:id="rId31"/>
              </a:rPr>
              <a:t>://</a:t>
            </a:r>
            <a:r>
              <a:rPr lang="en-US" sz="900" dirty="0" smtClean="0">
                <a:hlinkClick r:id="rId31"/>
              </a:rPr>
              <a:t>link.springer.com/referenceworkentry/10.1007/978-0-387-39940-9_909</a:t>
            </a:r>
            <a:endParaRPr lang="sk-SK" sz="900" dirty="0" smtClean="0"/>
          </a:p>
          <a:p>
            <a:pPr marL="171450" indent="-171450">
              <a:buFont typeface="Arial" panose="020B0604020202020204" pitchFamily="34" charset="0"/>
              <a:buChar char="•"/>
            </a:pPr>
            <a:r>
              <a:rPr lang="sk-SK" sz="900" dirty="0" smtClean="0"/>
              <a:t>EC </a:t>
            </a:r>
            <a:r>
              <a:rPr lang="sk-SK" sz="900" dirty="0" err="1" smtClean="0"/>
              <a:t>Guide</a:t>
            </a:r>
            <a:r>
              <a:rPr lang="sk-SK" sz="900" dirty="0" smtClean="0"/>
              <a:t> to HE </a:t>
            </a:r>
            <a:r>
              <a:rPr lang="sk-SK" sz="900" dirty="0" err="1" smtClean="0"/>
              <a:t>programme</a:t>
            </a:r>
            <a:r>
              <a:rPr lang="sk-SK" sz="900" dirty="0" smtClean="0"/>
              <a:t>: </a:t>
            </a:r>
            <a:r>
              <a:rPr lang="sk-SK" sz="900" dirty="0" smtClean="0">
                <a:hlinkClick r:id="rId32"/>
              </a:rPr>
              <a:t>https</a:t>
            </a:r>
            <a:r>
              <a:rPr lang="sk-SK" sz="900" dirty="0">
                <a:hlinkClick r:id="rId32"/>
              </a:rPr>
              <a:t>://</a:t>
            </a:r>
            <a:r>
              <a:rPr lang="sk-SK" sz="900" dirty="0" smtClean="0">
                <a:hlinkClick r:id="rId32"/>
              </a:rPr>
              <a:t>ec.europa.eu/info/funding-tenders/opportunities/docs/2021-2027/horizon/guidance/programme-guide_horizon_en.pdf</a:t>
            </a:r>
            <a:r>
              <a:rPr lang="sk-SK" sz="900" dirty="0" smtClean="0"/>
              <a:t> , </a:t>
            </a:r>
            <a:r>
              <a:rPr lang="sk-SK" sz="900" dirty="0" err="1" smtClean="0"/>
              <a:t>Repositories:page</a:t>
            </a:r>
            <a:r>
              <a:rPr lang="sk-SK" sz="900" dirty="0"/>
              <a:t> </a:t>
            </a:r>
            <a:r>
              <a:rPr lang="sk-SK" sz="900" dirty="0" smtClean="0"/>
              <a:t>48, 49</a:t>
            </a:r>
            <a:endParaRPr lang="sk-SK" sz="900" dirty="0"/>
          </a:p>
          <a:p>
            <a:endParaRPr lang="sk-SK" sz="800" b="1" dirty="0" smtClean="0">
              <a:solidFill>
                <a:srgbClr val="000000"/>
              </a:solidFill>
              <a:latin typeface="Arial" panose="020B0604020202020204" pitchFamily="34" charset="0"/>
            </a:endParaRPr>
          </a:p>
          <a:p>
            <a:r>
              <a:rPr lang="sk-SK" sz="800" b="1" dirty="0" err="1" smtClean="0">
                <a:solidFill>
                  <a:srgbClr val="000000"/>
                </a:solidFill>
                <a:latin typeface="Arial" panose="020B0604020202020204" pitchFamily="34" charset="0"/>
              </a:rPr>
              <a:t>Images</a:t>
            </a:r>
            <a:r>
              <a:rPr lang="sk-SK" sz="800" b="1" dirty="0" smtClean="0">
                <a:solidFill>
                  <a:srgbClr val="000000"/>
                </a:solidFill>
                <a:latin typeface="Arial" panose="020B0604020202020204" pitchFamily="34" charset="0"/>
              </a:rPr>
              <a:t> – </a:t>
            </a:r>
            <a:r>
              <a:rPr lang="sk-SK" sz="800" b="1" dirty="0" err="1" smtClean="0">
                <a:solidFill>
                  <a:srgbClr val="000000"/>
                </a:solidFill>
                <a:latin typeface="Arial" panose="020B0604020202020204" pitchFamily="34" charset="0"/>
              </a:rPr>
              <a:t>sources</a:t>
            </a:r>
            <a:r>
              <a:rPr lang="sk-SK" sz="800" b="1" dirty="0" smtClean="0">
                <a:solidFill>
                  <a:srgbClr val="000000"/>
                </a:solidFill>
                <a:latin typeface="Arial" panose="020B0604020202020204" pitchFamily="34" charset="0"/>
              </a:rPr>
              <a:t> </a:t>
            </a:r>
            <a:r>
              <a:rPr lang="sk-SK" sz="800" b="1" dirty="0" err="1" smtClean="0">
                <a:solidFill>
                  <a:srgbClr val="000000"/>
                </a:solidFill>
                <a:latin typeface="Arial" panose="020B0604020202020204" pitchFamily="34" charset="0"/>
              </a:rPr>
              <a:t>if</a:t>
            </a:r>
            <a:r>
              <a:rPr lang="sk-SK" sz="800" b="1" dirty="0" smtClean="0">
                <a:solidFill>
                  <a:srgbClr val="000000"/>
                </a:solidFill>
                <a:latin typeface="Arial" panose="020B0604020202020204" pitchFamily="34" charset="0"/>
              </a:rPr>
              <a:t> not </a:t>
            </a:r>
            <a:r>
              <a:rPr lang="sk-SK" sz="800" b="1" dirty="0" err="1" smtClean="0">
                <a:solidFill>
                  <a:srgbClr val="000000"/>
                </a:solidFill>
                <a:latin typeface="Arial" panose="020B0604020202020204" pitchFamily="34" charset="0"/>
              </a:rPr>
              <a:t>given</a:t>
            </a:r>
            <a:r>
              <a:rPr lang="sk-SK" sz="800" b="1" dirty="0" smtClean="0">
                <a:solidFill>
                  <a:srgbClr val="000000"/>
                </a:solidFill>
                <a:latin typeface="Arial" panose="020B0604020202020204" pitchFamily="34" charset="0"/>
              </a:rPr>
              <a:t> </a:t>
            </a:r>
            <a:r>
              <a:rPr lang="sk-SK" sz="800" b="1" dirty="0" err="1" smtClean="0">
                <a:solidFill>
                  <a:srgbClr val="000000"/>
                </a:solidFill>
                <a:latin typeface="Arial" panose="020B0604020202020204" pitchFamily="34" charset="0"/>
              </a:rPr>
              <a:t>directly</a:t>
            </a:r>
            <a:r>
              <a:rPr lang="sk-SK" sz="800" b="1" dirty="0" smtClean="0">
                <a:solidFill>
                  <a:srgbClr val="000000"/>
                </a:solidFill>
                <a:latin typeface="Arial" panose="020B0604020202020204" pitchFamily="34" charset="0"/>
              </a:rPr>
              <a:t> in </a:t>
            </a:r>
            <a:r>
              <a:rPr lang="sk-SK" sz="800" b="1" dirty="0" err="1" smtClean="0">
                <a:solidFill>
                  <a:srgbClr val="000000"/>
                </a:solidFill>
                <a:latin typeface="Arial" panose="020B0604020202020204" pitchFamily="34" charset="0"/>
              </a:rPr>
              <a:t>the</a:t>
            </a:r>
            <a:r>
              <a:rPr lang="sk-SK" sz="800" b="1" dirty="0" smtClean="0">
                <a:solidFill>
                  <a:srgbClr val="000000"/>
                </a:solidFill>
                <a:latin typeface="Arial" panose="020B0604020202020204" pitchFamily="34" charset="0"/>
              </a:rPr>
              <a:t> slide </a:t>
            </a:r>
            <a:r>
              <a:rPr lang="sk-SK" sz="800" b="1" dirty="0" err="1" smtClean="0">
                <a:solidFill>
                  <a:srgbClr val="000000"/>
                </a:solidFill>
                <a:latin typeface="Arial" panose="020B0604020202020204" pitchFamily="34" charset="0"/>
              </a:rPr>
              <a:t>with</a:t>
            </a:r>
            <a:r>
              <a:rPr lang="sk-SK" sz="800" b="1" dirty="0" smtClean="0">
                <a:solidFill>
                  <a:srgbClr val="000000"/>
                </a:solidFill>
                <a:latin typeface="Arial" panose="020B0604020202020204" pitchFamily="34" charset="0"/>
              </a:rPr>
              <a:t> </a:t>
            </a:r>
            <a:r>
              <a:rPr lang="sk-SK" sz="800" b="1" dirty="0" err="1" smtClean="0">
                <a:solidFill>
                  <a:srgbClr val="000000"/>
                </a:solidFill>
                <a:latin typeface="Arial" panose="020B0604020202020204" pitchFamily="34" charset="0"/>
              </a:rPr>
              <a:t>an</a:t>
            </a:r>
            <a:r>
              <a:rPr lang="sk-SK" sz="800" b="1" dirty="0" smtClean="0">
                <a:solidFill>
                  <a:srgbClr val="000000"/>
                </a:solidFill>
                <a:latin typeface="Arial" panose="020B0604020202020204" pitchFamily="34" charset="0"/>
              </a:rPr>
              <a:t> image</a:t>
            </a:r>
            <a:r>
              <a:rPr lang="sk-SK" sz="800" dirty="0" smtClean="0">
                <a:solidFill>
                  <a:srgbClr val="000000"/>
                </a:solidFill>
                <a:latin typeface="Arial" panose="020B0604020202020204" pitchFamily="34" charset="0"/>
              </a:rPr>
              <a:t>:</a:t>
            </a:r>
          </a:p>
          <a:p>
            <a:r>
              <a:rPr lang="sk-SK" sz="800" dirty="0" smtClean="0">
                <a:solidFill>
                  <a:srgbClr val="000000"/>
                </a:solidFill>
                <a:latin typeface="Arial" panose="020B0604020202020204" pitchFamily="34" charset="0"/>
              </a:rPr>
              <a:t>Slide 3: 1) </a:t>
            </a:r>
            <a:r>
              <a:rPr lang="sk-SK" sz="800" dirty="0" err="1" smtClean="0">
                <a:solidFill>
                  <a:srgbClr val="000000"/>
                </a:solidFill>
                <a:latin typeface="Arial" panose="020B0604020202020204" pitchFamily="34" charset="0"/>
              </a:rPr>
              <a:t>Scrolls</a:t>
            </a:r>
            <a:r>
              <a:rPr lang="sk-SK" sz="800" dirty="0" smtClean="0">
                <a:solidFill>
                  <a:srgbClr val="000000"/>
                </a:solidFill>
                <a:latin typeface="Arial" panose="020B0604020202020204" pitchFamily="34" charset="0"/>
              </a:rPr>
              <a:t>: </a:t>
            </a:r>
            <a:r>
              <a:rPr lang="sk-SK" sz="800" dirty="0" err="1"/>
              <a:t>Photo</a:t>
            </a:r>
            <a:r>
              <a:rPr lang="sk-SK" sz="800" dirty="0"/>
              <a:t> by </a:t>
            </a:r>
            <a:r>
              <a:rPr lang="sk-SK" sz="800" u="sng" dirty="0" err="1">
                <a:hlinkClick r:id="rId33"/>
              </a:rPr>
              <a:t>Wilhelm</a:t>
            </a:r>
            <a:r>
              <a:rPr lang="sk-SK" sz="800" u="sng" dirty="0">
                <a:hlinkClick r:id="rId33"/>
              </a:rPr>
              <a:t> </a:t>
            </a:r>
            <a:r>
              <a:rPr lang="sk-SK" sz="800" u="sng" dirty="0" err="1">
                <a:hlinkClick r:id="rId33"/>
              </a:rPr>
              <a:t>Gunkel</a:t>
            </a:r>
            <a:r>
              <a:rPr lang="sk-SK" sz="800" dirty="0"/>
              <a:t> on </a:t>
            </a:r>
            <a:r>
              <a:rPr lang="sk-SK" sz="800" u="sng" dirty="0" err="1" smtClean="0">
                <a:hlinkClick r:id="rId34"/>
              </a:rPr>
              <a:t>Unsplash</a:t>
            </a:r>
            <a:r>
              <a:rPr lang="sk-SK" sz="800" dirty="0" smtClean="0"/>
              <a:t> // 2) </a:t>
            </a:r>
            <a:r>
              <a:rPr lang="sk-SK" sz="800" dirty="0" err="1" smtClean="0"/>
              <a:t>Archive</a:t>
            </a:r>
            <a:r>
              <a:rPr lang="sk-SK" sz="800" dirty="0" smtClean="0"/>
              <a:t> </a:t>
            </a:r>
            <a:r>
              <a:rPr lang="sk-SK" sz="800" dirty="0" err="1"/>
              <a:t>Shelfs</a:t>
            </a:r>
            <a:r>
              <a:rPr lang="sk-SK" sz="800" dirty="0"/>
              <a:t> at </a:t>
            </a:r>
            <a:r>
              <a:rPr lang="sk-SK" sz="800" dirty="0" err="1"/>
              <a:t>Sächsisches</a:t>
            </a:r>
            <a:r>
              <a:rPr lang="sk-SK" sz="800" dirty="0"/>
              <a:t> </a:t>
            </a:r>
            <a:r>
              <a:rPr lang="sk-SK" sz="800" dirty="0" err="1"/>
              <a:t>Staatsarchiv</a:t>
            </a:r>
            <a:r>
              <a:rPr lang="sk-SK" sz="800" dirty="0"/>
              <a:t> in </a:t>
            </a:r>
            <a:r>
              <a:rPr lang="sk-SK" sz="800" dirty="0" err="1"/>
              <a:t>Dresden</a:t>
            </a:r>
            <a:r>
              <a:rPr lang="sk-SK" sz="800" dirty="0"/>
              <a:t>, </a:t>
            </a:r>
            <a:r>
              <a:rPr lang="sk-SK" sz="800" dirty="0" err="1"/>
              <a:t>Saxony</a:t>
            </a:r>
            <a:r>
              <a:rPr lang="sk-SK" sz="800" dirty="0"/>
              <a:t>, </a:t>
            </a:r>
            <a:r>
              <a:rPr lang="sk-SK" sz="800" dirty="0" err="1" smtClean="0"/>
              <a:t>Germany</a:t>
            </a:r>
            <a:r>
              <a:rPr lang="sk-SK" sz="800" dirty="0" smtClean="0"/>
              <a:t>: </a:t>
            </a:r>
            <a:r>
              <a:rPr lang="sk-SK" sz="800" dirty="0" err="1"/>
              <a:t>Photo</a:t>
            </a:r>
            <a:r>
              <a:rPr lang="sk-SK" sz="800" dirty="0"/>
              <a:t> by </a:t>
            </a:r>
            <a:r>
              <a:rPr lang="sk-SK" sz="800" u="sng" dirty="0">
                <a:hlinkClick r:id="rId35"/>
              </a:rPr>
              <a:t>C M</a:t>
            </a:r>
            <a:r>
              <a:rPr lang="sk-SK" sz="800" dirty="0"/>
              <a:t> on </a:t>
            </a:r>
            <a:r>
              <a:rPr lang="sk-SK" sz="800" u="sng" dirty="0" err="1" smtClean="0">
                <a:hlinkClick r:id="rId36"/>
              </a:rPr>
              <a:t>Unsplash</a:t>
            </a:r>
            <a:r>
              <a:rPr lang="sk-SK" sz="800" dirty="0" smtClean="0"/>
              <a:t> // 3) </a:t>
            </a:r>
            <a:r>
              <a:rPr lang="sk-SK" sz="800" dirty="0" err="1" smtClean="0"/>
              <a:t>Computer</a:t>
            </a:r>
            <a:r>
              <a:rPr lang="sk-SK" sz="800" dirty="0" smtClean="0"/>
              <a:t> with a </a:t>
            </a:r>
            <a:r>
              <a:rPr lang="sk-SK" sz="800" dirty="0" err="1" smtClean="0"/>
              <a:t>code</a:t>
            </a:r>
            <a:r>
              <a:rPr lang="sk-SK" sz="800" dirty="0" smtClean="0"/>
              <a:t>. </a:t>
            </a:r>
            <a:r>
              <a:rPr lang="sk-SK" sz="800" dirty="0" err="1" smtClean="0"/>
              <a:t>Photo</a:t>
            </a:r>
            <a:r>
              <a:rPr lang="sk-SK" sz="800" dirty="0" smtClean="0"/>
              <a:t> </a:t>
            </a:r>
            <a:r>
              <a:rPr lang="sk-SK" sz="800" dirty="0"/>
              <a:t>by </a:t>
            </a:r>
            <a:r>
              <a:rPr lang="sk-SK" sz="800" u="sng" dirty="0" err="1">
                <a:hlinkClick r:id="rId37"/>
              </a:rPr>
              <a:t>Markus</a:t>
            </a:r>
            <a:r>
              <a:rPr lang="sk-SK" sz="800" u="sng" dirty="0">
                <a:hlinkClick r:id="rId37"/>
              </a:rPr>
              <a:t> </a:t>
            </a:r>
            <a:r>
              <a:rPr lang="sk-SK" sz="800" u="sng" dirty="0" err="1">
                <a:hlinkClick r:id="rId37"/>
              </a:rPr>
              <a:t>Spiske</a:t>
            </a:r>
            <a:r>
              <a:rPr lang="sk-SK" sz="800" dirty="0"/>
              <a:t> on </a:t>
            </a:r>
            <a:r>
              <a:rPr lang="sk-SK" sz="800" u="sng" dirty="0" err="1" smtClean="0">
                <a:hlinkClick r:id="rId38"/>
              </a:rPr>
              <a:t>Unsplash</a:t>
            </a:r>
            <a:endParaRPr lang="sk-SK" sz="800" dirty="0" smtClean="0"/>
          </a:p>
          <a:p>
            <a:r>
              <a:rPr lang="sk-SK" sz="800" dirty="0"/>
              <a:t>Slide 7</a:t>
            </a:r>
            <a:r>
              <a:rPr lang="sk-SK" sz="800" dirty="0" smtClean="0"/>
              <a:t>: 1) National </a:t>
            </a:r>
            <a:r>
              <a:rPr lang="sk-SK" sz="800" dirty="0" err="1"/>
              <a:t>Archives</a:t>
            </a:r>
            <a:r>
              <a:rPr lang="sk-SK" sz="800" dirty="0"/>
              <a:t>, </a:t>
            </a:r>
            <a:r>
              <a:rPr lang="sk-SK" sz="800" dirty="0" smtClean="0"/>
              <a:t>UK, </a:t>
            </a:r>
            <a:r>
              <a:rPr lang="sk-SK" sz="800" u="sng" dirty="0" smtClean="0">
                <a:hlinkClick r:id="rId39"/>
              </a:rPr>
              <a:t>https</a:t>
            </a:r>
            <a:r>
              <a:rPr lang="sk-SK" sz="800" u="sng" dirty="0">
                <a:hlinkClick r:id="rId39"/>
              </a:rPr>
              <a:t>://</a:t>
            </a:r>
            <a:r>
              <a:rPr lang="sk-SK" sz="800" u="sng" dirty="0" smtClean="0">
                <a:hlinkClick r:id="rId39"/>
              </a:rPr>
              <a:t>commons.wikimedia.org/wiki/File:A_view_of_the_yellow_repository_at_The_National_Archives.jpg</a:t>
            </a:r>
            <a:r>
              <a:rPr lang="sk-SK" sz="800" u="sng" dirty="0" smtClean="0"/>
              <a:t>. </a:t>
            </a:r>
            <a:r>
              <a:rPr lang="sk-SK" sz="800" dirty="0" err="1" smtClean="0"/>
              <a:t>This</a:t>
            </a:r>
            <a:r>
              <a:rPr lang="sk-SK" sz="800" dirty="0" smtClean="0"/>
              <a:t> </a:t>
            </a:r>
            <a:r>
              <a:rPr lang="sk-SK" sz="800" dirty="0" err="1"/>
              <a:t>file</a:t>
            </a:r>
            <a:r>
              <a:rPr lang="sk-SK" sz="800" dirty="0"/>
              <a:t> </a:t>
            </a:r>
            <a:r>
              <a:rPr lang="sk-SK" sz="800" dirty="0" err="1"/>
              <a:t>is</a:t>
            </a:r>
            <a:r>
              <a:rPr lang="sk-SK" sz="800" dirty="0"/>
              <a:t> </a:t>
            </a:r>
            <a:r>
              <a:rPr lang="sk-SK" sz="800" dirty="0" err="1"/>
              <a:t>licensed</a:t>
            </a:r>
            <a:r>
              <a:rPr lang="sk-SK" sz="800" dirty="0"/>
              <a:t> </a:t>
            </a:r>
            <a:r>
              <a:rPr lang="sk-SK" sz="800" dirty="0" err="1"/>
              <a:t>under</a:t>
            </a:r>
            <a:r>
              <a:rPr lang="sk-SK" sz="800" dirty="0"/>
              <a:t> the </a:t>
            </a:r>
            <a:r>
              <a:rPr lang="sk-SK" sz="800" u="sng" dirty="0" err="1">
                <a:hlinkClick r:id="rId40" tooltip="w:en:Creative Commons"/>
              </a:rPr>
              <a:t>Creative</a:t>
            </a:r>
            <a:r>
              <a:rPr lang="sk-SK" sz="800" u="sng" dirty="0">
                <a:hlinkClick r:id="rId40" tooltip="w:en:Creative Commons"/>
              </a:rPr>
              <a:t> Commons</a:t>
            </a:r>
            <a:r>
              <a:rPr lang="sk-SK" sz="800" dirty="0"/>
              <a:t> </a:t>
            </a:r>
            <a:r>
              <a:rPr lang="sk-SK" sz="800" u="sng" dirty="0" err="1">
                <a:hlinkClick r:id="rId41"/>
              </a:rPr>
              <a:t>Attribution</a:t>
            </a:r>
            <a:r>
              <a:rPr lang="sk-SK" sz="800" u="sng" dirty="0">
                <a:hlinkClick r:id="rId41"/>
              </a:rPr>
              <a:t> 3.0 </a:t>
            </a:r>
            <a:r>
              <a:rPr lang="sk-SK" sz="800" u="sng" dirty="0" err="1" smtClean="0">
                <a:hlinkClick r:id="rId41"/>
              </a:rPr>
              <a:t>Unported</a:t>
            </a:r>
            <a:r>
              <a:rPr lang="sk-SK" sz="800" dirty="0" smtClean="0"/>
              <a:t> </a:t>
            </a:r>
            <a:r>
              <a:rPr lang="sk-SK" sz="800" dirty="0" err="1"/>
              <a:t>license</a:t>
            </a:r>
            <a:r>
              <a:rPr lang="sk-SK" sz="800" dirty="0" smtClean="0"/>
              <a:t>. // 2) </a:t>
            </a:r>
            <a:r>
              <a:rPr lang="sk-SK" sz="800" dirty="0" err="1" smtClean="0"/>
              <a:t>Free</a:t>
            </a:r>
            <a:r>
              <a:rPr lang="sk-SK" sz="800" dirty="0" smtClean="0"/>
              <a:t> </a:t>
            </a:r>
            <a:r>
              <a:rPr lang="sk-SK" sz="800" dirty="0" err="1"/>
              <a:t>computer</a:t>
            </a:r>
            <a:r>
              <a:rPr lang="sk-SK" sz="800" dirty="0"/>
              <a:t> server </a:t>
            </a:r>
            <a:r>
              <a:rPr lang="sk-SK" sz="800" dirty="0" err="1"/>
              <a:t>room</a:t>
            </a:r>
            <a:r>
              <a:rPr lang="sk-SK" sz="800" dirty="0"/>
              <a:t> image, </a:t>
            </a:r>
            <a:r>
              <a:rPr lang="sk-SK" sz="800" dirty="0" err="1"/>
              <a:t>public</a:t>
            </a:r>
            <a:r>
              <a:rPr lang="sk-SK" sz="800" dirty="0"/>
              <a:t> </a:t>
            </a:r>
            <a:r>
              <a:rPr lang="sk-SK" sz="800" dirty="0" err="1"/>
              <a:t>domain</a:t>
            </a:r>
            <a:r>
              <a:rPr lang="sk-SK" sz="800" dirty="0"/>
              <a:t> </a:t>
            </a:r>
            <a:r>
              <a:rPr lang="sk-SK" sz="800" dirty="0">
                <a:hlinkClick r:id="rId42"/>
              </a:rPr>
              <a:t>CC0</a:t>
            </a:r>
            <a:r>
              <a:rPr lang="sk-SK" sz="800" dirty="0"/>
              <a:t> </a:t>
            </a:r>
            <a:r>
              <a:rPr lang="sk-SK" sz="800" dirty="0" err="1"/>
              <a:t>photo</a:t>
            </a:r>
            <a:r>
              <a:rPr lang="sk-SK" sz="800" dirty="0" smtClean="0"/>
              <a:t>. Autor</a:t>
            </a:r>
            <a:r>
              <a:rPr lang="sk-SK" sz="800" dirty="0"/>
              <a:t>: rawpixel.com | Zdroj: </a:t>
            </a:r>
            <a:r>
              <a:rPr lang="sk-SK" sz="800" dirty="0" smtClean="0"/>
              <a:t>rawpixel.com // 3) </a:t>
            </a:r>
            <a:r>
              <a:rPr lang="en-US" sz="800" dirty="0"/>
              <a:t>National Wildlife Property </a:t>
            </a:r>
            <a:r>
              <a:rPr lang="en-US" sz="800" dirty="0" smtClean="0"/>
              <a:t>Repository</a:t>
            </a:r>
            <a:r>
              <a:rPr lang="sk-SK" sz="800" dirty="0" smtClean="0"/>
              <a:t>. </a:t>
            </a:r>
            <a:r>
              <a:rPr lang="en-US" sz="800" dirty="0" smtClean="0">
                <a:hlinkClick r:id="rId43"/>
              </a:rPr>
              <a:t>https</a:t>
            </a:r>
            <a:r>
              <a:rPr lang="en-US" sz="800" dirty="0">
                <a:hlinkClick r:id="rId43"/>
              </a:rPr>
              <a:t>://creativecommons.org/licenses/by/2.0</a:t>
            </a:r>
            <a:r>
              <a:rPr lang="en-US" sz="800" dirty="0" smtClean="0">
                <a:hlinkClick r:id="rId43"/>
              </a:rPr>
              <a:t>/</a:t>
            </a:r>
            <a:endParaRPr lang="sk-SK" sz="800" dirty="0" smtClean="0"/>
          </a:p>
        </p:txBody>
      </p:sp>
      <p:sp>
        <p:nvSpPr>
          <p:cNvPr id="9" name="Zástupný objekt pre číslo snímky 8"/>
          <p:cNvSpPr>
            <a:spLocks noGrp="1"/>
          </p:cNvSpPr>
          <p:nvPr>
            <p:ph type="sldNum" sz="quarter" idx="12"/>
          </p:nvPr>
        </p:nvSpPr>
        <p:spPr/>
        <p:txBody>
          <a:bodyPr/>
          <a:lstStyle/>
          <a:p>
            <a:pPr>
              <a:defRPr/>
            </a:pPr>
            <a:fld id="{5F8A6784-8DE6-4866-8026-B3451A70A446}" type="slidenum">
              <a:rPr lang="sk-SK" smtClean="0"/>
              <a:pPr>
                <a:defRPr/>
              </a:pPr>
              <a:t>35</a:t>
            </a:fld>
            <a:endParaRPr lang="sk-SK"/>
          </a:p>
        </p:txBody>
      </p:sp>
    </p:spTree>
    <p:extLst>
      <p:ext uri="{BB962C8B-B14F-4D97-AF65-F5344CB8AC3E}">
        <p14:creationId xmlns:p14="http://schemas.microsoft.com/office/powerpoint/2010/main" val="83755491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270933" y="1135064"/>
            <a:ext cx="11822642" cy="4860924"/>
          </a:xfrm>
          <a:prstGeom prst="rect">
            <a:avLst/>
          </a:prstGeom>
        </p:spPr>
        <p:txBody>
          <a:bodyPr/>
          <a:lstStyle/>
          <a:p>
            <a:pPr>
              <a:lnSpc>
                <a:spcPct val="90000"/>
              </a:lnSpc>
              <a:spcBef>
                <a:spcPts val="1000"/>
              </a:spcBef>
              <a:buFont typeface="Arial" charset="0"/>
              <a:buNone/>
            </a:pPr>
            <a:endParaRPr lang="sk-SK" sz="4000" dirty="0" smtClean="0">
              <a:latin typeface="Arial" panose="020B0604020202020204" pitchFamily="34" charset="0"/>
              <a:ea typeface="Tahoma" panose="020B0604030504040204" pitchFamily="34" charset="0"/>
              <a:cs typeface="Arial" panose="020B0604020202020204" pitchFamily="34" charset="0"/>
            </a:endParaRPr>
          </a:p>
          <a:p>
            <a:pPr>
              <a:lnSpc>
                <a:spcPct val="90000"/>
              </a:lnSpc>
              <a:spcBef>
                <a:spcPts val="1000"/>
              </a:spcBef>
              <a:buFont typeface="Arial" charset="0"/>
              <a:buNone/>
            </a:pPr>
            <a:endParaRPr lang="sk-SK" sz="4000" dirty="0">
              <a:latin typeface="Arial" panose="020B0604020202020204" pitchFamily="34" charset="0"/>
              <a:ea typeface="Tahoma" panose="020B0604030504040204" pitchFamily="34" charset="0"/>
              <a:cs typeface="Arial" panose="020B0604020202020204" pitchFamily="34" charset="0"/>
            </a:endParaRPr>
          </a:p>
          <a:p>
            <a:pPr>
              <a:lnSpc>
                <a:spcPct val="90000"/>
              </a:lnSpc>
              <a:spcBef>
                <a:spcPts val="1000"/>
              </a:spcBef>
              <a:buFont typeface="Arial" charset="0"/>
              <a:buNone/>
            </a:pPr>
            <a:endParaRPr lang="sk-SK" sz="4000" dirty="0" smtClean="0">
              <a:latin typeface="Arial" panose="020B0604020202020204" pitchFamily="34" charset="0"/>
              <a:ea typeface="Tahoma" panose="020B0604030504040204" pitchFamily="34" charset="0"/>
              <a:cs typeface="Arial" panose="020B0604020202020204" pitchFamily="34" charset="0"/>
            </a:endParaRPr>
          </a:p>
          <a:p>
            <a:pPr>
              <a:lnSpc>
                <a:spcPct val="90000"/>
              </a:lnSpc>
              <a:spcBef>
                <a:spcPts val="1000"/>
              </a:spcBef>
              <a:buFont typeface="Arial" charset="0"/>
              <a:buNone/>
            </a:pPr>
            <a:r>
              <a:rPr lang="sk-SK" sz="4000" dirty="0" smtClean="0">
                <a:latin typeface="Arial" panose="020B0604020202020204" pitchFamily="34" charset="0"/>
                <a:ea typeface="Tahoma" panose="020B0604030504040204" pitchFamily="34" charset="0"/>
                <a:cs typeface="Arial" panose="020B0604020202020204" pitchFamily="34" charset="0"/>
              </a:rPr>
              <a:t>	</a:t>
            </a:r>
            <a:r>
              <a:rPr lang="sk-SK" sz="4000" dirty="0" err="1" smtClean="0">
                <a:latin typeface="Arial" panose="020B0604020202020204" pitchFamily="34" charset="0"/>
                <a:ea typeface="Tahoma" panose="020B0604030504040204" pitchFamily="34" charset="0"/>
                <a:cs typeface="Arial" panose="020B0604020202020204" pitchFamily="34" charset="0"/>
              </a:rPr>
              <a:t>Thank</a:t>
            </a:r>
            <a:r>
              <a:rPr lang="sk-SK" sz="4000" dirty="0" smtClean="0">
                <a:latin typeface="Arial" panose="020B0604020202020204" pitchFamily="34" charset="0"/>
                <a:ea typeface="Tahoma" panose="020B0604030504040204" pitchFamily="34" charset="0"/>
                <a:cs typeface="Arial" panose="020B0604020202020204" pitchFamily="34" charset="0"/>
              </a:rPr>
              <a:t> </a:t>
            </a:r>
            <a:r>
              <a:rPr lang="sk-SK" sz="4000" dirty="0" err="1" smtClean="0">
                <a:latin typeface="Arial" panose="020B0604020202020204" pitchFamily="34" charset="0"/>
                <a:ea typeface="Tahoma" panose="020B0604030504040204" pitchFamily="34" charset="0"/>
                <a:cs typeface="Arial" panose="020B0604020202020204" pitchFamily="34" charset="0"/>
              </a:rPr>
              <a:t>you</a:t>
            </a:r>
            <a:r>
              <a:rPr lang="sk-SK" sz="4000" dirty="0" smtClean="0">
                <a:latin typeface="Arial" panose="020B0604020202020204" pitchFamily="34" charset="0"/>
                <a:ea typeface="Tahoma" panose="020B0604030504040204" pitchFamily="34" charset="0"/>
                <a:cs typeface="Arial" panose="020B0604020202020204" pitchFamily="34" charset="0"/>
              </a:rPr>
              <a:t>.</a:t>
            </a:r>
            <a:endParaRPr lang="sk-SK" sz="4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pic>
        <p:nvPicPr>
          <p:cNvPr id="2" name="Obrázo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2197" y="1708915"/>
            <a:ext cx="5689548" cy="3769018"/>
          </a:xfrm>
          <a:prstGeom prst="rect">
            <a:avLst/>
          </a:prstGeom>
        </p:spPr>
      </p:pic>
      <p:sp>
        <p:nvSpPr>
          <p:cNvPr id="9" name="Zástupný objekt pre číslo snímky 8"/>
          <p:cNvSpPr>
            <a:spLocks noGrp="1"/>
          </p:cNvSpPr>
          <p:nvPr>
            <p:ph type="sldNum" sz="quarter" idx="12"/>
          </p:nvPr>
        </p:nvSpPr>
        <p:spPr/>
        <p:txBody>
          <a:bodyPr/>
          <a:lstStyle/>
          <a:p>
            <a:pPr>
              <a:defRPr/>
            </a:pPr>
            <a:fld id="{5F8A6784-8DE6-4866-8026-B3451A70A446}" type="slidenum">
              <a:rPr lang="sk-SK" smtClean="0"/>
              <a:pPr>
                <a:defRPr/>
              </a:pPr>
              <a:t>36</a:t>
            </a:fld>
            <a:endParaRPr lang="sk-SK"/>
          </a:p>
        </p:txBody>
      </p:sp>
      <p:pic>
        <p:nvPicPr>
          <p:cNvPr id="10" name="Obrázok 16" descr="https://sk.creativecommons.org/files/2011/08/Attribution_CC-BY1.png"/>
          <p:cNvPicPr>
            <a:picLocks noChangeAspect="1" noChangeArrowheads="1"/>
          </p:cNvPicPr>
          <p:nvPr/>
        </p:nvPicPr>
        <p:blipFill>
          <a:blip r:embed="rId4"/>
          <a:srcRect/>
          <a:stretch>
            <a:fillRect/>
          </a:stretch>
        </p:blipFill>
        <p:spPr bwMode="auto">
          <a:xfrm>
            <a:off x="113248" y="6174136"/>
            <a:ext cx="1026782" cy="361707"/>
          </a:xfrm>
          <a:prstGeom prst="rect">
            <a:avLst/>
          </a:prstGeom>
          <a:noFill/>
          <a:ln w="9525">
            <a:noFill/>
            <a:miter lim="800000"/>
            <a:headEnd/>
            <a:tailEnd/>
          </a:ln>
        </p:spPr>
      </p:pic>
      <p:sp>
        <p:nvSpPr>
          <p:cNvPr id="11" name="BlokTextu 17"/>
          <p:cNvSpPr txBox="1">
            <a:spLocks noChangeArrowheads="1"/>
          </p:cNvSpPr>
          <p:nvPr/>
        </p:nvSpPr>
        <p:spPr bwMode="auto">
          <a:xfrm>
            <a:off x="-1" y="6613753"/>
            <a:ext cx="5625193" cy="215444"/>
          </a:xfrm>
          <a:prstGeom prst="rect">
            <a:avLst/>
          </a:prstGeom>
          <a:noFill/>
          <a:ln w="9525">
            <a:noFill/>
            <a:miter lim="800000"/>
            <a:headEnd/>
            <a:tailEnd/>
          </a:ln>
        </p:spPr>
        <p:txBody>
          <a:bodyPr wrap="square">
            <a:spAutoFit/>
          </a:bodyPr>
          <a:lstStyle/>
          <a:p>
            <a:r>
              <a:rPr lang="en-US" sz="800" dirty="0"/>
              <a:t>Unless otherwise indicated directly in the slides, this presentation is available under a </a:t>
            </a:r>
            <a:r>
              <a:rPr lang="sk-SK" sz="800" dirty="0">
                <a:hlinkClick r:id="rId5"/>
              </a:rPr>
              <a:t>CC BY 4.0</a:t>
            </a:r>
            <a:r>
              <a:rPr lang="sk-SK" sz="800" dirty="0"/>
              <a:t> </a:t>
            </a:r>
            <a:r>
              <a:rPr lang="en-US" sz="800" dirty="0"/>
              <a:t>license</a:t>
            </a:r>
            <a:r>
              <a:rPr lang="sk-SK" sz="800" dirty="0"/>
              <a:t>. </a:t>
            </a:r>
          </a:p>
        </p:txBody>
      </p:sp>
    </p:spTree>
    <p:extLst>
      <p:ext uri="{BB962C8B-B14F-4D97-AF65-F5344CB8AC3E}">
        <p14:creationId xmlns:p14="http://schemas.microsoft.com/office/powerpoint/2010/main" val="400640952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10026650" cy="584775"/>
          </a:xfrm>
          <a:prstGeom prst="rect">
            <a:avLst/>
          </a:prstGeom>
          <a:noFill/>
          <a:ln w="9525">
            <a:noFill/>
            <a:miter lim="800000"/>
            <a:headEnd/>
            <a:tailEnd/>
          </a:ln>
        </p:spPr>
        <p:txBody>
          <a:bodyPr wrap="square">
            <a:spAutoFit/>
          </a:bodyPr>
          <a:lstStyle/>
          <a:p>
            <a:r>
              <a:rPr lang="sk-SK" sz="3200" b="1" dirty="0" smtClean="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Archiving–memory of the scientific record</a:t>
            </a:r>
            <a:endParaRPr lang="en-US" sz="3200" b="1" dirty="0">
              <a:solidFill>
                <a:schemeClr val="bg1"/>
              </a:solidFill>
              <a:latin typeface="Arial" panose="020B0604020202020204" pitchFamily="34" charset="0"/>
              <a:cs typeface="Arial" panose="020B0604020202020204" pitchFamily="34" charset="0"/>
            </a:endParaRPr>
          </a:p>
        </p:txBody>
      </p:sp>
      <p:sp>
        <p:nvSpPr>
          <p:cNvPr id="9" name="Podnadpis 2"/>
          <p:cNvSpPr txBox="1">
            <a:spLocks/>
          </p:cNvSpPr>
          <p:nvPr/>
        </p:nvSpPr>
        <p:spPr>
          <a:xfrm>
            <a:off x="750888" y="1577975"/>
            <a:ext cx="11236325" cy="3459163"/>
          </a:xfrm>
          <a:prstGeom prst="rect">
            <a:avLst/>
          </a:prstGeom>
        </p:spPr>
        <p:txBody>
          <a:bodyPr/>
          <a:lstStyle/>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8" name="Obdĺžnik 7"/>
          <p:cNvSpPr/>
          <p:nvPr/>
        </p:nvSpPr>
        <p:spPr>
          <a:xfrm>
            <a:off x="299908" y="890588"/>
            <a:ext cx="9996694" cy="5841542"/>
          </a:xfrm>
          <a:prstGeom prst="rect">
            <a:avLst/>
          </a:prstGeom>
        </p:spPr>
        <p:txBody>
          <a:bodyPr wrap="square">
            <a:noAutofit/>
          </a:bodyPr>
          <a:lstStyle/>
          <a:p>
            <a:pPr marL="285750" indent="-285750" algn="just">
              <a:lnSpc>
                <a:spcPct val="130000"/>
              </a:lnSpc>
              <a:buFont typeface="Arial" panose="020B0604020202020204" pitchFamily="34" charset="0"/>
              <a:buChar char="•"/>
            </a:pPr>
            <a:r>
              <a:rPr lang="en-GB" sz="2000" b="1" dirty="0" smtClean="0">
                <a:solidFill>
                  <a:srgbClr val="000000"/>
                </a:solidFill>
                <a:latin typeface="Arial" panose="020B0604020202020204" pitchFamily="34" charset="0"/>
              </a:rPr>
              <a:t>Archiving 		continuity</a:t>
            </a:r>
            <a:r>
              <a:rPr lang="sk-SK" sz="2000" b="1" dirty="0" smtClean="0">
                <a:solidFill>
                  <a:srgbClr val="000000"/>
                </a:solidFill>
                <a:latin typeface="Arial" panose="020B0604020202020204" pitchFamily="34" charset="0"/>
              </a:rPr>
              <a:t> of </a:t>
            </a:r>
            <a:r>
              <a:rPr lang="en-GB" sz="2000" b="1" dirty="0" smtClean="0">
                <a:solidFill>
                  <a:srgbClr val="000000"/>
                </a:solidFill>
                <a:latin typeface="Arial" panose="020B0604020202020204" pitchFamily="34" charset="0"/>
              </a:rPr>
              <a:t>scientific </a:t>
            </a:r>
            <a:r>
              <a:rPr lang="en-GB" sz="2000" b="1" dirty="0">
                <a:solidFill>
                  <a:srgbClr val="000000"/>
                </a:solidFill>
                <a:latin typeface="Arial" panose="020B0604020202020204" pitchFamily="34" charset="0"/>
              </a:rPr>
              <a:t>record</a:t>
            </a:r>
            <a:endParaRPr lang="en-GB" sz="2000" dirty="0" smtClean="0">
              <a:solidFill>
                <a:srgbClr val="000000"/>
              </a:solidFill>
              <a:latin typeface="Arial" panose="020B0604020202020204" pitchFamily="34" charset="0"/>
            </a:endParaRPr>
          </a:p>
          <a:p>
            <a:pPr marL="285750" indent="-285750" algn="just">
              <a:lnSpc>
                <a:spcPct val="130000"/>
              </a:lnSpc>
              <a:spcBef>
                <a:spcPts val="600"/>
              </a:spcBef>
              <a:buFont typeface="Arial" panose="020B0604020202020204" pitchFamily="34" charset="0"/>
              <a:buChar char="•"/>
            </a:pPr>
            <a:r>
              <a:rPr lang="en-GB" sz="2000" dirty="0" smtClean="0">
                <a:solidFill>
                  <a:srgbClr val="000000"/>
                </a:solidFill>
                <a:latin typeface="Arial" panose="020B0604020202020204" pitchFamily="34" charset="0"/>
              </a:rPr>
              <a:t>research papers and datasets are </a:t>
            </a:r>
            <a:r>
              <a:rPr lang="en-GB" sz="2000" b="1" dirty="0" smtClean="0">
                <a:solidFill>
                  <a:srgbClr val="000000"/>
                </a:solidFill>
                <a:latin typeface="Arial" panose="020B0604020202020204" pitchFamily="34" charset="0"/>
              </a:rPr>
              <a:t>searched for and cited</a:t>
            </a:r>
            <a:r>
              <a:rPr lang="en-GB" sz="2000" dirty="0" smtClean="0">
                <a:solidFill>
                  <a:srgbClr val="000000"/>
                </a:solidFill>
                <a:latin typeface="Arial" panose="020B0604020202020204" pitchFamily="34" charset="0"/>
              </a:rPr>
              <a:t> (=necessary) even centuries after their publication</a:t>
            </a:r>
          </a:p>
          <a:p>
            <a:pPr algn="just">
              <a:lnSpc>
                <a:spcPct val="130000"/>
              </a:lnSpc>
            </a:pPr>
            <a:r>
              <a:rPr lang="en-GB" sz="1400" b="1" dirty="0" smtClean="0">
                <a:solidFill>
                  <a:srgbClr val="000000"/>
                </a:solidFill>
                <a:latin typeface="Calibri" panose="020F0502020204030204" pitchFamily="34" charset="0"/>
              </a:rPr>
              <a:t>       </a:t>
            </a:r>
            <a:r>
              <a:rPr lang="en-GB" sz="1600" b="1" i="1" dirty="0" smtClean="0">
                <a:solidFill>
                  <a:srgbClr val="00B050"/>
                </a:solidFill>
                <a:latin typeface="Calibri" panose="020F0502020204030204" pitchFamily="34" charset="0"/>
              </a:rPr>
              <a:t>Not all of them, of course, but no one can determine in advance which will be the "lucky ones".</a:t>
            </a:r>
          </a:p>
          <a:p>
            <a:pPr marL="285750" indent="-285750" algn="just">
              <a:lnSpc>
                <a:spcPct val="130000"/>
              </a:lnSpc>
              <a:spcBef>
                <a:spcPts val="600"/>
              </a:spcBef>
              <a:buFont typeface="Arial" panose="020B0604020202020204" pitchFamily="34" charset="0"/>
              <a:buChar char="•"/>
            </a:pPr>
            <a:r>
              <a:rPr lang="en-GB" dirty="0" smtClean="0">
                <a:solidFill>
                  <a:srgbClr val="000000"/>
                </a:solidFill>
                <a:latin typeface="Arial" panose="020B0604020202020204" pitchFamily="34" charset="0"/>
              </a:rPr>
              <a:t>scientific journals publishers, especially the smaller ones, are often </a:t>
            </a:r>
            <a:r>
              <a:rPr lang="en-GB" b="1" dirty="0" smtClean="0">
                <a:solidFill>
                  <a:srgbClr val="000000"/>
                </a:solidFill>
                <a:latin typeface="Arial" panose="020B0604020202020204" pitchFamily="34" charset="0"/>
              </a:rPr>
              <a:t>short-lived</a:t>
            </a:r>
            <a:r>
              <a:rPr lang="en-GB" dirty="0" smtClean="0">
                <a:solidFill>
                  <a:srgbClr val="000000"/>
                </a:solidFill>
                <a:latin typeface="Arial" panose="020B0604020202020204" pitchFamily="34" charset="0"/>
              </a:rPr>
              <a:t>—</a:t>
            </a:r>
            <a:r>
              <a:rPr lang="sk-SK" dirty="0" smtClean="0">
                <a:solidFill>
                  <a:srgbClr val="000000"/>
                </a:solidFill>
                <a:latin typeface="Arial" panose="020B0604020202020204" pitchFamily="34" charset="0"/>
              </a:rPr>
              <a:t>W</a:t>
            </a:r>
            <a:r>
              <a:rPr lang="en-GB" dirty="0" smtClean="0">
                <a:solidFill>
                  <a:srgbClr val="000000"/>
                </a:solidFill>
                <a:latin typeface="Arial" panose="020B0604020202020204" pitchFamily="34" charset="0"/>
              </a:rPr>
              <a:t>hat happens to the content </a:t>
            </a:r>
            <a:r>
              <a:rPr lang="en-GB" b="1" dirty="0" smtClean="0">
                <a:solidFill>
                  <a:srgbClr val="000000"/>
                </a:solidFill>
                <a:latin typeface="Arial" panose="020B0604020202020204" pitchFamily="34" charset="0"/>
              </a:rPr>
              <a:t>after the journal/publisher goes out of business?</a:t>
            </a:r>
            <a:endParaRPr lang="en-GB" dirty="0" smtClean="0">
              <a:solidFill>
                <a:srgbClr val="000000"/>
              </a:solidFill>
              <a:latin typeface="Arial" panose="020B0604020202020204" pitchFamily="34" charset="0"/>
            </a:endParaRPr>
          </a:p>
          <a:p>
            <a:pPr marL="180975" indent="-180975" algn="just">
              <a:lnSpc>
                <a:spcPct val="130000"/>
              </a:lnSpc>
              <a:spcBef>
                <a:spcPts val="600"/>
              </a:spcBef>
            </a:pPr>
            <a:r>
              <a:rPr lang="en-GB" b="1" dirty="0" smtClean="0">
                <a:solidFill>
                  <a:srgbClr val="000000"/>
                </a:solidFill>
                <a:latin typeface="Arial" panose="020B0604020202020204" pitchFamily="34" charset="0"/>
              </a:rPr>
              <a:t>    In the past</a:t>
            </a:r>
            <a:r>
              <a:rPr lang="en-GB" dirty="0" smtClean="0">
                <a:solidFill>
                  <a:srgbClr val="000000"/>
                </a:solidFill>
                <a:latin typeface="Arial" panose="020B0604020202020204" pitchFamily="34" charset="0"/>
              </a:rPr>
              <a:t>: hard copies of the journal remained in the library that archived them</a:t>
            </a:r>
          </a:p>
          <a:p>
            <a:pPr marL="285750" indent="-285750" algn="just">
              <a:lnSpc>
                <a:spcPct val="120000"/>
              </a:lnSpc>
              <a:buFont typeface="Arial" panose="020B0604020202020204" pitchFamily="34" charset="0"/>
              <a:buChar char="•"/>
            </a:pPr>
            <a:endParaRPr lang="en-GB" sz="2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en-GB" sz="2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en-GB" sz="2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en-GB" sz="2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en-GB" sz="1000" dirty="0" smtClean="0">
              <a:solidFill>
                <a:srgbClr val="000000"/>
              </a:solidFill>
              <a:latin typeface="Arial" panose="020B0604020202020204" pitchFamily="34" charset="0"/>
            </a:endParaRPr>
          </a:p>
          <a:p>
            <a:pPr marL="285750" indent="-285750" algn="just">
              <a:lnSpc>
                <a:spcPct val="120000"/>
              </a:lnSpc>
              <a:buFont typeface="Arial" panose="020B0604020202020204" pitchFamily="34" charset="0"/>
              <a:buChar char="•"/>
            </a:pPr>
            <a:endParaRPr lang="en-GB" sz="1000" dirty="0" smtClean="0">
              <a:solidFill>
                <a:srgbClr val="000000"/>
              </a:solidFill>
              <a:latin typeface="Arial" panose="020B0604020202020204" pitchFamily="34" charset="0"/>
            </a:endParaRPr>
          </a:p>
          <a:p>
            <a:pPr marL="180975" indent="-180975" algn="just">
              <a:lnSpc>
                <a:spcPct val="120000"/>
              </a:lnSpc>
            </a:pPr>
            <a:endParaRPr lang="en-GB" sz="800" dirty="0" smtClean="0">
              <a:solidFill>
                <a:srgbClr val="000000"/>
              </a:solidFill>
              <a:latin typeface="Arial" panose="020B0604020202020204" pitchFamily="34" charset="0"/>
            </a:endParaRPr>
          </a:p>
          <a:p>
            <a:pPr marL="180975" indent="-180975" algn="just">
              <a:lnSpc>
                <a:spcPct val="120000"/>
              </a:lnSpc>
            </a:pPr>
            <a:r>
              <a:rPr lang="en-GB" sz="2000" b="1" dirty="0" smtClean="0">
                <a:solidFill>
                  <a:srgbClr val="000000"/>
                </a:solidFill>
                <a:latin typeface="Arial" panose="020B0604020202020204" pitchFamily="34" charset="0"/>
              </a:rPr>
              <a:t>	</a:t>
            </a:r>
          </a:p>
          <a:p>
            <a:pPr marL="180975" indent="-180975" algn="ctr">
              <a:lnSpc>
                <a:spcPct val="120000"/>
              </a:lnSpc>
              <a:spcBef>
                <a:spcPts val="600"/>
              </a:spcBef>
            </a:pPr>
            <a:r>
              <a:rPr lang="en-GB" sz="2000" b="1" dirty="0" smtClean="0">
                <a:solidFill>
                  <a:srgbClr val="000000"/>
                </a:solidFill>
                <a:latin typeface="Arial" panose="020B0604020202020204" pitchFamily="34" charset="0"/>
              </a:rPr>
              <a:t>                    Nowadays</a:t>
            </a:r>
            <a:r>
              <a:rPr lang="en-GB" sz="2000" dirty="0" smtClean="0">
                <a:solidFill>
                  <a:srgbClr val="000000"/>
                </a:solidFill>
                <a:latin typeface="Arial" panose="020B0604020202020204" pitchFamily="34" charset="0"/>
              </a:rPr>
              <a:t>: Error 404... or  </a:t>
            </a:r>
            <a:r>
              <a:rPr lang="en-GB" sz="2000" b="1" dirty="0" smtClean="0">
                <a:solidFill>
                  <a:srgbClr val="000000"/>
                </a:solidFill>
                <a:latin typeface="Arial" panose="020B0604020202020204" pitchFamily="34" charset="0"/>
              </a:rPr>
              <a:t>→  </a:t>
            </a:r>
            <a:r>
              <a:rPr lang="en-GB" sz="2400" b="1" dirty="0" smtClean="0">
                <a:solidFill>
                  <a:srgbClr val="C00000"/>
                </a:solidFill>
                <a:latin typeface="Arial" panose="020B0604020202020204" pitchFamily="34" charset="0"/>
              </a:rPr>
              <a:t>long-term digital archiving</a:t>
            </a:r>
            <a:endParaRPr lang="en-GB" sz="2400" b="1" dirty="0">
              <a:solidFill>
                <a:srgbClr val="C00000"/>
              </a:solidFill>
              <a:latin typeface="Arial" panose="020B0604020202020204" pitchFamily="34" charset="0"/>
            </a:endParaRPr>
          </a:p>
        </p:txBody>
      </p:sp>
      <p:sp>
        <p:nvSpPr>
          <p:cNvPr id="13" name="Obdĺžnik 12"/>
          <p:cNvSpPr/>
          <p:nvPr/>
        </p:nvSpPr>
        <p:spPr>
          <a:xfrm>
            <a:off x="10165483" y="6642556"/>
            <a:ext cx="2026517" cy="215444"/>
          </a:xfrm>
          <a:prstGeom prst="rect">
            <a:avLst/>
          </a:prstGeom>
        </p:spPr>
        <p:txBody>
          <a:bodyPr wrap="none">
            <a:spAutoFit/>
          </a:bodyPr>
          <a:lstStyle/>
          <a:p>
            <a:pPr>
              <a:spcAft>
                <a:spcPts val="0"/>
              </a:spcAft>
            </a:pPr>
            <a:r>
              <a:rPr lang="sk-SK" sz="800" dirty="0" err="1">
                <a:latin typeface="Arial" panose="020B0604020202020204" pitchFamily="34" charset="0"/>
                <a:ea typeface="Calibri" panose="020F0502020204030204" pitchFamily="34" charset="0"/>
                <a:cs typeface="Arial" panose="020B0604020202020204" pitchFamily="34" charset="0"/>
              </a:rPr>
              <a:t>Photo</a:t>
            </a:r>
            <a:r>
              <a:rPr lang="sk-SK" sz="800" dirty="0">
                <a:latin typeface="Arial" panose="020B0604020202020204" pitchFamily="34" charset="0"/>
                <a:ea typeface="Calibri" panose="020F0502020204030204" pitchFamily="34" charset="0"/>
                <a:cs typeface="Arial" panose="020B0604020202020204" pitchFamily="34" charset="0"/>
              </a:rPr>
              <a:t> by </a:t>
            </a:r>
            <a:r>
              <a:rPr lang="sk-SK" sz="800"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3"/>
              </a:rPr>
              <a:t>Kiarash</a:t>
            </a:r>
            <a:r>
              <a:rPr lang="sk-SK" sz="8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 </a:t>
            </a:r>
            <a:r>
              <a:rPr lang="sk-SK" sz="800"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3"/>
              </a:rPr>
              <a:t>Mansouri</a:t>
            </a:r>
            <a:r>
              <a:rPr lang="sk-SK" sz="800" dirty="0">
                <a:latin typeface="Arial" panose="020B0604020202020204" pitchFamily="34" charset="0"/>
                <a:ea typeface="Calibri" panose="020F0502020204030204" pitchFamily="34" charset="0"/>
                <a:cs typeface="Arial" panose="020B0604020202020204" pitchFamily="34" charset="0"/>
              </a:rPr>
              <a:t> on </a:t>
            </a:r>
            <a:r>
              <a:rPr lang="sk-SK" sz="800" u="sng" dirty="0" err="1">
                <a:solidFill>
                  <a:srgbClr val="0563C1"/>
                </a:solidFill>
                <a:latin typeface="Arial" panose="020B0604020202020204" pitchFamily="34" charset="0"/>
                <a:ea typeface="Calibri" panose="020F0502020204030204" pitchFamily="34" charset="0"/>
                <a:cs typeface="Arial" panose="020B0604020202020204" pitchFamily="34" charset="0"/>
                <a:hlinkClick r:id="rId4"/>
              </a:rPr>
              <a:t>Unsplash</a:t>
            </a:r>
            <a:endParaRPr lang="sk-SK" sz="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Obdĺžnik 9"/>
          <p:cNvSpPr/>
          <p:nvPr/>
        </p:nvSpPr>
        <p:spPr>
          <a:xfrm>
            <a:off x="1" y="3935972"/>
            <a:ext cx="12191998" cy="2202332"/>
          </a:xfrm>
          <a:prstGeom prst="rect">
            <a:avLst/>
          </a:prstGeom>
          <a:solidFill>
            <a:schemeClr val="bg1">
              <a:lumMod val="85000"/>
            </a:schemeClr>
          </a:solidFill>
        </p:spPr>
        <p:txBody>
          <a:bodyPr lIns="252000" tIns="108000">
            <a:noAutofit/>
          </a:bodyPr>
          <a:lstStyle/>
          <a:p>
            <a:pPr algn="ctr">
              <a:lnSpc>
                <a:spcPct val="130000"/>
              </a:lnSpc>
              <a:spcBef>
                <a:spcPts val="0"/>
              </a:spcBef>
            </a:pPr>
            <a:r>
              <a:rPr lang="en-US" sz="1600" b="1" dirty="0" smtClean="0">
                <a:solidFill>
                  <a:srgbClr val="12018D"/>
                </a:solidFill>
              </a:rPr>
              <a:t>The fragility of digital content</a:t>
            </a:r>
          </a:p>
          <a:p>
            <a:pPr algn="ctr">
              <a:lnSpc>
                <a:spcPct val="130000"/>
              </a:lnSpc>
              <a:spcBef>
                <a:spcPts val="600"/>
              </a:spcBef>
            </a:pPr>
            <a:r>
              <a:rPr lang="en-US" sz="1600" b="1" dirty="0" smtClean="0">
                <a:solidFill>
                  <a:srgbClr val="12018D"/>
                </a:solidFill>
              </a:rPr>
              <a:t>A paper book will last for centuries</a:t>
            </a:r>
            <a:r>
              <a:rPr lang="en-US" sz="1600" dirty="0" smtClean="0">
                <a:solidFill>
                  <a:srgbClr val="12018D"/>
                </a:solidFill>
              </a:rPr>
              <a:t>—longer than e.g. a CD-ROM.</a:t>
            </a:r>
          </a:p>
          <a:p>
            <a:pPr algn="ctr">
              <a:lnSpc>
                <a:spcPct val="130000"/>
              </a:lnSpc>
              <a:spcBef>
                <a:spcPts val="600"/>
              </a:spcBef>
            </a:pPr>
            <a:r>
              <a:rPr lang="en-US" sz="1600" b="1" dirty="0" smtClean="0">
                <a:solidFill>
                  <a:srgbClr val="12018D"/>
                </a:solidFill>
              </a:rPr>
              <a:t>BUT</a:t>
            </a:r>
            <a:r>
              <a:rPr lang="en-US" sz="1600" dirty="0" smtClean="0">
                <a:solidFill>
                  <a:srgbClr val="12018D"/>
                </a:solidFill>
              </a:rPr>
              <a:t> journals/newspapers made of inferior (acidic) paper will disintegrate after a few decades without </a:t>
            </a:r>
            <a:r>
              <a:rPr lang="en-US" sz="1600" dirty="0" smtClean="0">
                <a:solidFill>
                  <a:srgbClr val="C00000"/>
                </a:solidFill>
              </a:rPr>
              <a:t>replacement—</a:t>
            </a:r>
            <a:r>
              <a:rPr lang="en-US" sz="1600" b="1" dirty="0" smtClean="0">
                <a:solidFill>
                  <a:srgbClr val="C00000"/>
                </a:solidFill>
              </a:rPr>
              <a:t>if we want to preserve their content, it must be digitized.</a:t>
            </a:r>
          </a:p>
          <a:p>
            <a:pPr algn="ctr">
              <a:lnSpc>
                <a:spcPct val="130000"/>
              </a:lnSpc>
              <a:spcBef>
                <a:spcPts val="600"/>
              </a:spcBef>
            </a:pPr>
            <a:r>
              <a:rPr lang="en-US" sz="2400" b="1" dirty="0" smtClean="0">
                <a:solidFill>
                  <a:srgbClr val="12018D"/>
                </a:solidFill>
              </a:rPr>
              <a:t>Where to go with all that digital content?</a:t>
            </a:r>
            <a:endParaRPr lang="en-US" sz="2400" b="1" dirty="0">
              <a:solidFill>
                <a:srgbClr val="12018D"/>
              </a:solidFill>
            </a:endParaRPr>
          </a:p>
        </p:txBody>
      </p:sp>
      <p:sp>
        <p:nvSpPr>
          <p:cNvPr id="7" name="Zástupný objekt pre číslo snímky 6"/>
          <p:cNvSpPr>
            <a:spLocks noGrp="1"/>
          </p:cNvSpPr>
          <p:nvPr>
            <p:ph type="sldNum" sz="quarter" idx="12"/>
          </p:nvPr>
        </p:nvSpPr>
        <p:spPr>
          <a:xfrm>
            <a:off x="11781790" y="6356414"/>
            <a:ext cx="304322" cy="365125"/>
          </a:xfrm>
        </p:spPr>
        <p:txBody>
          <a:bodyPr/>
          <a:lstStyle/>
          <a:p>
            <a:pPr>
              <a:defRPr/>
            </a:pPr>
            <a:fld id="{5F8A6784-8DE6-4866-8026-B3451A70A446}" type="slidenum">
              <a:rPr lang="sk-SK" smtClean="0"/>
              <a:pPr>
                <a:defRPr/>
              </a:pPr>
              <a:t>4</a:t>
            </a:fld>
            <a:endParaRPr lang="sk-SK" dirty="0"/>
          </a:p>
        </p:txBody>
      </p:sp>
      <p:pic>
        <p:nvPicPr>
          <p:cNvPr id="14" name="Obrázo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6186" y="30163"/>
            <a:ext cx="1705813" cy="2654671"/>
          </a:xfrm>
          <a:prstGeom prst="rect">
            <a:avLst/>
          </a:prstGeom>
        </p:spPr>
      </p:pic>
      <p:sp>
        <p:nvSpPr>
          <p:cNvPr id="2" name="Šípka doprava 1"/>
          <p:cNvSpPr/>
          <p:nvPr/>
        </p:nvSpPr>
        <p:spPr>
          <a:xfrm>
            <a:off x="2181025" y="981997"/>
            <a:ext cx="746588" cy="3590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06128285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0" y="0"/>
            <a:ext cx="12192000" cy="57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3" name="Obdĺžnik 2"/>
          <p:cNvSpPr/>
          <p:nvPr/>
        </p:nvSpPr>
        <p:spPr>
          <a:xfrm>
            <a:off x="1584506" y="1030816"/>
            <a:ext cx="8591319" cy="535093"/>
          </a:xfrm>
          <a:prstGeom prst="rect">
            <a:avLst/>
          </a:prstGeom>
        </p:spPr>
        <p:txBody>
          <a:bodyPr wrap="none">
            <a:noAutofit/>
          </a:bodyPr>
          <a:lstStyle/>
          <a:p>
            <a:pPr lvl="0" defTabSz="1440000"/>
            <a:endParaRPr lang="sk-SK" sz="2800" dirty="0">
              <a:solidFill>
                <a:srgbClr val="C00000"/>
              </a:solidFill>
            </a:endParaRPr>
          </a:p>
        </p:txBody>
      </p:sp>
      <p:sp>
        <p:nvSpPr>
          <p:cNvPr id="6" name="Obdĺžnik 5"/>
          <p:cNvSpPr/>
          <p:nvPr/>
        </p:nvSpPr>
        <p:spPr>
          <a:xfrm>
            <a:off x="5562600" y="1765480"/>
            <a:ext cx="6096000" cy="3903877"/>
          </a:xfrm>
          <a:prstGeom prst="rect">
            <a:avLst/>
          </a:prstGeom>
          <a:solidFill>
            <a:schemeClr val="accent6">
              <a:lumMod val="20000"/>
              <a:lumOff val="80000"/>
            </a:schemeClr>
          </a:solidFill>
        </p:spPr>
        <p:txBody>
          <a:bodyPr lIns="180000" tIns="108000" bIns="108000">
            <a:noAutofit/>
          </a:bodyPr>
          <a:lstStyle/>
          <a:p>
            <a:pPr algn="ctr"/>
            <a:r>
              <a:rPr lang="en-US" sz="2800" b="1" dirty="0" smtClean="0">
                <a:solidFill>
                  <a:srgbClr val="C00000"/>
                </a:solidFill>
              </a:rPr>
              <a:t>Digital content archiving options</a:t>
            </a:r>
          </a:p>
          <a:p>
            <a:endParaRPr lang="en-US" dirty="0" smtClean="0"/>
          </a:p>
          <a:p>
            <a:pPr algn="ctr">
              <a:lnSpc>
                <a:spcPct val="150000"/>
              </a:lnSpc>
            </a:pPr>
            <a:r>
              <a:rPr lang="en-US" sz="2800" dirty="0" smtClean="0"/>
              <a:t>Author`s webpage</a:t>
            </a:r>
          </a:p>
          <a:p>
            <a:pPr algn="ctr">
              <a:lnSpc>
                <a:spcPct val="150000"/>
              </a:lnSpc>
            </a:pPr>
            <a:r>
              <a:rPr lang="en-US" sz="2800" dirty="0" smtClean="0"/>
              <a:t>Publisher`s </a:t>
            </a:r>
            <a:r>
              <a:rPr lang="sk-SK" sz="2800" dirty="0" err="1" smtClean="0"/>
              <a:t>digital</a:t>
            </a:r>
            <a:r>
              <a:rPr lang="sk-SK" sz="2800" dirty="0" smtClean="0"/>
              <a:t> </a:t>
            </a:r>
            <a:r>
              <a:rPr lang="en-US" sz="2800" dirty="0" smtClean="0"/>
              <a:t>storage</a:t>
            </a:r>
            <a:r>
              <a:rPr lang="sk-SK" sz="2800" dirty="0" smtClean="0"/>
              <a:t> </a:t>
            </a:r>
            <a:r>
              <a:rPr lang="sk-SK" sz="2800" dirty="0" err="1" smtClean="0"/>
              <a:t>systems</a:t>
            </a:r>
            <a:endParaRPr lang="en-US" sz="2800" dirty="0" smtClean="0"/>
          </a:p>
          <a:p>
            <a:pPr algn="ctr">
              <a:lnSpc>
                <a:spcPct val="150000"/>
              </a:lnSpc>
            </a:pPr>
            <a:r>
              <a:rPr lang="sk-SK" sz="2800" dirty="0" err="1" smtClean="0"/>
              <a:t>Digital</a:t>
            </a:r>
            <a:r>
              <a:rPr lang="sk-SK" sz="2800" dirty="0" smtClean="0"/>
              <a:t> a</a:t>
            </a:r>
            <a:r>
              <a:rPr lang="en-US" sz="2800" dirty="0" err="1" smtClean="0"/>
              <a:t>rchive</a:t>
            </a:r>
            <a:endParaRPr lang="en-US" sz="2800" dirty="0" smtClean="0"/>
          </a:p>
          <a:p>
            <a:pPr algn="ctr">
              <a:lnSpc>
                <a:spcPct val="150000"/>
              </a:lnSpc>
            </a:pPr>
            <a:r>
              <a:rPr lang="en-US" sz="2800" dirty="0" smtClean="0"/>
              <a:t>Repository/Data repository</a:t>
            </a:r>
          </a:p>
        </p:txBody>
      </p:sp>
      <p:pic>
        <p:nvPicPr>
          <p:cNvPr id="7" name="Obrázo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77" y="1478162"/>
            <a:ext cx="4329087" cy="3951606"/>
          </a:xfrm>
          <a:prstGeom prst="rect">
            <a:avLst/>
          </a:prstGeom>
        </p:spPr>
      </p:pic>
      <p:sp>
        <p:nvSpPr>
          <p:cNvPr id="8" name="Obdĺžnik 7"/>
          <p:cNvSpPr/>
          <p:nvPr/>
        </p:nvSpPr>
        <p:spPr>
          <a:xfrm>
            <a:off x="0" y="6507789"/>
            <a:ext cx="3202036" cy="224036"/>
          </a:xfrm>
          <a:prstGeom prst="rect">
            <a:avLst/>
          </a:prstGeom>
        </p:spPr>
        <p:txBody>
          <a:bodyPr wrap="square">
            <a:spAutoFit/>
          </a:bodyPr>
          <a:lstStyle/>
          <a:p>
            <a:pPr>
              <a:lnSpc>
                <a:spcPct val="107000"/>
              </a:lnSpc>
              <a:spcAft>
                <a:spcPts val="500"/>
              </a:spcAft>
            </a:pPr>
            <a:r>
              <a:rPr lang="sk-SK" sz="800" u="sng" dirty="0" smtClean="0">
                <a:solidFill>
                  <a:srgbClr val="0000FF"/>
                </a:solidFill>
                <a:ea typeface="Times New Roman" panose="02020603050405020304" pitchFamily="18" charset="0"/>
                <a:cs typeface="Times New Roman" panose="02020603050405020304" pitchFamily="18" charset="0"/>
                <a:hlinkClick r:id="rId4"/>
              </a:rPr>
              <a:t>Image: </a:t>
            </a:r>
            <a:r>
              <a:rPr lang="sk-SK" sz="800" u="sng" dirty="0" err="1" smtClean="0">
                <a:solidFill>
                  <a:srgbClr val="0000FF"/>
                </a:solidFill>
                <a:ea typeface="Times New Roman" panose="02020603050405020304" pitchFamily="18" charset="0"/>
                <a:cs typeface="Times New Roman" panose="02020603050405020304" pitchFamily="18" charset="0"/>
                <a:hlinkClick r:id="rId4"/>
              </a:rPr>
              <a:t>Jørgen</a:t>
            </a:r>
            <a:r>
              <a:rPr lang="sk-SK" sz="800" u="sng" dirty="0" smtClean="0">
                <a:solidFill>
                  <a:srgbClr val="0000FF"/>
                </a:solidFill>
                <a:ea typeface="Times New Roman" panose="02020603050405020304" pitchFamily="18" charset="0"/>
                <a:cs typeface="Times New Roman" panose="02020603050405020304" pitchFamily="18" charset="0"/>
                <a:hlinkClick r:id="rId4"/>
              </a:rPr>
              <a:t> </a:t>
            </a:r>
            <a:r>
              <a:rPr lang="sk-SK" sz="800" u="sng" dirty="0" err="1">
                <a:solidFill>
                  <a:srgbClr val="0000FF"/>
                </a:solidFill>
                <a:ea typeface="Times New Roman" panose="02020603050405020304" pitchFamily="18" charset="0"/>
                <a:cs typeface="Times New Roman" panose="02020603050405020304" pitchFamily="18" charset="0"/>
                <a:hlinkClick r:id="rId4"/>
              </a:rPr>
              <a:t>Stamp</a:t>
            </a:r>
            <a:r>
              <a:rPr lang="sk-SK" sz="800" u="sng" dirty="0">
                <a:solidFill>
                  <a:srgbClr val="0000FF"/>
                </a:solidFill>
                <a:ea typeface="Times New Roman" panose="02020603050405020304" pitchFamily="18" charset="0"/>
                <a:cs typeface="Times New Roman" panose="02020603050405020304" pitchFamily="18" charset="0"/>
                <a:hlinkClick r:id="rId4"/>
              </a:rPr>
              <a:t> </a:t>
            </a:r>
            <a:r>
              <a:rPr lang="sk-SK" sz="800" dirty="0">
                <a:ea typeface="Times New Roman" panose="02020603050405020304" pitchFamily="18" charset="0"/>
                <a:cs typeface="Times New Roman" panose="02020603050405020304" pitchFamily="18" charset="0"/>
              </a:rPr>
              <a:t>, </a:t>
            </a:r>
            <a:r>
              <a:rPr lang="sk-SK" sz="800" u="sng" dirty="0">
                <a:solidFill>
                  <a:srgbClr val="0000FF"/>
                </a:solidFill>
                <a:ea typeface="Times New Roman" panose="02020603050405020304" pitchFamily="18" charset="0"/>
                <a:cs typeface="Times New Roman" panose="02020603050405020304" pitchFamily="18" charset="0"/>
                <a:hlinkClick r:id="rId5"/>
              </a:rPr>
              <a:t>CC BY 2.5 DK</a:t>
            </a:r>
            <a:r>
              <a:rPr lang="sk-SK" sz="800" dirty="0">
                <a:ea typeface="Times New Roman" panose="02020603050405020304" pitchFamily="18" charset="0"/>
                <a:cs typeface="Times New Roman" panose="02020603050405020304" pitchFamily="18" charset="0"/>
              </a:rPr>
              <a:t>, </a:t>
            </a:r>
            <a:r>
              <a:rPr lang="sk-SK" sz="800" dirty="0" err="1">
                <a:ea typeface="Times New Roman" panose="02020603050405020304" pitchFamily="18" charset="0"/>
                <a:cs typeface="Times New Roman" panose="02020603050405020304" pitchFamily="18" charset="0"/>
              </a:rPr>
              <a:t>via</a:t>
            </a:r>
            <a:r>
              <a:rPr lang="sk-SK" sz="800" dirty="0">
                <a:ea typeface="Times New Roman" panose="02020603050405020304" pitchFamily="18" charset="0"/>
                <a:cs typeface="Times New Roman" panose="02020603050405020304" pitchFamily="18" charset="0"/>
              </a:rPr>
              <a:t> </a:t>
            </a:r>
            <a:r>
              <a:rPr lang="sk-SK" sz="800" u="sng" dirty="0" err="1">
                <a:solidFill>
                  <a:srgbClr val="0000FF"/>
                </a:solidFill>
                <a:ea typeface="Times New Roman" panose="02020603050405020304" pitchFamily="18" charset="0"/>
                <a:cs typeface="Times New Roman" panose="02020603050405020304" pitchFamily="18" charset="0"/>
                <a:hlinkClick r:id="rId4"/>
              </a:rPr>
              <a:t>Wikimedia</a:t>
            </a:r>
            <a:r>
              <a:rPr lang="sk-SK" sz="800" u="sng" dirty="0">
                <a:solidFill>
                  <a:srgbClr val="0000FF"/>
                </a:solidFill>
                <a:ea typeface="Times New Roman" panose="02020603050405020304" pitchFamily="18" charset="0"/>
                <a:cs typeface="Times New Roman" panose="02020603050405020304" pitchFamily="18" charset="0"/>
                <a:hlinkClick r:id="rId4"/>
              </a:rPr>
              <a:t> </a:t>
            </a:r>
            <a:r>
              <a:rPr lang="sk-SK" sz="800" u="sng" dirty="0" err="1">
                <a:solidFill>
                  <a:srgbClr val="0000FF"/>
                </a:solidFill>
                <a:ea typeface="Times New Roman" panose="02020603050405020304" pitchFamily="18" charset="0"/>
                <a:cs typeface="Times New Roman" panose="02020603050405020304" pitchFamily="18" charset="0"/>
                <a:hlinkClick r:id="rId4"/>
              </a:rPr>
              <a:t>Commons</a:t>
            </a:r>
            <a:endParaRPr lang="sk-SK" sz="800" dirty="0">
              <a:effectLst/>
              <a:ea typeface="Calibri" panose="020F0502020204030204" pitchFamily="34" charset="0"/>
              <a:cs typeface="Times New Roman" panose="02020603050405020304" pitchFamily="18" charset="0"/>
            </a:endParaRPr>
          </a:p>
        </p:txBody>
      </p:sp>
      <p:sp>
        <p:nvSpPr>
          <p:cNvPr id="11" name="Obdĺžnik 10"/>
          <p:cNvSpPr/>
          <p:nvPr/>
        </p:nvSpPr>
        <p:spPr>
          <a:xfrm>
            <a:off x="0" y="593360"/>
            <a:ext cx="12192000" cy="237885"/>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2" name="Obdĺžnik 11"/>
          <p:cNvSpPr/>
          <p:nvPr/>
        </p:nvSpPr>
        <p:spPr>
          <a:xfrm>
            <a:off x="0" y="-1"/>
            <a:ext cx="12192000" cy="72642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spcBef>
                <a:spcPts val="600"/>
              </a:spcBef>
            </a:pPr>
            <a:r>
              <a:rPr lang="sk-SK" sz="3200" b="1" dirty="0" smtClean="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panose="020B0604020202020204" pitchFamily="34" charset="0"/>
                <a:cs typeface="Arial" panose="020B0604020202020204" pitchFamily="34" charset="0"/>
              </a:rPr>
              <a:t>Where to go with all that digital content</a:t>
            </a:r>
            <a:r>
              <a:rPr lang="en-US" sz="3200" b="1" dirty="0" smtClean="0">
                <a:solidFill>
                  <a:schemeClr val="bg1"/>
                </a:solidFill>
                <a:latin typeface="Arial" panose="020B0604020202020204" pitchFamily="34" charset="0"/>
                <a:cs typeface="Arial" panose="020B0604020202020204" pitchFamily="34" charset="0"/>
              </a:rPr>
              <a:t>?</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4386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6593168" cy="584775"/>
          </a:xfrm>
          <a:prstGeom prst="rect">
            <a:avLst/>
          </a:prstGeom>
          <a:noFill/>
          <a:ln w="9525">
            <a:noFill/>
            <a:miter lim="800000"/>
            <a:headEnd/>
            <a:tailEnd/>
          </a:ln>
        </p:spPr>
        <p:txBody>
          <a:bodyPr wrap="square">
            <a:spAutoFit/>
          </a:bodyPr>
          <a:lstStyle/>
          <a:p>
            <a:r>
              <a:rPr lang="sk-SK" sz="3200" b="1" dirty="0" smtClean="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Archiving</a:t>
            </a:r>
            <a:endParaRPr lang="en-US" sz="3200" b="1" dirty="0">
              <a:solidFill>
                <a:schemeClr val="bg1"/>
              </a:solidFill>
              <a:latin typeface="Arial" panose="020B0604020202020204" pitchFamily="34" charset="0"/>
              <a:cs typeface="Arial" panose="020B0604020202020204" pitchFamily="34" charset="0"/>
            </a:endParaRPr>
          </a:p>
        </p:txBody>
      </p:sp>
      <p:sp>
        <p:nvSpPr>
          <p:cNvPr id="9" name="Podnadpis 2"/>
          <p:cNvSpPr txBox="1">
            <a:spLocks/>
          </p:cNvSpPr>
          <p:nvPr/>
        </p:nvSpPr>
        <p:spPr>
          <a:xfrm>
            <a:off x="719715" y="1626742"/>
            <a:ext cx="11236325" cy="3220832"/>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12" name="Zástupný objekt pre číslo snímky 11"/>
          <p:cNvSpPr>
            <a:spLocks noGrp="1"/>
          </p:cNvSpPr>
          <p:nvPr>
            <p:ph type="sldNum" sz="quarter" idx="12"/>
          </p:nvPr>
        </p:nvSpPr>
        <p:spPr>
          <a:xfrm>
            <a:off x="11610108" y="6259368"/>
            <a:ext cx="339436" cy="365125"/>
          </a:xfrm>
        </p:spPr>
        <p:txBody>
          <a:bodyPr/>
          <a:lstStyle/>
          <a:p>
            <a:pPr>
              <a:defRPr/>
            </a:pPr>
            <a:fld id="{5F8A6784-8DE6-4866-8026-B3451A70A446}" type="slidenum">
              <a:rPr lang="sk-SK" smtClean="0"/>
              <a:pPr>
                <a:defRPr/>
              </a:pPr>
              <a:t>6</a:t>
            </a:fld>
            <a:endParaRPr lang="sk-SK" dirty="0"/>
          </a:p>
        </p:txBody>
      </p:sp>
      <p:sp>
        <p:nvSpPr>
          <p:cNvPr id="17" name="Obdĺžnik 16"/>
          <p:cNvSpPr/>
          <p:nvPr/>
        </p:nvSpPr>
        <p:spPr>
          <a:xfrm>
            <a:off x="613893" y="1039813"/>
            <a:ext cx="4959854" cy="1661993"/>
          </a:xfrm>
          <a:prstGeom prst="rect">
            <a:avLst/>
          </a:prstGeom>
          <a:solidFill>
            <a:schemeClr val="accent1">
              <a:lumMod val="40000"/>
              <a:lumOff val="60000"/>
            </a:schemeClr>
          </a:solidFill>
        </p:spPr>
        <p:txBody>
          <a:bodyPr wrap="square">
            <a:spAutoFit/>
          </a:bodyPr>
          <a:lstStyle/>
          <a:p>
            <a:pPr>
              <a:lnSpc>
                <a:spcPct val="120000"/>
              </a:lnSpc>
              <a:spcBef>
                <a:spcPts val="0"/>
              </a:spcBef>
            </a:pPr>
            <a:r>
              <a:rPr lang="sk-SK" sz="2000" b="1" cap="all" dirty="0" err="1" smtClean="0">
                <a:solidFill>
                  <a:srgbClr val="C00000"/>
                </a:solidFill>
                <a:latin typeface="Arial" panose="020B0604020202020204" pitchFamily="34" charset="0"/>
                <a:cs typeface="Arial" panose="020B0604020202020204" pitchFamily="34" charset="0"/>
              </a:rPr>
              <a:t>Archiv</a:t>
            </a:r>
            <a:r>
              <a:rPr lang="en-US" sz="2000" b="1" cap="all" dirty="0" smtClean="0">
                <a:solidFill>
                  <a:srgbClr val="C00000"/>
                </a:solidFill>
                <a:latin typeface="Arial" panose="020B0604020202020204" pitchFamily="34" charset="0"/>
                <a:cs typeface="Arial" panose="020B0604020202020204" pitchFamily="34" charset="0"/>
              </a:rPr>
              <a:t>ING</a:t>
            </a:r>
            <a:endParaRPr lang="sk-SK" sz="2000" b="1" cap="all" dirty="0" smtClean="0">
              <a:solidFill>
                <a:srgbClr val="C00000"/>
              </a:solidFill>
              <a:latin typeface="Arial" panose="020B0604020202020204" pitchFamily="34" charset="0"/>
              <a:cs typeface="Arial" panose="020B0604020202020204" pitchFamily="34" charset="0"/>
            </a:endParaRPr>
          </a:p>
          <a:p>
            <a:pPr marL="180975" indent="-180975" defTabSz="180000">
              <a:lnSpc>
                <a:spcPct val="130000"/>
              </a:lnSpc>
              <a:spcBef>
                <a:spcPts val="0"/>
              </a:spcBef>
              <a:buFont typeface="Arial" panose="020B0604020202020204" pitchFamily="34" charset="0"/>
              <a:buChar char="•"/>
            </a:pPr>
            <a:r>
              <a:rPr lang="en-US" sz="2000" b="1" dirty="0" smtClean="0">
                <a:latin typeface="Calibri" panose="020F0502020204030204" pitchFamily="34" charset="0"/>
              </a:rPr>
              <a:t>procedures/processes </a:t>
            </a:r>
            <a:r>
              <a:rPr lang="en-US" sz="2000" b="1" dirty="0">
                <a:latin typeface="Calibri" panose="020F0502020204030204" pitchFamily="34" charset="0"/>
              </a:rPr>
              <a:t>and activities </a:t>
            </a:r>
            <a:r>
              <a:rPr lang="en-US" sz="2000" dirty="0">
                <a:latin typeface="Calibri" panose="020F0502020204030204" pitchFamily="34" charset="0"/>
              </a:rPr>
              <a:t>aimed at the </a:t>
            </a:r>
            <a:r>
              <a:rPr lang="en-US" sz="2000" b="1" dirty="0">
                <a:latin typeface="Calibri" panose="020F0502020204030204" pitchFamily="34" charset="0"/>
              </a:rPr>
              <a:t>long-term preservation, protection, processing and access </a:t>
            </a:r>
            <a:r>
              <a:rPr lang="en-US" sz="2000" dirty="0">
                <a:latin typeface="Calibri" panose="020F0502020204030204" pitchFamily="34" charset="0"/>
              </a:rPr>
              <a:t>to documents/data </a:t>
            </a:r>
          </a:p>
        </p:txBody>
      </p:sp>
      <p:sp>
        <p:nvSpPr>
          <p:cNvPr id="18" name="Obdĺžnik 17"/>
          <p:cNvSpPr/>
          <p:nvPr/>
        </p:nvSpPr>
        <p:spPr>
          <a:xfrm>
            <a:off x="6535948" y="1039813"/>
            <a:ext cx="4794020" cy="3368601"/>
          </a:xfrm>
          <a:prstGeom prst="rect">
            <a:avLst/>
          </a:prstGeom>
          <a:solidFill>
            <a:schemeClr val="accent4">
              <a:lumMod val="40000"/>
              <a:lumOff val="60000"/>
            </a:schemeClr>
          </a:solidFill>
        </p:spPr>
        <p:txBody>
          <a:bodyPr>
            <a:noAutofit/>
          </a:bodyPr>
          <a:lstStyle/>
          <a:p>
            <a:pPr>
              <a:lnSpc>
                <a:spcPct val="130000"/>
              </a:lnSpc>
              <a:spcBef>
                <a:spcPts val="0"/>
              </a:spcBef>
            </a:pPr>
            <a:r>
              <a:rPr lang="sk-SK" sz="2000" b="1" cap="all" dirty="0" err="1">
                <a:solidFill>
                  <a:srgbClr val="C00000"/>
                </a:solidFill>
                <a:latin typeface="Arial" panose="020B0604020202020204" pitchFamily="34" charset="0"/>
                <a:cs typeface="Arial" panose="020B0604020202020204" pitchFamily="34" charset="0"/>
              </a:rPr>
              <a:t>Basic</a:t>
            </a:r>
            <a:r>
              <a:rPr lang="sk-SK" sz="2000" b="1" cap="all" dirty="0">
                <a:solidFill>
                  <a:srgbClr val="C00000"/>
                </a:solidFill>
                <a:latin typeface="Arial" panose="020B0604020202020204" pitchFamily="34" charset="0"/>
                <a:cs typeface="Arial" panose="020B0604020202020204" pitchFamily="34" charset="0"/>
              </a:rPr>
              <a:t> </a:t>
            </a:r>
            <a:r>
              <a:rPr lang="sk-SK" sz="2000" b="1" cap="all" dirty="0" err="1">
                <a:solidFill>
                  <a:srgbClr val="C00000"/>
                </a:solidFill>
                <a:latin typeface="Arial" panose="020B0604020202020204" pitchFamily="34" charset="0"/>
                <a:cs typeface="Arial" panose="020B0604020202020204" pitchFamily="34" charset="0"/>
              </a:rPr>
              <a:t>archiving</a:t>
            </a:r>
            <a:r>
              <a:rPr lang="sk-SK" sz="2000" b="1" cap="all" dirty="0">
                <a:solidFill>
                  <a:srgbClr val="C00000"/>
                </a:solidFill>
                <a:latin typeface="Arial" panose="020B0604020202020204" pitchFamily="34" charset="0"/>
                <a:cs typeface="Arial" panose="020B0604020202020204" pitchFamily="34" charset="0"/>
              </a:rPr>
              <a:t> </a:t>
            </a:r>
            <a:r>
              <a:rPr lang="sk-SK" sz="2000" b="1" cap="all" dirty="0" err="1" smtClean="0">
                <a:solidFill>
                  <a:srgbClr val="C00000"/>
                </a:solidFill>
                <a:latin typeface="Arial" panose="020B0604020202020204" pitchFamily="34" charset="0"/>
                <a:cs typeface="Arial" panose="020B0604020202020204" pitchFamily="34" charset="0"/>
              </a:rPr>
              <a:t>objectives</a:t>
            </a:r>
            <a:endParaRPr lang="sk-SK" sz="2000" b="1" cap="all" dirty="0">
              <a:solidFill>
                <a:srgbClr val="C00000"/>
              </a:solidFill>
              <a:latin typeface="Arial" panose="020B0604020202020204" pitchFamily="34" charset="0"/>
              <a:cs typeface="Arial" panose="020B0604020202020204" pitchFamily="34" charset="0"/>
            </a:endParaRPr>
          </a:p>
          <a:p>
            <a:pPr marL="342900" indent="-342900">
              <a:lnSpc>
                <a:spcPct val="150000"/>
              </a:lnSpc>
              <a:spcBef>
                <a:spcPts val="0"/>
              </a:spcBef>
              <a:buAutoNum type="alphaLcParenBoth"/>
            </a:pPr>
            <a:r>
              <a:rPr lang="en-US" sz="2000" dirty="0"/>
              <a:t> document integrity, </a:t>
            </a:r>
            <a:endParaRPr lang="en-US" sz="2000" dirty="0" smtClean="0"/>
          </a:p>
          <a:p>
            <a:pPr marL="342900" indent="-342900">
              <a:lnSpc>
                <a:spcPct val="150000"/>
              </a:lnSpc>
              <a:spcBef>
                <a:spcPts val="0"/>
              </a:spcBef>
              <a:buAutoNum type="alphaLcParenBoth"/>
            </a:pPr>
            <a:r>
              <a:rPr lang="en-US" sz="2000" dirty="0" smtClean="0"/>
              <a:t>content </a:t>
            </a:r>
            <a:r>
              <a:rPr lang="en-US" sz="2000" dirty="0"/>
              <a:t>availability, </a:t>
            </a:r>
            <a:endParaRPr lang="en-US" sz="2000" dirty="0" smtClean="0"/>
          </a:p>
          <a:p>
            <a:pPr marL="342900" indent="-342900">
              <a:lnSpc>
                <a:spcPct val="150000"/>
              </a:lnSpc>
              <a:spcBef>
                <a:spcPts val="0"/>
              </a:spcBef>
              <a:buAutoNum type="alphaLcParenBoth"/>
            </a:pPr>
            <a:r>
              <a:rPr lang="en-US" sz="2000" dirty="0" smtClean="0"/>
              <a:t>complete </a:t>
            </a:r>
            <a:r>
              <a:rPr lang="en-US" sz="2000" dirty="0"/>
              <a:t>reproducibility, </a:t>
            </a:r>
            <a:endParaRPr lang="en-US" sz="2000" dirty="0" smtClean="0"/>
          </a:p>
          <a:p>
            <a:pPr marL="342900" indent="-342900">
              <a:lnSpc>
                <a:spcPct val="150000"/>
              </a:lnSpc>
              <a:spcBef>
                <a:spcPts val="0"/>
              </a:spcBef>
              <a:buAutoNum type="alphaLcParenBoth"/>
            </a:pPr>
            <a:r>
              <a:rPr lang="en-US" sz="2000" dirty="0" smtClean="0"/>
              <a:t>document </a:t>
            </a:r>
            <a:r>
              <a:rPr lang="en-US" sz="2000" dirty="0"/>
              <a:t>authenticity, </a:t>
            </a:r>
            <a:endParaRPr lang="en-US" sz="2000" dirty="0" smtClean="0"/>
          </a:p>
          <a:p>
            <a:pPr marL="342900" indent="-342900">
              <a:lnSpc>
                <a:spcPct val="150000"/>
              </a:lnSpc>
              <a:spcBef>
                <a:spcPts val="0"/>
              </a:spcBef>
              <a:buAutoNum type="alphaLcParenBoth"/>
            </a:pPr>
            <a:r>
              <a:rPr lang="en-US" sz="2000" dirty="0" smtClean="0"/>
              <a:t>confidentiality </a:t>
            </a:r>
            <a:r>
              <a:rPr lang="en-US" sz="2000" dirty="0"/>
              <a:t>of documents—in some </a:t>
            </a:r>
            <a:r>
              <a:rPr lang="en-US" sz="2000" dirty="0" smtClean="0"/>
              <a:t>cases</a:t>
            </a:r>
            <a:endParaRPr lang="sk-SK" sz="2000" dirty="0"/>
          </a:p>
        </p:txBody>
      </p:sp>
      <p:sp>
        <p:nvSpPr>
          <p:cNvPr id="19" name="Obdĺžnik 18"/>
          <p:cNvSpPr/>
          <p:nvPr/>
        </p:nvSpPr>
        <p:spPr>
          <a:xfrm>
            <a:off x="192511" y="6555377"/>
            <a:ext cx="1247183" cy="215444"/>
          </a:xfrm>
          <a:prstGeom prst="rect">
            <a:avLst/>
          </a:prstGeom>
        </p:spPr>
        <p:txBody>
          <a:bodyPr wrap="square">
            <a:spAutoFit/>
          </a:bodyPr>
          <a:lstStyle/>
          <a:p>
            <a:r>
              <a:rPr lang="sk-SK" sz="800" dirty="0" err="1" smtClean="0"/>
              <a:t>Sources</a:t>
            </a:r>
            <a:r>
              <a:rPr lang="sk-SK" sz="800" dirty="0" smtClean="0"/>
              <a:t>: 1, 2.</a:t>
            </a:r>
            <a:endParaRPr lang="sk-SK" sz="800" dirty="0"/>
          </a:p>
        </p:txBody>
      </p:sp>
      <p:sp>
        <p:nvSpPr>
          <p:cNvPr id="20" name="Obdĺžnik 19"/>
          <p:cNvSpPr/>
          <p:nvPr/>
        </p:nvSpPr>
        <p:spPr>
          <a:xfrm>
            <a:off x="6535948" y="5045639"/>
            <a:ext cx="4794020" cy="1015663"/>
          </a:xfrm>
          <a:prstGeom prst="rect">
            <a:avLst/>
          </a:prstGeom>
          <a:solidFill>
            <a:schemeClr val="accent4">
              <a:lumMod val="40000"/>
              <a:lumOff val="60000"/>
            </a:schemeClr>
          </a:solidFill>
        </p:spPr>
        <p:txBody>
          <a:bodyPr wrap="square">
            <a:spAutoFit/>
          </a:bodyPr>
          <a:lstStyle/>
          <a:p>
            <a:pPr algn="ctr"/>
            <a:r>
              <a:rPr lang="en-US" sz="2000" b="1" dirty="0">
                <a:solidFill>
                  <a:srgbClr val="C00000"/>
                </a:solidFill>
              </a:rPr>
              <a:t>Preserving </a:t>
            </a:r>
            <a:r>
              <a:rPr lang="en-US" sz="2000" b="1" i="1" dirty="0">
                <a:solidFill>
                  <a:srgbClr val="C00000"/>
                </a:solidFill>
              </a:rPr>
              <a:t>archival materials </a:t>
            </a:r>
            <a:r>
              <a:rPr lang="en-US" sz="2000" b="1" dirty="0">
                <a:solidFill>
                  <a:srgbClr val="C00000"/>
                </a:solidFill>
              </a:rPr>
              <a:t>for </a:t>
            </a:r>
            <a:r>
              <a:rPr lang="en-US" sz="2000" b="1" dirty="0"/>
              <a:t>future use over tens or hundreds of years</a:t>
            </a:r>
            <a:r>
              <a:rPr lang="en-US" sz="2000" b="1" dirty="0" smtClean="0">
                <a:solidFill>
                  <a:srgbClr val="C00000"/>
                </a:solidFill>
              </a:rPr>
              <a:t>.</a:t>
            </a:r>
            <a:endParaRPr lang="sk-SK" sz="2000" b="1" dirty="0">
              <a:solidFill>
                <a:srgbClr val="C00000"/>
              </a:solidFill>
            </a:endParaRPr>
          </a:p>
        </p:txBody>
      </p:sp>
      <p:sp>
        <p:nvSpPr>
          <p:cNvPr id="21" name="Šípka nadol 20"/>
          <p:cNvSpPr/>
          <p:nvPr/>
        </p:nvSpPr>
        <p:spPr>
          <a:xfrm>
            <a:off x="8733669" y="4268443"/>
            <a:ext cx="398578" cy="74773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Obdĺžnik 1"/>
          <p:cNvSpPr/>
          <p:nvPr/>
        </p:nvSpPr>
        <p:spPr>
          <a:xfrm>
            <a:off x="613893" y="3288735"/>
            <a:ext cx="4959855" cy="2560701"/>
          </a:xfrm>
          <a:prstGeom prst="rect">
            <a:avLst/>
          </a:prstGeom>
          <a:solidFill>
            <a:schemeClr val="accent6">
              <a:lumMod val="40000"/>
              <a:lumOff val="60000"/>
            </a:schemeClr>
          </a:solidFill>
        </p:spPr>
        <p:txBody>
          <a:bodyPr wrap="square">
            <a:spAutoFit/>
          </a:bodyPr>
          <a:lstStyle/>
          <a:p>
            <a:r>
              <a:rPr lang="sk-SK" sz="2000" b="1" cap="all" dirty="0" err="1" smtClean="0">
                <a:solidFill>
                  <a:srgbClr val="C00000"/>
                </a:solidFill>
                <a:latin typeface="Arial" panose="020B0604020202020204" pitchFamily="34" charset="0"/>
                <a:cs typeface="Arial" panose="020B0604020202020204" pitchFamily="34" charset="0"/>
              </a:rPr>
              <a:t>Digit</a:t>
            </a:r>
            <a:r>
              <a:rPr lang="en-US" sz="2000" b="1" cap="all" dirty="0" smtClean="0">
                <a:solidFill>
                  <a:srgbClr val="C00000"/>
                </a:solidFill>
                <a:latin typeface="Arial" panose="020B0604020202020204" pitchFamily="34" charset="0"/>
                <a:cs typeface="Arial" panose="020B0604020202020204" pitchFamily="34" charset="0"/>
              </a:rPr>
              <a:t>AL</a:t>
            </a:r>
            <a:r>
              <a:rPr lang="sk-SK" sz="2000" b="1" cap="all" dirty="0" smtClean="0">
                <a:solidFill>
                  <a:srgbClr val="C00000"/>
                </a:solidFill>
                <a:latin typeface="Arial" panose="020B0604020202020204" pitchFamily="34" charset="0"/>
                <a:cs typeface="Arial" panose="020B0604020202020204" pitchFamily="34" charset="0"/>
              </a:rPr>
              <a:t> </a:t>
            </a:r>
            <a:r>
              <a:rPr lang="sk-SK" sz="2000" b="1" cap="all" dirty="0" err="1" smtClean="0">
                <a:solidFill>
                  <a:srgbClr val="C00000"/>
                </a:solidFill>
                <a:latin typeface="Arial" panose="020B0604020202020204" pitchFamily="34" charset="0"/>
                <a:cs typeface="Arial" panose="020B0604020202020204" pitchFamily="34" charset="0"/>
              </a:rPr>
              <a:t>archiv</a:t>
            </a:r>
            <a:r>
              <a:rPr lang="en-US" sz="2000" b="1" cap="all" dirty="0" smtClean="0">
                <a:solidFill>
                  <a:srgbClr val="C00000"/>
                </a:solidFill>
                <a:latin typeface="Arial" panose="020B0604020202020204" pitchFamily="34" charset="0"/>
                <a:cs typeface="Arial" panose="020B0604020202020204" pitchFamily="34" charset="0"/>
              </a:rPr>
              <a:t>ING</a:t>
            </a:r>
            <a:r>
              <a:rPr lang="sk-SK" sz="2000" b="1" cap="all" dirty="0" smtClean="0">
                <a:solidFill>
                  <a:srgbClr val="C00000"/>
                </a:solidFill>
                <a:latin typeface="Arial" panose="020B0604020202020204" pitchFamily="34" charset="0"/>
                <a:cs typeface="Arial" panose="020B0604020202020204" pitchFamily="34" charset="0"/>
              </a:rPr>
              <a:t> </a:t>
            </a:r>
          </a:p>
          <a:p>
            <a:pPr marL="180975" indent="-180975">
              <a:lnSpc>
                <a:spcPct val="130000"/>
              </a:lnSpc>
              <a:buFont typeface="Arial" panose="020B0604020202020204" pitchFamily="34" charset="0"/>
              <a:buChar char="•"/>
            </a:pPr>
            <a:r>
              <a:rPr lang="en-US" b="1" dirty="0"/>
              <a:t>ensures the accuracy of archived digital objects, their physical and logical integrity, authenticity and </a:t>
            </a:r>
            <a:r>
              <a:rPr lang="en-US" b="1" dirty="0" smtClean="0"/>
              <a:t>security</a:t>
            </a:r>
            <a:endParaRPr lang="sk-SK" b="1" dirty="0" smtClean="0"/>
          </a:p>
          <a:p>
            <a:pPr marL="180975" indent="-180975">
              <a:lnSpc>
                <a:spcPct val="130000"/>
              </a:lnSpc>
              <a:buFont typeface="Arial" panose="020B0604020202020204" pitchFamily="34" charset="0"/>
              <a:buChar char="•"/>
            </a:pPr>
            <a:r>
              <a:rPr lang="en-US" dirty="0"/>
              <a:t>the availability of digital objects must be ensured for as long as the user community needs </a:t>
            </a:r>
            <a:r>
              <a:rPr lang="en-US" dirty="0" smtClean="0"/>
              <a:t>it</a:t>
            </a:r>
            <a:r>
              <a:rPr lang="sk-SK" dirty="0" smtClean="0"/>
              <a:t>...</a:t>
            </a:r>
            <a:r>
              <a:rPr lang="sk-SK" baseline="30000" dirty="0" smtClean="0"/>
              <a:t>(2)</a:t>
            </a:r>
            <a:r>
              <a:rPr lang="sk-SK" dirty="0" smtClean="0"/>
              <a:t> </a:t>
            </a:r>
            <a:endParaRPr lang="sk-SK" dirty="0"/>
          </a:p>
        </p:txBody>
      </p:sp>
    </p:spTree>
    <p:extLst>
      <p:ext uri="{BB962C8B-B14F-4D97-AF65-F5344CB8AC3E}">
        <p14:creationId xmlns:p14="http://schemas.microsoft.com/office/powerpoint/2010/main" val="38319304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4" name="Obdĺžnik 3"/>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15366" name="Obdĺžnik 6"/>
          <p:cNvSpPr>
            <a:spLocks noChangeArrowheads="1"/>
          </p:cNvSpPr>
          <p:nvPr/>
        </p:nvSpPr>
        <p:spPr bwMode="auto">
          <a:xfrm>
            <a:off x="31750" y="30163"/>
            <a:ext cx="6593168" cy="1077218"/>
          </a:xfrm>
          <a:prstGeom prst="rect">
            <a:avLst/>
          </a:prstGeom>
          <a:noFill/>
          <a:ln w="9525">
            <a:noFill/>
            <a:miter lim="800000"/>
            <a:headEnd/>
            <a:tailEnd/>
          </a:ln>
        </p:spPr>
        <p:txBody>
          <a:bodyPr wrap="square">
            <a:spAutoFit/>
          </a:bodyP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Archiv</a:t>
            </a:r>
            <a:r>
              <a:rPr lang="en-US" sz="3200" b="1" dirty="0" err="1" smtClean="0">
                <a:solidFill>
                  <a:schemeClr val="bg1"/>
                </a:solidFill>
                <a:latin typeface="Arial" panose="020B0604020202020204" pitchFamily="34" charset="0"/>
                <a:cs typeface="Arial" panose="020B0604020202020204" pitchFamily="34" charset="0"/>
              </a:rPr>
              <a:t>ing</a:t>
            </a:r>
            <a:endParaRPr lang="sk-SK" sz="3200" b="1" dirty="0">
              <a:solidFill>
                <a:schemeClr val="bg1"/>
              </a:solidFill>
              <a:latin typeface="Arial" panose="020B0604020202020204" pitchFamily="34" charset="0"/>
              <a:cs typeface="Arial" panose="020B0604020202020204" pitchFamily="34" charset="0"/>
            </a:endParaRPr>
          </a:p>
          <a:p>
            <a:endParaRPr lang="sk-SK" sz="3200" dirty="0">
              <a:latin typeface="Calibri" pitchFamily="34" charset="0"/>
            </a:endParaRPr>
          </a:p>
        </p:txBody>
      </p:sp>
      <p:sp>
        <p:nvSpPr>
          <p:cNvPr id="9" name="Podnadpis 2"/>
          <p:cNvSpPr txBox="1">
            <a:spLocks/>
          </p:cNvSpPr>
          <p:nvPr/>
        </p:nvSpPr>
        <p:spPr>
          <a:xfrm>
            <a:off x="719715" y="1626741"/>
            <a:ext cx="11236325" cy="3459163"/>
          </a:xfrm>
          <a:prstGeom prst="rect">
            <a:avLst/>
          </a:prstGeom>
        </p:spPr>
        <p:txBody>
          <a:bodyPr/>
          <a:lstStyle/>
          <a:p>
            <a:pPr>
              <a:lnSpc>
                <a:spcPct val="90000"/>
              </a:lnSpc>
              <a:spcBef>
                <a:spcPts val="1000"/>
              </a:spcBef>
              <a:buFont typeface="Arial" charset="0"/>
              <a:buNone/>
            </a:pPr>
            <a:endParaRPr lang="sk-SK" sz="2000" b="1" dirty="0">
              <a:solidFill>
                <a:srgbClr val="12018D"/>
              </a:solidFill>
              <a:latin typeface="Calibri" pitchFamily="34" charset="0"/>
              <a:cs typeface="Tahoma" pitchFamily="34" charset="0"/>
            </a:endParaRPr>
          </a:p>
          <a:p>
            <a:pPr>
              <a:lnSpc>
                <a:spcPct val="90000"/>
              </a:lnSpc>
              <a:spcBef>
                <a:spcPts val="1000"/>
              </a:spcBef>
              <a:buFont typeface="Arial" charset="0"/>
              <a:buChar char="•"/>
            </a:pPr>
            <a:endParaRPr lang="sk-SK" sz="2000" dirty="0">
              <a:latin typeface="Calibri" pitchFamily="34" charset="0"/>
              <a:cs typeface="Tahoma" pitchFamily="34" charset="0"/>
            </a:endParaRPr>
          </a:p>
          <a:p>
            <a:pPr>
              <a:lnSpc>
                <a:spcPct val="90000"/>
              </a:lnSpc>
              <a:spcBef>
                <a:spcPts val="1000"/>
              </a:spcBef>
              <a:buFont typeface="Arial" charset="0"/>
              <a:buChar char="•"/>
            </a:pPr>
            <a:endParaRPr lang="sk-SK" sz="2000" dirty="0">
              <a:latin typeface="Tahoma" pitchFamily="34" charset="0"/>
              <a:cs typeface="Tahoma" pitchFamily="34" charset="0"/>
            </a:endParaRPr>
          </a:p>
          <a:p>
            <a:pPr>
              <a:lnSpc>
                <a:spcPct val="90000"/>
              </a:lnSpc>
              <a:spcBef>
                <a:spcPts val="1000"/>
              </a:spcBef>
              <a:buFont typeface="Arial" charset="0"/>
              <a:buNone/>
            </a:pPr>
            <a:endParaRPr lang="sk-SK" sz="2000" dirty="0">
              <a:latin typeface="Tahoma" pitchFamily="34" charset="0"/>
              <a:cs typeface="Tahoma" pitchFamily="34" charset="0"/>
            </a:endParaRPr>
          </a:p>
        </p:txBody>
      </p:sp>
      <p:sp>
        <p:nvSpPr>
          <p:cNvPr id="12" name="Zástupný objekt pre číslo snímky 11"/>
          <p:cNvSpPr>
            <a:spLocks noGrp="1"/>
          </p:cNvSpPr>
          <p:nvPr>
            <p:ph type="sldNum" sz="quarter" idx="12"/>
          </p:nvPr>
        </p:nvSpPr>
        <p:spPr>
          <a:xfrm>
            <a:off x="11956040" y="6555377"/>
            <a:ext cx="196815" cy="235114"/>
          </a:xfrm>
        </p:spPr>
        <p:txBody>
          <a:bodyPr/>
          <a:lstStyle/>
          <a:p>
            <a:pPr>
              <a:defRPr/>
            </a:pPr>
            <a:fld id="{5F8A6784-8DE6-4866-8026-B3451A70A446}" type="slidenum">
              <a:rPr lang="sk-SK" smtClean="0"/>
              <a:pPr>
                <a:defRPr/>
              </a:pPr>
              <a:t>7</a:t>
            </a:fld>
            <a:endParaRPr lang="sk-SK" dirty="0"/>
          </a:p>
        </p:txBody>
      </p:sp>
      <p:sp>
        <p:nvSpPr>
          <p:cNvPr id="19" name="Obdĺžnik 18"/>
          <p:cNvSpPr/>
          <p:nvPr/>
        </p:nvSpPr>
        <p:spPr>
          <a:xfrm>
            <a:off x="31750" y="6593413"/>
            <a:ext cx="4359048" cy="215444"/>
          </a:xfrm>
          <a:prstGeom prst="rect">
            <a:avLst/>
          </a:prstGeom>
        </p:spPr>
        <p:txBody>
          <a:bodyPr wrap="square">
            <a:spAutoFit/>
          </a:bodyPr>
          <a:lstStyle/>
          <a:p>
            <a:r>
              <a:rPr lang="sk-SK" sz="800" dirty="0" err="1" smtClean="0"/>
              <a:t>Source</a:t>
            </a:r>
            <a:r>
              <a:rPr lang="sk-SK" sz="800" dirty="0"/>
              <a:t>: </a:t>
            </a:r>
            <a:r>
              <a:rPr lang="sk-SK" sz="800" dirty="0">
                <a:hlinkClick r:id="rId3"/>
              </a:rPr>
              <a:t>https://spin.ai/blog/what-is-data-archiving-definition-benefits-and-best-practices</a:t>
            </a:r>
            <a:r>
              <a:rPr lang="sk-SK" sz="800" dirty="0" smtClean="0">
                <a:hlinkClick r:id="rId3"/>
              </a:rPr>
              <a:t>/</a:t>
            </a:r>
            <a:endParaRPr lang="sk-SK" sz="800" dirty="0"/>
          </a:p>
        </p:txBody>
      </p:sp>
      <p:sp>
        <p:nvSpPr>
          <p:cNvPr id="6" name="BlokTextu 5"/>
          <p:cNvSpPr txBox="1"/>
          <p:nvPr/>
        </p:nvSpPr>
        <p:spPr>
          <a:xfrm>
            <a:off x="253621" y="2405230"/>
            <a:ext cx="1974842" cy="1831271"/>
          </a:xfrm>
          <a:prstGeom prst="rect">
            <a:avLst/>
          </a:prstGeom>
          <a:noFill/>
        </p:spPr>
        <p:txBody>
          <a:bodyPr wrap="square" rtlCol="0">
            <a:spAutoFit/>
          </a:bodyPr>
          <a:lstStyle/>
          <a:p>
            <a:pPr algn="ctr">
              <a:lnSpc>
                <a:spcPct val="150000"/>
              </a:lnSpc>
              <a:spcBef>
                <a:spcPts val="600"/>
              </a:spcBef>
            </a:pPr>
            <a:r>
              <a:rPr lang="sk-SK" sz="2400" b="1" cap="all" dirty="0" err="1" smtClean="0">
                <a:solidFill>
                  <a:srgbClr val="C00000"/>
                </a:solidFill>
              </a:rPr>
              <a:t>Archiv</a:t>
            </a:r>
            <a:r>
              <a:rPr lang="en-US" sz="2400" b="1" cap="all" dirty="0" smtClean="0">
                <a:solidFill>
                  <a:srgbClr val="C00000"/>
                </a:solidFill>
              </a:rPr>
              <a:t>ING</a:t>
            </a:r>
            <a:r>
              <a:rPr lang="sk-SK" sz="2400" b="1" cap="all" dirty="0" smtClean="0">
                <a:solidFill>
                  <a:srgbClr val="C00000"/>
                </a:solidFill>
              </a:rPr>
              <a:t> </a:t>
            </a:r>
            <a:r>
              <a:rPr lang="sk-SK" sz="2400" b="1" dirty="0" err="1" smtClean="0">
                <a:solidFill>
                  <a:srgbClr val="C00000"/>
                </a:solidFill>
              </a:rPr>
              <a:t>vs</a:t>
            </a:r>
            <a:endParaRPr lang="sk-SK" sz="2400" b="1" dirty="0">
              <a:solidFill>
                <a:srgbClr val="C00000"/>
              </a:solidFill>
            </a:endParaRPr>
          </a:p>
          <a:p>
            <a:pPr algn="ctr">
              <a:lnSpc>
                <a:spcPct val="150000"/>
              </a:lnSpc>
              <a:spcBef>
                <a:spcPts val="600"/>
              </a:spcBef>
            </a:pPr>
            <a:r>
              <a:rPr lang="en-US" sz="2400" b="1" cap="all" dirty="0" err="1" smtClean="0">
                <a:solidFill>
                  <a:srgbClr val="C00000"/>
                </a:solidFill>
              </a:rPr>
              <a:t>Back-UP</a:t>
            </a:r>
            <a:endParaRPr lang="sk-SK" sz="2400" b="1" cap="all" dirty="0">
              <a:solidFill>
                <a:srgbClr val="C00000"/>
              </a:solidFill>
            </a:endParaRPr>
          </a:p>
        </p:txBody>
      </p:sp>
      <p:pic>
        <p:nvPicPr>
          <p:cNvPr id="2" name="Obrázo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581" y="693903"/>
            <a:ext cx="9436866" cy="5899510"/>
          </a:xfrm>
          <a:prstGeom prst="rect">
            <a:avLst/>
          </a:prstGeom>
          <a:ln>
            <a:solidFill>
              <a:schemeClr val="accent1"/>
            </a:solidFill>
          </a:ln>
        </p:spPr>
      </p:pic>
    </p:spTree>
    <p:extLst>
      <p:ext uri="{BB962C8B-B14F-4D97-AF65-F5344CB8AC3E}">
        <p14:creationId xmlns:p14="http://schemas.microsoft.com/office/powerpoint/2010/main" val="2233709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2136882" y="241743"/>
            <a:ext cx="8898671" cy="1111927"/>
          </a:xfrm>
          <a:prstGeom prst="rect">
            <a:avLst/>
          </a:prstGeom>
        </p:spPr>
        <p:txBody>
          <a:bodyPr wrap="none">
            <a:noAutofit/>
          </a:bodyPr>
          <a:lstStyle/>
          <a:p>
            <a:pPr>
              <a:spcBef>
                <a:spcPts val="600"/>
              </a:spcBef>
            </a:pPr>
            <a:r>
              <a:rPr lang="sk-SK" sz="6000" b="1" dirty="0" err="1" smtClean="0">
                <a:solidFill>
                  <a:srgbClr val="12018D"/>
                </a:solidFill>
              </a:rPr>
              <a:t>Repositories</a:t>
            </a:r>
            <a:r>
              <a:rPr lang="sk-SK" sz="6000" b="1" dirty="0" smtClean="0">
                <a:solidFill>
                  <a:srgbClr val="12018D"/>
                </a:solidFill>
              </a:rPr>
              <a:t>/</a:t>
            </a:r>
            <a:r>
              <a:rPr lang="sk-SK" sz="6000" b="1" dirty="0" err="1" smtClean="0">
                <a:solidFill>
                  <a:srgbClr val="12018D"/>
                </a:solidFill>
              </a:rPr>
              <a:t>Archives</a:t>
            </a:r>
            <a:endParaRPr lang="sk-SK" sz="6000" b="1" dirty="0">
              <a:solidFill>
                <a:srgbClr val="12018D"/>
              </a:solidFill>
            </a:endParaRPr>
          </a:p>
        </p:txBody>
      </p:sp>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920" y="1353670"/>
            <a:ext cx="3821977" cy="2866482"/>
          </a:xfrm>
          <a:prstGeom prst="rect">
            <a:avLst/>
          </a:prstGeom>
        </p:spPr>
      </p:pic>
      <p:pic>
        <p:nvPicPr>
          <p:cNvPr id="6" name="Obrázo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94" y="2054270"/>
            <a:ext cx="7093526" cy="3990108"/>
          </a:xfrm>
          <a:prstGeom prst="rect">
            <a:avLst/>
          </a:prstGeom>
        </p:spPr>
      </p:pic>
      <p:pic>
        <p:nvPicPr>
          <p:cNvPr id="7" name="Obrázo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4071" y="3863253"/>
            <a:ext cx="3507810" cy="2630857"/>
          </a:xfrm>
          <a:prstGeom prst="rect">
            <a:avLst/>
          </a:prstGeom>
        </p:spPr>
      </p:pic>
    </p:spTree>
    <p:extLst>
      <p:ext uri="{BB962C8B-B14F-4D97-AF65-F5344CB8AC3E}">
        <p14:creationId xmlns:p14="http://schemas.microsoft.com/office/powerpoint/2010/main" val="2823115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txBox="1">
            <a:spLocks/>
          </p:cNvSpPr>
          <p:nvPr/>
        </p:nvSpPr>
        <p:spPr>
          <a:xfrm>
            <a:off x="310548" y="1104901"/>
            <a:ext cx="11703651" cy="5191192"/>
          </a:xfrm>
          <a:prstGeom prst="rect">
            <a:avLst/>
          </a:prstGeom>
        </p:spPr>
        <p:txBody>
          <a:bodyPr/>
          <a:lstStyle/>
          <a:p>
            <a:pPr>
              <a:lnSpc>
                <a:spcPct val="90000"/>
              </a:lnSpc>
              <a:spcBef>
                <a:spcPts val="1000"/>
              </a:spcBef>
              <a:buFont typeface="Arial" charset="0"/>
              <a:buNone/>
            </a:pPr>
            <a:endParaRPr lang="sk-SK" sz="1000" dirty="0">
              <a:latin typeface="Arial" panose="020B0604020202020204" pitchFamily="34" charset="0"/>
              <a:cs typeface="Arial" panose="020B0604020202020204" pitchFamily="34" charset="0"/>
            </a:endParaRPr>
          </a:p>
        </p:txBody>
      </p:sp>
      <p:sp>
        <p:nvSpPr>
          <p:cNvPr id="5" name="Obdĺžnik 4"/>
          <p:cNvSpPr/>
          <p:nvPr/>
        </p:nvSpPr>
        <p:spPr>
          <a:xfrm>
            <a:off x="0" y="461963"/>
            <a:ext cx="12192000" cy="211137"/>
          </a:xfrm>
          <a:prstGeom prst="rect">
            <a:avLst/>
          </a:prstGeom>
          <a:gradFill flip="none" rotWithShape="1">
            <a:gsLst>
              <a:gs pos="0">
                <a:srgbClr val="012457"/>
              </a:gs>
              <a:gs pos="60000">
                <a:srgbClr val="7CACC0"/>
              </a:gs>
              <a:gs pos="90000">
                <a:schemeClr val="accent4">
                  <a:lumMod val="60000"/>
                  <a:lumOff val="40000"/>
                </a:schemeClr>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k-SK"/>
          </a:p>
        </p:txBody>
      </p:sp>
      <p:sp>
        <p:nvSpPr>
          <p:cNvPr id="6" name="Obdĺžnik 5"/>
          <p:cNvSpPr/>
          <p:nvPr/>
        </p:nvSpPr>
        <p:spPr>
          <a:xfrm>
            <a:off x="0" y="0"/>
            <a:ext cx="12192000" cy="57785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Digital</a:t>
            </a:r>
            <a:r>
              <a:rPr lang="sk-SK" sz="3200" b="1" dirty="0" smtClean="0">
                <a:solidFill>
                  <a:schemeClr val="bg1"/>
                </a:solidFill>
                <a:latin typeface="Arial" panose="020B0604020202020204" pitchFamily="34" charset="0"/>
                <a:cs typeface="Arial" panose="020B0604020202020204" pitchFamily="34" charset="0"/>
              </a:rPr>
              <a:t> </a:t>
            </a:r>
            <a:r>
              <a:rPr lang="sk-SK" sz="3200" b="1" dirty="0" err="1" smtClean="0">
                <a:solidFill>
                  <a:schemeClr val="bg1"/>
                </a:solidFill>
                <a:latin typeface="Arial" panose="020B0604020202020204" pitchFamily="34" charset="0"/>
                <a:cs typeface="Arial" panose="020B0604020202020204" pitchFamily="34" charset="0"/>
              </a:rPr>
              <a:t>repository</a:t>
            </a:r>
            <a:endParaRPr lang="sk-SK" sz="3200" dirty="0">
              <a:latin typeface="Calibri" pitchFamily="34" charset="0"/>
            </a:endParaRPr>
          </a:p>
        </p:txBody>
      </p:sp>
      <p:sp>
        <p:nvSpPr>
          <p:cNvPr id="2" name="Obdĺžnik 1"/>
          <p:cNvSpPr/>
          <p:nvPr/>
        </p:nvSpPr>
        <p:spPr>
          <a:xfrm>
            <a:off x="175280" y="1076326"/>
            <a:ext cx="11835090" cy="4944584"/>
          </a:xfrm>
          <a:prstGeom prst="rect">
            <a:avLst/>
          </a:prstGeom>
        </p:spPr>
        <p:txBody>
          <a:bodyPr wrap="square">
            <a:noAutofit/>
          </a:bodyPr>
          <a:lstStyle/>
          <a:p>
            <a:endParaRPr lang="sk-SK" sz="1100" dirty="0">
              <a:solidFill>
                <a:srgbClr val="000000"/>
              </a:solidFill>
              <a:latin typeface="Arial" panose="020B0604020202020204" pitchFamily="34" charset="0"/>
            </a:endParaRPr>
          </a:p>
        </p:txBody>
      </p:sp>
      <p:sp>
        <p:nvSpPr>
          <p:cNvPr id="8" name="Obdĺžnik 7"/>
          <p:cNvSpPr/>
          <p:nvPr/>
        </p:nvSpPr>
        <p:spPr>
          <a:xfrm>
            <a:off x="445733" y="801145"/>
            <a:ext cx="11478789" cy="2888074"/>
          </a:xfrm>
          <a:prstGeom prst="rect">
            <a:avLst/>
          </a:prstGeom>
        </p:spPr>
        <p:txBody>
          <a:bodyPr wrap="square">
            <a:noAutofit/>
          </a:bodyPr>
          <a:lstStyle/>
          <a:p>
            <a:pPr>
              <a:spcBef>
                <a:spcPts val="0"/>
              </a:spcBef>
            </a:pPr>
            <a:r>
              <a:rPr lang="sk-SK" sz="2000" b="1" cap="all" dirty="0" err="1" smtClean="0">
                <a:solidFill>
                  <a:srgbClr val="C00000"/>
                </a:solidFill>
              </a:rPr>
              <a:t>DigitAL</a:t>
            </a:r>
            <a:r>
              <a:rPr lang="sk-SK" sz="2000" b="1" cap="all" dirty="0" smtClean="0">
                <a:solidFill>
                  <a:srgbClr val="C00000"/>
                </a:solidFill>
              </a:rPr>
              <a:t> </a:t>
            </a:r>
            <a:r>
              <a:rPr lang="sk-SK" sz="2000" b="1" cap="all" dirty="0" err="1" smtClean="0">
                <a:solidFill>
                  <a:srgbClr val="C00000"/>
                </a:solidFill>
              </a:rPr>
              <a:t>repoSITORY</a:t>
            </a:r>
            <a:r>
              <a:rPr lang="sk-SK" sz="2000" b="1" cap="all" dirty="0" smtClean="0">
                <a:solidFill>
                  <a:srgbClr val="C00000"/>
                </a:solidFill>
              </a:rPr>
              <a:t> </a:t>
            </a:r>
          </a:p>
          <a:p>
            <a:pPr marL="179388" indent="-179388">
              <a:spcBef>
                <a:spcPts val="0"/>
              </a:spcBef>
              <a:buFont typeface="Arial" panose="020B0604020202020204" pitchFamily="34" charset="0"/>
              <a:buChar char="•"/>
            </a:pPr>
            <a:r>
              <a:rPr lang="sk-SK" dirty="0" smtClean="0">
                <a:hlinkClick r:id="rId3"/>
              </a:rPr>
              <a:t>Robert </a:t>
            </a:r>
            <a:r>
              <a:rPr lang="sk-SK" dirty="0" err="1">
                <a:hlinkClick r:id="rId3"/>
              </a:rPr>
              <a:t>Kahn</a:t>
            </a:r>
            <a:r>
              <a:rPr lang="sk-SK" dirty="0">
                <a:hlinkClick r:id="rId3"/>
              </a:rPr>
              <a:t> a Robert </a:t>
            </a:r>
            <a:r>
              <a:rPr lang="sk-SK" dirty="0" err="1" smtClean="0">
                <a:hlinkClick r:id="rId3"/>
              </a:rPr>
              <a:t>Wilensky</a:t>
            </a:r>
            <a:r>
              <a:rPr lang="sk-SK" dirty="0" smtClean="0"/>
              <a:t>, </a:t>
            </a:r>
            <a:r>
              <a:rPr lang="sk-SK" dirty="0"/>
              <a:t>1995</a:t>
            </a:r>
            <a:endParaRPr lang="sk-SK" dirty="0" smtClean="0"/>
          </a:p>
          <a:p>
            <a:pPr marL="179388" indent="-179388">
              <a:spcBef>
                <a:spcPts val="600"/>
              </a:spcBef>
              <a:buFont typeface="Arial" panose="020B0604020202020204" pitchFamily="34" charset="0"/>
              <a:buChar char="•"/>
            </a:pPr>
            <a:r>
              <a:rPr lang="sk-SK" dirty="0" err="1" smtClean="0"/>
              <a:t>defined</a:t>
            </a:r>
            <a:r>
              <a:rPr lang="sk-SK" dirty="0" smtClean="0"/>
              <a:t> </a:t>
            </a:r>
            <a:r>
              <a:rPr lang="sk-SK" b="1" dirty="0" err="1" smtClean="0"/>
              <a:t>theoretical</a:t>
            </a:r>
            <a:r>
              <a:rPr lang="sk-SK" b="1" dirty="0" smtClean="0"/>
              <a:t> </a:t>
            </a:r>
            <a:r>
              <a:rPr lang="sk-SK" b="1" dirty="0" err="1" smtClean="0"/>
              <a:t>principles</a:t>
            </a:r>
            <a:r>
              <a:rPr lang="sk-SK" b="1" dirty="0"/>
              <a:t> of </a:t>
            </a:r>
            <a:r>
              <a:rPr lang="sk-SK" b="1" dirty="0" err="1"/>
              <a:t>universal</a:t>
            </a:r>
            <a:r>
              <a:rPr lang="sk-SK" b="1" dirty="0"/>
              <a:t>, </a:t>
            </a:r>
            <a:r>
              <a:rPr lang="sk-SK" b="1" dirty="0" err="1"/>
              <a:t>open</a:t>
            </a:r>
            <a:r>
              <a:rPr lang="sk-SK" b="1" dirty="0"/>
              <a:t>, </a:t>
            </a:r>
            <a:r>
              <a:rPr lang="sk-SK" b="1" dirty="0" err="1"/>
              <a:t>wide-area</a:t>
            </a:r>
            <a:r>
              <a:rPr lang="sk-SK" b="1" dirty="0"/>
              <a:t> </a:t>
            </a:r>
            <a:r>
              <a:rPr lang="sk-SK" b="1" dirty="0" err="1"/>
              <a:t>digital</a:t>
            </a:r>
            <a:r>
              <a:rPr lang="sk-SK" b="1" dirty="0"/>
              <a:t> </a:t>
            </a:r>
            <a:r>
              <a:rPr lang="sk-SK" b="1" dirty="0" err="1"/>
              <a:t>information</a:t>
            </a:r>
            <a:r>
              <a:rPr lang="sk-SK" b="1" dirty="0"/>
              <a:t> </a:t>
            </a:r>
            <a:r>
              <a:rPr lang="sk-SK" b="1" dirty="0" err="1"/>
              <a:t>infrastructure</a:t>
            </a:r>
            <a:r>
              <a:rPr lang="sk-SK" b="1" dirty="0"/>
              <a:t> </a:t>
            </a:r>
            <a:r>
              <a:rPr lang="sk-SK" dirty="0" smtClean="0"/>
              <a:t>(</a:t>
            </a:r>
            <a:r>
              <a:rPr lang="sk-SK" dirty="0" err="1" smtClean="0"/>
              <a:t>Kahn-Wilensky</a:t>
            </a:r>
            <a:r>
              <a:rPr lang="sk-SK" dirty="0" smtClean="0"/>
              <a:t> </a:t>
            </a:r>
            <a:r>
              <a:rPr lang="sk-SK" dirty="0" err="1" smtClean="0"/>
              <a:t>Framework</a:t>
            </a:r>
            <a:r>
              <a:rPr lang="sk-SK" dirty="0" smtClean="0"/>
              <a:t>, KWF)</a:t>
            </a:r>
          </a:p>
          <a:p>
            <a:pPr marL="179388" indent="-179388">
              <a:spcBef>
                <a:spcPts val="600"/>
              </a:spcBef>
              <a:buFont typeface="Arial" panose="020B0604020202020204" pitchFamily="34" charset="0"/>
              <a:buChar char="•"/>
            </a:pPr>
            <a:r>
              <a:rPr lang="en-US" dirty="0"/>
              <a:t>broadly </a:t>
            </a:r>
            <a:r>
              <a:rPr lang="en-US" b="1" dirty="0" smtClean="0"/>
              <a:t>define</a:t>
            </a:r>
            <a:r>
              <a:rPr lang="sk-SK" b="1" dirty="0" smtClean="0"/>
              <a:t>d</a:t>
            </a:r>
            <a:r>
              <a:rPr lang="en-US" b="1" dirty="0" smtClean="0"/>
              <a:t> </a:t>
            </a:r>
            <a:r>
              <a:rPr lang="en-US" b="1" dirty="0"/>
              <a:t>the components of an open system </a:t>
            </a:r>
            <a:r>
              <a:rPr lang="en-US" dirty="0"/>
              <a:t>for storage, access, dissemination, and management of information in digital </a:t>
            </a:r>
            <a:r>
              <a:rPr lang="en-US" dirty="0" smtClean="0"/>
              <a:t>form</a:t>
            </a:r>
            <a:r>
              <a:rPr lang="sk-SK" dirty="0" smtClean="0"/>
              <a:t> and </a:t>
            </a:r>
            <a:r>
              <a:rPr lang="sk-SK" dirty="0" err="1" smtClean="0"/>
              <a:t>separated</a:t>
            </a:r>
            <a:r>
              <a:rPr lang="sk-SK" dirty="0" smtClean="0"/>
              <a:t> </a:t>
            </a:r>
            <a:r>
              <a:rPr lang="sk-SK" dirty="0" err="1" smtClean="0"/>
              <a:t>the</a:t>
            </a:r>
            <a:r>
              <a:rPr lang="sk-SK" dirty="0" smtClean="0"/>
              <a:t> </a:t>
            </a:r>
            <a:r>
              <a:rPr lang="sk-SK" dirty="0" err="1" smtClean="0"/>
              <a:t>system</a:t>
            </a:r>
            <a:r>
              <a:rPr lang="sk-SK" dirty="0" smtClean="0"/>
              <a:t> </a:t>
            </a:r>
            <a:r>
              <a:rPr lang="sk-SK" dirty="0" err="1" smtClean="0"/>
              <a:t>architecture</a:t>
            </a:r>
            <a:r>
              <a:rPr lang="sk-SK" dirty="0" smtClean="0"/>
              <a:t> </a:t>
            </a:r>
            <a:r>
              <a:rPr lang="sk-SK" dirty="0" err="1" smtClean="0"/>
              <a:t>from</a:t>
            </a:r>
            <a:r>
              <a:rPr lang="sk-SK" dirty="0" smtClean="0"/>
              <a:t> </a:t>
            </a:r>
            <a:r>
              <a:rPr lang="sk-SK" dirty="0" err="1" smtClean="0"/>
              <a:t>the</a:t>
            </a:r>
            <a:r>
              <a:rPr lang="sk-SK" dirty="0" smtClean="0"/>
              <a:t> </a:t>
            </a:r>
            <a:r>
              <a:rPr lang="sk-SK" dirty="0" err="1" smtClean="0"/>
              <a:t>stored</a:t>
            </a:r>
            <a:r>
              <a:rPr lang="sk-SK" dirty="0" smtClean="0"/>
              <a:t> </a:t>
            </a:r>
            <a:r>
              <a:rPr lang="sk-SK" dirty="0" err="1" smtClean="0"/>
              <a:t>content</a:t>
            </a:r>
            <a:endParaRPr lang="sk-SK" dirty="0" smtClean="0"/>
          </a:p>
          <a:p>
            <a:pPr marL="179388" indent="-179388">
              <a:spcBef>
                <a:spcPts val="600"/>
              </a:spcBef>
              <a:buFont typeface="Arial" panose="020B0604020202020204" pitchFamily="34" charset="0"/>
              <a:buChar char="•"/>
            </a:pPr>
            <a:r>
              <a:rPr lang="en-US" dirty="0"/>
              <a:t>The KWF has a number of </a:t>
            </a:r>
            <a:r>
              <a:rPr lang="en-US" b="1" dirty="0" smtClean="0"/>
              <a:t>elements</a:t>
            </a:r>
            <a:r>
              <a:rPr lang="sk-SK" dirty="0" smtClean="0"/>
              <a:t>: </a:t>
            </a:r>
            <a:r>
              <a:rPr lang="en-US" dirty="0" smtClean="0"/>
              <a:t>digital </a:t>
            </a:r>
            <a:r>
              <a:rPr lang="en-US" dirty="0"/>
              <a:t>objects</a:t>
            </a:r>
            <a:r>
              <a:rPr lang="en-US" dirty="0" smtClean="0"/>
              <a:t>,</a:t>
            </a:r>
            <a:r>
              <a:rPr lang="sk-SK" dirty="0" smtClean="0"/>
              <a:t> </a:t>
            </a:r>
            <a:r>
              <a:rPr lang="en-US" dirty="0" smtClean="0"/>
              <a:t>handles</a:t>
            </a:r>
            <a:r>
              <a:rPr lang="en-US" dirty="0"/>
              <a:t>, metadata, repositories, handle generators, </a:t>
            </a:r>
            <a:r>
              <a:rPr lang="en-US" dirty="0" smtClean="0"/>
              <a:t>originators</a:t>
            </a:r>
            <a:r>
              <a:rPr lang="en-US" dirty="0"/>
              <a:t>, uses, global naming authorities, local naming </a:t>
            </a:r>
            <a:r>
              <a:rPr lang="en-US" dirty="0" smtClean="0"/>
              <a:t>authorities</a:t>
            </a:r>
            <a:r>
              <a:rPr lang="en-US" dirty="0"/>
              <a:t>, and a repository access protocol that </a:t>
            </a:r>
            <a:r>
              <a:rPr lang="en-US" dirty="0" smtClean="0"/>
              <a:t>operate </a:t>
            </a:r>
            <a:r>
              <a:rPr lang="en-US" dirty="0"/>
              <a:t>in </a:t>
            </a:r>
            <a:r>
              <a:rPr lang="en-US" dirty="0" smtClean="0"/>
              <a:t>concert</a:t>
            </a:r>
            <a:r>
              <a:rPr lang="sk-SK" dirty="0" smtClean="0"/>
              <a:t> </a:t>
            </a:r>
            <a:r>
              <a:rPr lang="en-US" dirty="0" smtClean="0"/>
              <a:t>to </a:t>
            </a:r>
            <a:r>
              <a:rPr lang="en-US" dirty="0"/>
              <a:t>support digital information </a:t>
            </a:r>
            <a:r>
              <a:rPr lang="en-US" dirty="0" smtClean="0"/>
              <a:t>services.</a:t>
            </a:r>
            <a:r>
              <a:rPr lang="sk-SK" baseline="30000" dirty="0" smtClean="0"/>
              <a:t>1</a:t>
            </a:r>
            <a:r>
              <a:rPr lang="en-US" dirty="0" smtClean="0"/>
              <a:t> </a:t>
            </a:r>
            <a:endParaRPr lang="sk-SK" dirty="0" smtClean="0"/>
          </a:p>
        </p:txBody>
      </p:sp>
      <p:sp>
        <p:nvSpPr>
          <p:cNvPr id="9" name="Obdĺžnik 8"/>
          <p:cNvSpPr/>
          <p:nvPr/>
        </p:nvSpPr>
        <p:spPr>
          <a:xfrm>
            <a:off x="854179" y="4731046"/>
            <a:ext cx="11824784" cy="523220"/>
          </a:xfrm>
          <a:prstGeom prst="rect">
            <a:avLst/>
          </a:prstGeom>
        </p:spPr>
        <p:txBody>
          <a:bodyPr wrap="square">
            <a:spAutoFit/>
          </a:bodyPr>
          <a:lstStyle/>
          <a:p>
            <a:endParaRPr lang="sk-SK" sz="1000" dirty="0">
              <a:solidFill>
                <a:srgbClr val="000000"/>
              </a:solidFill>
              <a:latin typeface="Calibri" panose="020F0502020204030204" pitchFamily="34" charset="0"/>
            </a:endParaRPr>
          </a:p>
          <a:p>
            <a:pPr marR="9630"/>
            <a:r>
              <a:rPr lang="sk-SK" i="1" dirty="0" smtClean="0">
                <a:latin typeface="Calibri" panose="020F0502020204030204" pitchFamily="34" charset="0"/>
              </a:rPr>
              <a:t> </a:t>
            </a:r>
            <a:endParaRPr lang="sk-SK" dirty="0"/>
          </a:p>
        </p:txBody>
      </p:sp>
      <p:sp>
        <p:nvSpPr>
          <p:cNvPr id="12" name="Zástupný objekt pre číslo snímky 11"/>
          <p:cNvSpPr>
            <a:spLocks noGrp="1"/>
          </p:cNvSpPr>
          <p:nvPr>
            <p:ph type="sldNum" sz="quarter" idx="12"/>
          </p:nvPr>
        </p:nvSpPr>
        <p:spPr>
          <a:xfrm>
            <a:off x="11844605" y="6616469"/>
            <a:ext cx="347395" cy="181658"/>
          </a:xfrm>
        </p:spPr>
        <p:txBody>
          <a:bodyPr/>
          <a:lstStyle/>
          <a:p>
            <a:pPr>
              <a:defRPr/>
            </a:pPr>
            <a:fld id="{5F8A6784-8DE6-4866-8026-B3451A70A446}" type="slidenum">
              <a:rPr lang="sk-SK" smtClean="0"/>
              <a:pPr>
                <a:defRPr/>
              </a:pPr>
              <a:t>9</a:t>
            </a:fld>
            <a:endParaRPr lang="sk-SK" dirty="0"/>
          </a:p>
        </p:txBody>
      </p:sp>
      <p:sp>
        <p:nvSpPr>
          <p:cNvPr id="13" name="Obdĺžnik 12"/>
          <p:cNvSpPr/>
          <p:nvPr/>
        </p:nvSpPr>
        <p:spPr>
          <a:xfrm>
            <a:off x="445733" y="3893108"/>
            <a:ext cx="5097475" cy="2252393"/>
          </a:xfrm>
          <a:prstGeom prst="rect">
            <a:avLst/>
          </a:prstGeom>
          <a:solidFill>
            <a:schemeClr val="accent1">
              <a:lumMod val="20000"/>
              <a:lumOff val="80000"/>
            </a:schemeClr>
          </a:solidFill>
        </p:spPr>
        <p:txBody>
          <a:bodyPr wrap="square" lIns="144000" tIns="180000" bIns="180000">
            <a:noAutofit/>
          </a:bodyPr>
          <a:lstStyle/>
          <a:p>
            <a:pPr>
              <a:spcBef>
                <a:spcPts val="600"/>
              </a:spcBef>
            </a:pPr>
            <a:r>
              <a:rPr lang="sk-SK" sz="2000" b="1" dirty="0" err="1" smtClean="0">
                <a:solidFill>
                  <a:srgbClr val="C00000"/>
                </a:solidFill>
              </a:rPr>
              <a:t>Digital</a:t>
            </a:r>
            <a:r>
              <a:rPr lang="sk-SK" sz="2000" b="1" dirty="0" smtClean="0">
                <a:solidFill>
                  <a:srgbClr val="C00000"/>
                </a:solidFill>
              </a:rPr>
              <a:t> </a:t>
            </a:r>
            <a:r>
              <a:rPr lang="sk-SK" sz="2000" b="1" dirty="0" err="1" smtClean="0">
                <a:solidFill>
                  <a:srgbClr val="C00000"/>
                </a:solidFill>
              </a:rPr>
              <a:t>Repository</a:t>
            </a:r>
            <a:r>
              <a:rPr lang="sk-SK" sz="2000" b="1" dirty="0" smtClean="0">
                <a:solidFill>
                  <a:srgbClr val="C00000"/>
                </a:solidFill>
              </a:rPr>
              <a:t>/</a:t>
            </a:r>
            <a:r>
              <a:rPr lang="sk-SK" sz="2000" b="1" dirty="0" err="1" smtClean="0">
                <a:solidFill>
                  <a:srgbClr val="C00000"/>
                </a:solidFill>
              </a:rPr>
              <a:t>Storage</a:t>
            </a:r>
            <a:endParaRPr lang="sk-SK" sz="1600" b="1" i="1" dirty="0">
              <a:solidFill>
                <a:srgbClr val="C00000"/>
              </a:solidFill>
            </a:endParaRPr>
          </a:p>
          <a:p>
            <a:pPr marL="174625" indent="-174625">
              <a:lnSpc>
                <a:spcPct val="120000"/>
              </a:lnSpc>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An open system with access through a network interface in which digital objects are stored </a:t>
            </a:r>
            <a:r>
              <a:rPr lang="en-US" b="1" dirty="0">
                <a:latin typeface="Arial" panose="020B0604020202020204" pitchFamily="34" charset="0"/>
                <a:cs typeface="Arial" panose="020B0604020202020204" pitchFamily="34" charset="0"/>
              </a:rPr>
              <a:t>for further access and use</a:t>
            </a:r>
            <a:r>
              <a:rPr lang="en-US" dirty="0" smtClean="0">
                <a:latin typeface="Arial" panose="020B0604020202020204" pitchFamily="34" charset="0"/>
                <a:cs typeface="Arial" panose="020B0604020202020204" pitchFamily="34" charset="0"/>
              </a:rPr>
              <a:t>.</a:t>
            </a:r>
            <a:r>
              <a:rPr lang="sk-SK" baseline="30000" dirty="0" smtClean="0">
                <a:latin typeface="Arial" panose="020B0604020202020204" pitchFamily="34" charset="0"/>
                <a:cs typeface="Arial" panose="020B0604020202020204" pitchFamily="34" charset="0"/>
              </a:rPr>
              <a:t>(3)</a:t>
            </a:r>
            <a:endParaRPr lang="sk-SK" dirty="0" smtClean="0">
              <a:solidFill>
                <a:srgbClr val="00B050"/>
              </a:solidFill>
              <a:latin typeface="Arial" panose="020B0604020202020204" pitchFamily="34" charset="0"/>
              <a:cs typeface="Arial" panose="020B0604020202020204" pitchFamily="34" charset="0"/>
            </a:endParaRPr>
          </a:p>
        </p:txBody>
      </p:sp>
      <p:sp>
        <p:nvSpPr>
          <p:cNvPr id="14" name="Obdĺžnik 13"/>
          <p:cNvSpPr/>
          <p:nvPr/>
        </p:nvSpPr>
        <p:spPr>
          <a:xfrm>
            <a:off x="5824779" y="3894796"/>
            <a:ext cx="6019826" cy="2250705"/>
          </a:xfrm>
          <a:prstGeom prst="rect">
            <a:avLst/>
          </a:prstGeom>
          <a:solidFill>
            <a:schemeClr val="accent6">
              <a:lumMod val="40000"/>
              <a:lumOff val="60000"/>
            </a:schemeClr>
          </a:solidFill>
        </p:spPr>
        <p:txBody>
          <a:bodyPr wrap="square" lIns="144000" tIns="72000" bIns="72000">
            <a:noAutofit/>
          </a:bodyPr>
          <a:lstStyle/>
          <a:p>
            <a:pPr>
              <a:lnSpc>
                <a:spcPct val="120000"/>
              </a:lnSpc>
              <a:spcBef>
                <a:spcPts val="0"/>
              </a:spcBef>
            </a:pPr>
            <a:r>
              <a:rPr lang="sk-SK" sz="2000" b="1" dirty="0" err="1" smtClean="0">
                <a:solidFill>
                  <a:srgbClr val="C00000"/>
                </a:solidFill>
              </a:rPr>
              <a:t>Digital</a:t>
            </a:r>
            <a:r>
              <a:rPr lang="sk-SK" sz="2000" b="1" dirty="0" smtClean="0">
                <a:solidFill>
                  <a:srgbClr val="C00000"/>
                </a:solidFill>
              </a:rPr>
              <a:t> </a:t>
            </a:r>
            <a:r>
              <a:rPr lang="sk-SK" sz="2000" b="1" dirty="0" err="1" smtClean="0">
                <a:solidFill>
                  <a:srgbClr val="C00000"/>
                </a:solidFill>
              </a:rPr>
              <a:t>Archive</a:t>
            </a:r>
            <a:endParaRPr lang="sk-SK" sz="1600" b="1" i="1" dirty="0">
              <a:solidFill>
                <a:srgbClr val="C00000"/>
              </a:solidFill>
            </a:endParaRPr>
          </a:p>
          <a:p>
            <a:pPr marL="179388" indent="-179388">
              <a:lnSpc>
                <a:spcPct val="12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An organized collection of digital documents collected for the purpose of </a:t>
            </a:r>
            <a:r>
              <a:rPr lang="en-US" b="1" dirty="0">
                <a:latin typeface="Arial" panose="020B0604020202020204" pitchFamily="34" charset="0"/>
                <a:cs typeface="Arial" panose="020B0604020202020204" pitchFamily="34" charset="0"/>
              </a:rPr>
              <a:t>long-term preservation</a:t>
            </a:r>
            <a:r>
              <a:rPr lang="en-US" dirty="0">
                <a:latin typeface="Arial" panose="020B0604020202020204" pitchFamily="34" charset="0"/>
                <a:cs typeface="Arial" panose="020B0604020202020204" pitchFamily="34" charset="0"/>
              </a:rPr>
              <a:t>. </a:t>
            </a:r>
            <a:endParaRPr lang="sk-SK" dirty="0" smtClean="0">
              <a:latin typeface="Arial" panose="020B0604020202020204" pitchFamily="34" charset="0"/>
              <a:cs typeface="Arial" panose="020B0604020202020204" pitchFamily="34" charset="0"/>
            </a:endParaRPr>
          </a:p>
          <a:p>
            <a:pPr marL="179388" indent="-179388">
              <a:lnSpc>
                <a:spcPct val="120000"/>
              </a:lnSpc>
              <a:spcBef>
                <a:spcPts val="0"/>
              </a:spcBef>
              <a:buFont typeface="Arial" panose="020B0604020202020204" pitchFamily="34" charset="0"/>
              <a:buChar char="•"/>
            </a:pP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may be digitized documents, i.e. printed types of documents converted into digital form, or documents already created as </a:t>
            </a:r>
            <a:r>
              <a:rPr lang="en-US" dirty="0" smtClean="0">
                <a:latin typeface="Arial" panose="020B0604020202020204" pitchFamily="34" charset="0"/>
                <a:cs typeface="Arial" panose="020B0604020202020204" pitchFamily="34" charset="0"/>
              </a:rPr>
              <a:t>digital</a:t>
            </a:r>
            <a:r>
              <a:rPr lang="sk-SK" dirty="0" smtClean="0">
                <a:latin typeface="Arial" panose="020B0604020202020204" pitchFamily="34" charset="0"/>
                <a:cs typeface="Arial" panose="020B0604020202020204" pitchFamily="34" charset="0"/>
              </a:rPr>
              <a:t>.</a:t>
            </a:r>
            <a:r>
              <a:rPr lang="sk-SK" baseline="30000" dirty="0" smtClean="0">
                <a:latin typeface="Arial" panose="020B0604020202020204" pitchFamily="34" charset="0"/>
                <a:cs typeface="Arial" panose="020B0604020202020204" pitchFamily="34" charset="0"/>
              </a:rPr>
              <a:t>(5)</a:t>
            </a:r>
          </a:p>
        </p:txBody>
      </p:sp>
      <p:sp>
        <p:nvSpPr>
          <p:cNvPr id="4" name="Obdĺžnik 3"/>
          <p:cNvSpPr/>
          <p:nvPr/>
        </p:nvSpPr>
        <p:spPr>
          <a:xfrm>
            <a:off x="0" y="6545276"/>
            <a:ext cx="9061807" cy="230832"/>
          </a:xfrm>
          <a:prstGeom prst="rect">
            <a:avLst/>
          </a:prstGeom>
        </p:spPr>
        <p:txBody>
          <a:bodyPr wrap="square">
            <a:spAutoFit/>
          </a:bodyPr>
          <a:lstStyle/>
          <a:p>
            <a:r>
              <a:rPr lang="sk-SK" sz="900" dirty="0"/>
              <a:t>1. Charles L. </a:t>
            </a:r>
            <a:r>
              <a:rPr lang="sk-SK" sz="900" dirty="0" err="1" smtClean="0"/>
              <a:t>Cartledge</a:t>
            </a:r>
            <a:r>
              <a:rPr lang="sk-SK" sz="900" dirty="0" smtClean="0"/>
              <a:t>. </a:t>
            </a:r>
            <a:r>
              <a:rPr lang="en-US" sz="900" dirty="0"/>
              <a:t>A Framework for Digital Object </a:t>
            </a:r>
            <a:r>
              <a:rPr lang="en-US" sz="900" dirty="0" smtClean="0"/>
              <a:t>Self-Preservation</a:t>
            </a:r>
            <a:r>
              <a:rPr lang="sk-SK" sz="900" dirty="0" smtClean="0"/>
              <a:t>. </a:t>
            </a:r>
            <a:r>
              <a:rPr lang="sk-SK" sz="900" dirty="0" err="1" smtClean="0"/>
              <a:t>Available</a:t>
            </a:r>
            <a:r>
              <a:rPr lang="sk-SK" sz="900" dirty="0" smtClean="0"/>
              <a:t> at: </a:t>
            </a:r>
            <a:r>
              <a:rPr lang="sk-SK" sz="900" dirty="0" smtClean="0">
                <a:hlinkClick r:id="rId4"/>
              </a:rPr>
              <a:t>https</a:t>
            </a:r>
            <a:r>
              <a:rPr lang="sk-SK" sz="900" dirty="0">
                <a:hlinkClick r:id="rId4"/>
              </a:rPr>
              <a:t>://www.cs.odu.edu/~</a:t>
            </a:r>
            <a:r>
              <a:rPr lang="sk-SK" sz="900" dirty="0" smtClean="0">
                <a:hlinkClick r:id="rId4"/>
              </a:rPr>
              <a:t>ccartled/Publications/draft-07.pdf</a:t>
            </a:r>
            <a:r>
              <a:rPr lang="sk-SK" sz="900" dirty="0" smtClean="0"/>
              <a:t> </a:t>
            </a:r>
            <a:r>
              <a:rPr lang="sk-SK" sz="900" dirty="0" err="1" smtClean="0"/>
              <a:t>Cited</a:t>
            </a:r>
            <a:r>
              <a:rPr lang="sk-SK" sz="900" dirty="0"/>
              <a:t> </a:t>
            </a:r>
            <a:r>
              <a:rPr lang="sk-SK" sz="900" dirty="0" smtClean="0"/>
              <a:t>on 20th </a:t>
            </a:r>
            <a:r>
              <a:rPr lang="sk-SK" sz="900" dirty="0" err="1" smtClean="0"/>
              <a:t>February</a:t>
            </a:r>
            <a:r>
              <a:rPr lang="sk-SK" sz="900" dirty="0" smtClean="0"/>
              <a:t> 2025</a:t>
            </a:r>
            <a:endParaRPr lang="sk-SK" sz="900" dirty="0"/>
          </a:p>
        </p:txBody>
      </p:sp>
    </p:spTree>
    <p:extLst>
      <p:ext uri="{BB962C8B-B14F-4D97-AF65-F5344CB8AC3E}">
        <p14:creationId xmlns:p14="http://schemas.microsoft.com/office/powerpoint/2010/main" val="359441447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5525</TotalTime>
  <Words>15344</Words>
  <Application>Microsoft Office PowerPoint</Application>
  <PresentationFormat>Širokouhlá</PresentationFormat>
  <Paragraphs>1004</Paragraphs>
  <Slides>36</Slides>
  <Notes>35</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36</vt:i4>
      </vt:variant>
    </vt:vector>
  </HeadingPairs>
  <TitlesOfParts>
    <vt:vector size="43" baseType="lpstr">
      <vt:lpstr>Arial</vt:lpstr>
      <vt:lpstr>Calibri</vt:lpstr>
      <vt:lpstr>Calibri Light</vt:lpstr>
      <vt:lpstr>Comic Sans MS</vt:lpstr>
      <vt:lpstr>Tahoma</vt:lpstr>
      <vt:lpstr>Times New Roman</vt:lpstr>
      <vt:lpstr>Motív balíka Office</vt:lpstr>
      <vt:lpstr>Archiving &amp; Repositories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Stozicka Zuzana</dc:creator>
  <cp:lastModifiedBy>Fisova Gabriela</cp:lastModifiedBy>
  <cp:revision>402</cp:revision>
  <dcterms:created xsi:type="dcterms:W3CDTF">2020-02-07T08:31:57Z</dcterms:created>
  <dcterms:modified xsi:type="dcterms:W3CDTF">2025-02-26T10:04:13Z</dcterms:modified>
</cp:coreProperties>
</file>