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7" r:id="rId3"/>
    <p:sldId id="308" r:id="rId4"/>
    <p:sldId id="288" r:id="rId5"/>
    <p:sldId id="348" r:id="rId6"/>
    <p:sldId id="289" r:id="rId7"/>
    <p:sldId id="324" r:id="rId8"/>
    <p:sldId id="309" r:id="rId9"/>
    <p:sldId id="312" r:id="rId10"/>
    <p:sldId id="327" r:id="rId11"/>
    <p:sldId id="313" r:id="rId12"/>
    <p:sldId id="344" r:id="rId13"/>
    <p:sldId id="326" r:id="rId14"/>
    <p:sldId id="329" r:id="rId15"/>
    <p:sldId id="347" r:id="rId16"/>
    <p:sldId id="330" r:id="rId17"/>
    <p:sldId id="343" r:id="rId18"/>
    <p:sldId id="314" r:id="rId19"/>
    <p:sldId id="333" r:id="rId20"/>
    <p:sldId id="345" r:id="rId21"/>
    <p:sldId id="328" r:id="rId22"/>
    <p:sldId id="321" r:id="rId23"/>
    <p:sldId id="306" r:id="rId24"/>
    <p:sldId id="322" r:id="rId25"/>
    <p:sldId id="290" r:id="rId26"/>
    <p:sldId id="346" r:id="rId27"/>
    <p:sldId id="300" r:id="rId28"/>
    <p:sldId id="338" r:id="rId29"/>
    <p:sldId id="342" r:id="rId30"/>
    <p:sldId id="304" r:id="rId31"/>
    <p:sldId id="282" r:id="rId32"/>
  </p:sldIdLst>
  <p:sldSz cx="12192000" cy="6858000"/>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ova Gabriela" initials="FG" lastIdx="0" clrIdx="0">
    <p:extLst>
      <p:ext uri="{19B8F6BF-5375-455C-9EA6-DF929625EA0E}">
        <p15:presenceInfo xmlns:p15="http://schemas.microsoft.com/office/powerpoint/2012/main" userId="S-1-5-21-15392172-2590833965-2981980546-33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18D"/>
    <a:srgbClr val="A35141"/>
    <a:srgbClr val="C61E3A"/>
    <a:srgbClr val="D9FFD9"/>
    <a:srgbClr val="9ED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5" autoAdjust="0"/>
    <p:restoredTop sz="96552" autoAdjust="0"/>
  </p:normalViewPr>
  <p:slideViewPr>
    <p:cSldViewPr snapToGrid="0">
      <p:cViewPr varScale="1">
        <p:scale>
          <a:sx n="117" d="100"/>
          <a:sy n="117" d="100"/>
        </p:scale>
        <p:origin x="702" y="96"/>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88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sk-SK"/>
          </a:p>
        </p:txBody>
      </p:sp>
      <p:sp>
        <p:nvSpPr>
          <p:cNvPr id="3" name="Zástupný objekt pre dátum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62F856DE-71A7-47B8-A8C2-FF93BB67B329}" type="datetimeFigureOut">
              <a:rPr lang="sk-SK" smtClean="0"/>
              <a:t>3. 3. 2025</a:t>
            </a:fld>
            <a:endParaRPr lang="sk-SK"/>
          </a:p>
        </p:txBody>
      </p:sp>
      <p:sp>
        <p:nvSpPr>
          <p:cNvPr id="4" name="Zástupný objekt pre pätu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sk-SK"/>
          </a:p>
        </p:txBody>
      </p:sp>
      <p:sp>
        <p:nvSpPr>
          <p:cNvPr id="5" name="Zástupný objekt pre číslo snímky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07082B34-B81E-4A14-B722-8D8F97855816}" type="slidenum">
              <a:rPr lang="sk-SK" smtClean="0"/>
              <a:t>‹#›</a:t>
            </a:fld>
            <a:endParaRPr lang="sk-SK"/>
          </a:p>
        </p:txBody>
      </p:sp>
    </p:spTree>
    <p:extLst>
      <p:ext uri="{BB962C8B-B14F-4D97-AF65-F5344CB8AC3E}">
        <p14:creationId xmlns:p14="http://schemas.microsoft.com/office/powerpoint/2010/main" val="4420673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84871" cy="502755"/>
          </a:xfrm>
          <a:prstGeom prst="rect">
            <a:avLst/>
          </a:prstGeom>
        </p:spPr>
        <p:txBody>
          <a:bodyPr vert="horz" lIns="96616" tIns="48308" rIns="96616" bIns="48308" rtlCol="0"/>
          <a:lstStyle>
            <a:lvl1pPr algn="l" fontAlgn="auto">
              <a:spcBef>
                <a:spcPts val="0"/>
              </a:spcBef>
              <a:spcAft>
                <a:spcPts val="0"/>
              </a:spcAft>
              <a:defRPr sz="1300">
                <a:latin typeface="+mn-lt"/>
                <a:cs typeface="+mn-cs"/>
              </a:defRPr>
            </a:lvl1pPr>
          </a:lstStyle>
          <a:p>
            <a:pPr>
              <a:defRPr/>
            </a:pPr>
            <a:endParaRPr lang="sk-SK"/>
          </a:p>
        </p:txBody>
      </p:sp>
      <p:sp>
        <p:nvSpPr>
          <p:cNvPr id="3" name="Zástupný objekt pre dátum 2"/>
          <p:cNvSpPr>
            <a:spLocks noGrp="1"/>
          </p:cNvSpPr>
          <p:nvPr>
            <p:ph type="dt" idx="1"/>
          </p:nvPr>
        </p:nvSpPr>
        <p:spPr>
          <a:xfrm>
            <a:off x="3901698" y="0"/>
            <a:ext cx="2984871" cy="502755"/>
          </a:xfrm>
          <a:prstGeom prst="rect">
            <a:avLst/>
          </a:prstGeom>
        </p:spPr>
        <p:txBody>
          <a:bodyPr vert="horz" lIns="96616" tIns="48308" rIns="96616" bIns="48308" rtlCol="0"/>
          <a:lstStyle>
            <a:lvl1pPr algn="r" fontAlgn="auto">
              <a:spcBef>
                <a:spcPts val="0"/>
              </a:spcBef>
              <a:spcAft>
                <a:spcPts val="0"/>
              </a:spcAft>
              <a:defRPr sz="1300" smtClean="0">
                <a:latin typeface="+mn-lt"/>
                <a:cs typeface="+mn-cs"/>
              </a:defRPr>
            </a:lvl1pPr>
          </a:lstStyle>
          <a:p>
            <a:pPr>
              <a:defRPr/>
            </a:pPr>
            <a:fld id="{04508287-AC48-4B0F-92F2-0CD47E008897}" type="datetimeFigureOut">
              <a:rPr lang="sk-SK"/>
              <a:pPr>
                <a:defRPr/>
              </a:pPr>
              <a:t>3. 3. 2025</a:t>
            </a:fld>
            <a:endParaRPr lang="sk-SK"/>
          </a:p>
        </p:txBody>
      </p:sp>
      <p:sp>
        <p:nvSpPr>
          <p:cNvPr id="4" name="Zástupný objekt pre obrázok snímky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pPr lvl="0"/>
            <a:endParaRPr lang="sk-SK" noProof="0"/>
          </a:p>
        </p:txBody>
      </p:sp>
      <p:sp>
        <p:nvSpPr>
          <p:cNvPr id="5" name="Zástupný objekt pre poznámky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sk-SK" noProof="0" smtClean="0"/>
              <a:t>Upraviť štýly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endParaRPr lang="sk-SK" noProof="0"/>
          </a:p>
        </p:txBody>
      </p:sp>
      <p:sp>
        <p:nvSpPr>
          <p:cNvPr id="6" name="Zástupný objekt pre pätu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fontAlgn="auto">
              <a:spcBef>
                <a:spcPts val="0"/>
              </a:spcBef>
              <a:spcAft>
                <a:spcPts val="0"/>
              </a:spcAft>
              <a:defRPr sz="1300">
                <a:latin typeface="+mn-lt"/>
                <a:cs typeface="+mn-cs"/>
              </a:defRPr>
            </a:lvl1pPr>
          </a:lstStyle>
          <a:p>
            <a:pPr>
              <a:defRPr/>
            </a:pPr>
            <a:endParaRPr lang="sk-SK"/>
          </a:p>
        </p:txBody>
      </p:sp>
      <p:sp>
        <p:nvSpPr>
          <p:cNvPr id="7" name="Zástupný objekt pre číslo snímky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fontAlgn="auto">
              <a:spcBef>
                <a:spcPts val="0"/>
              </a:spcBef>
              <a:spcAft>
                <a:spcPts val="0"/>
              </a:spcAft>
              <a:defRPr sz="1300" smtClean="0">
                <a:latin typeface="+mn-lt"/>
                <a:cs typeface="+mn-cs"/>
              </a:defRPr>
            </a:lvl1pPr>
          </a:lstStyle>
          <a:p>
            <a:pPr>
              <a:defRPr/>
            </a:pPr>
            <a:fld id="{789D01DE-3EE4-4446-82CB-F0FE1DAE050E}" type="slidenum">
              <a:rPr lang="sk-SK"/>
              <a:pPr>
                <a:defRPr/>
              </a:pPr>
              <a:t>‹#›</a:t>
            </a:fld>
            <a:endParaRPr lang="sk-SK"/>
          </a:p>
        </p:txBody>
      </p:sp>
    </p:spTree>
    <p:extLst>
      <p:ext uri="{BB962C8B-B14F-4D97-AF65-F5344CB8AC3E}">
        <p14:creationId xmlns:p14="http://schemas.microsoft.com/office/powerpoint/2010/main" val="8933802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uraspace.org/dspa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formatika.sk/blox/standardy/sk/prehlad/standardy_do_14_7_2010/file/kompresia/ta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sk.wikipedia.org/wiki/Fyzika" TargetMode="External"/><Relationship Id="rId13" Type="http://schemas.openxmlformats.org/officeDocument/2006/relationships/hyperlink" Target="http://openknowledge.worldbank.org/" TargetMode="External"/><Relationship Id="rId18" Type="http://schemas.openxmlformats.org/officeDocument/2006/relationships/hyperlink" Target="https://en.wikipedia.org/wiki/Invenio" TargetMode="External"/><Relationship Id="rId3" Type="http://schemas.openxmlformats.org/officeDocument/2006/relationships/hyperlink" Target="https://sk.wikipedia.org/wiki/Gr%C3%A9cke_jazyky" TargetMode="External"/><Relationship Id="rId21" Type="http://schemas.openxmlformats.org/officeDocument/2006/relationships/hyperlink" Target="https://hcommons.org/" TargetMode="External"/><Relationship Id="rId7" Type="http://schemas.openxmlformats.org/officeDocument/2006/relationships/hyperlink" Target="https://sk.wikipedia.org/wiki/Matematika" TargetMode="External"/><Relationship Id="rId12" Type="http://schemas.openxmlformats.org/officeDocument/2006/relationships/hyperlink" Target="http://cogprints.org/" TargetMode="External"/><Relationship Id="rId17" Type="http://schemas.openxmlformats.org/officeDocument/2006/relationships/hyperlink" Target="https://en.wikipedia.org/wiki/Digital_object_identifier" TargetMode="External"/><Relationship Id="rId2" Type="http://schemas.openxmlformats.org/officeDocument/2006/relationships/slide" Target="../slides/slide14.xml"/><Relationship Id="rId16" Type="http://schemas.openxmlformats.org/officeDocument/2006/relationships/hyperlink" Target="https://en.wikipedia.org/wiki/CERN" TargetMode="External"/><Relationship Id="rId20" Type="http://schemas.openxmlformats.org/officeDocument/2006/relationships/hyperlink" Target="http://gigadb.org/site/index" TargetMode="External"/><Relationship Id="rId1" Type="http://schemas.openxmlformats.org/officeDocument/2006/relationships/notesMaster" Target="../notesMasters/notesMaster1.xml"/><Relationship Id="rId6" Type="http://schemas.openxmlformats.org/officeDocument/2006/relationships/hyperlink" Target="https://sk.wikipedia.org/wiki/Preprint" TargetMode="External"/><Relationship Id="rId11" Type="http://schemas.openxmlformats.org/officeDocument/2006/relationships/hyperlink" Target="https://sk.wikipedia.org/wiki/Internet" TargetMode="External"/><Relationship Id="rId5" Type="http://schemas.openxmlformats.org/officeDocument/2006/relationships/hyperlink" Target="https://sk.wikipedia.org/wiki/Arch%C3%ADv" TargetMode="External"/><Relationship Id="rId15" Type="http://schemas.openxmlformats.org/officeDocument/2006/relationships/hyperlink" Target="https://en.wikipedia.org/wiki/OpenAIRE" TargetMode="External"/><Relationship Id="rId23" Type="http://schemas.openxmlformats.org/officeDocument/2006/relationships/hyperlink" Target="https://eudat.eu/eudat-cdi" TargetMode="External"/><Relationship Id="rId10" Type="http://schemas.openxmlformats.org/officeDocument/2006/relationships/hyperlink" Target="https://sk.wikipedia.org/wiki/Biol%C3%B3gia" TargetMode="External"/><Relationship Id="rId19" Type="http://schemas.openxmlformats.org/officeDocument/2006/relationships/hyperlink" Target="https://en.wikipedia.org/wiki/Free_software" TargetMode="External"/><Relationship Id="rId4" Type="http://schemas.openxmlformats.org/officeDocument/2006/relationships/hyperlink" Target="https://sk.wikipedia.org/wiki/Ch%C3%AD" TargetMode="External"/><Relationship Id="rId9" Type="http://schemas.openxmlformats.org/officeDocument/2006/relationships/hyperlink" Target="https://sk.wikipedia.org/wiki/Informatika" TargetMode="External"/><Relationship Id="rId14" Type="http://schemas.openxmlformats.org/officeDocument/2006/relationships/hyperlink" Target="https://en.wikipedia.org/wiki/Open_repository" TargetMode="External"/><Relationship Id="rId22" Type="http://schemas.openxmlformats.org/officeDocument/2006/relationships/hyperlink" Target="https://www.clarin.eu/faq-page/275"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ealthcatalyst.com/database-vs-data-warehouse-a-comparative-review"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n.wikipedia.org/wiki/Metadata" TargetMode="External"/><Relationship Id="rId4" Type="http://schemas.openxmlformats.org/officeDocument/2006/relationships/hyperlink" Target="https://www.zdnet.com/article/from-data-lakes-to-data-swamp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roar.eprints.org/"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roarmap.eprints.org/" TargetMode="External"/><Relationship Id="rId5" Type="http://schemas.openxmlformats.org/officeDocument/2006/relationships/hyperlink" Target="https://www.re3data.org/about" TargetMode="External"/><Relationship Id="rId4" Type="http://schemas.openxmlformats.org/officeDocument/2006/relationships/hyperlink" Target="http://www.dfg.d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about.jstor.org/whats-in-jstor/open-community-collections/" TargetMode="External"/><Relationship Id="rId3" Type="http://schemas.openxmlformats.org/officeDocument/2006/relationships/hyperlink" Target="https://www.portico.org/" TargetMode="External"/><Relationship Id="rId7" Type="http://schemas.openxmlformats.org/officeDocument/2006/relationships/hyperlink" Target="https://about.jstor.org/librarians/artstor/"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about.jstor.org/librarians/books/" TargetMode="External"/><Relationship Id="rId5" Type="http://schemas.openxmlformats.org/officeDocument/2006/relationships/hyperlink" Target="https://about.jstor.org/librarians/journals/" TargetMode="External"/><Relationship Id="rId10" Type="http://schemas.openxmlformats.org/officeDocument/2006/relationships/hyperlink" Target="https://support.jstor.org/hc/en-us/articles/115004760028-MyJSTOR-How-to-Register-Get-Free-Access-to-Content" TargetMode="External"/><Relationship Id="rId4" Type="http://schemas.openxmlformats.org/officeDocument/2006/relationships/hyperlink" Target="http://www.ithaka.org/" TargetMode="External"/><Relationship Id="rId9" Type="http://schemas.openxmlformats.org/officeDocument/2006/relationships/hyperlink" Target="https://www.jstor.org/ope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lockss.org/about/"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clockss.org/whats-in-clockss/" TargetMode="External"/><Relationship Id="rId5" Type="http://schemas.openxmlformats.org/officeDocument/2006/relationships/hyperlink" Target="https://clockss.org/archive-nodes/" TargetMode="External"/><Relationship Id="rId4" Type="http://schemas.openxmlformats.org/officeDocument/2006/relationships/hyperlink" Target="https://clockss.org/join-academic-publisher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lovnik.juls.savba.sk/?w=zbierka&amp;c=z62f&amp;d=locutio&amp;d=psken&amp;d=bernolak&amp;d=hssjV&amp;d=noundb&amp;d=sssj&amp;d=obce&amp;d=priezviska&amp;d=orter&amp;d=sss&amp;d=un&amp;d=scs&amp;d=peciar&amp;d=pskcs&amp;d=psp&amp;d=orient&amp;d=kssj4"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slovnik.juls.savba.sk/?w=mestsk%C3%BD&amp;c=z62f&amp;d=locutio&amp;d=psken&amp;d=bernolak&amp;d=hssjV&amp;d=noundb&amp;d=sssj&amp;d=obce&amp;d=priezviska&amp;d=orter&amp;d=sss&amp;d=un&amp;d=scs&amp;d=peciar&amp;d=pskcs&amp;d=psp&amp;d=orient&amp;d=kssj4" TargetMode="External"/><Relationship Id="rId5" Type="http://schemas.openxmlformats.org/officeDocument/2006/relationships/hyperlink" Target="https://slovnik.juls.savba.sk/?w=ich&amp;c=z62f&amp;d=locutio&amp;d=psken&amp;d=bernolak&amp;d=hssjV&amp;d=noundb&amp;d=sssj&amp;d=obce&amp;d=priezviska&amp;d=orter&amp;d=sss&amp;d=un&amp;d=scs&amp;d=peciar&amp;d=pskcs&amp;d=psp&amp;d=orient&amp;d=kssj4" TargetMode="External"/><Relationship Id="rId4" Type="http://schemas.openxmlformats.org/officeDocument/2006/relationships/hyperlink" Target="https://slovnik.juls.savba.sk/?w=in%C5%A1tit%C3%BAcia&amp;c=z62f&amp;d=locutio&amp;d=psken&amp;d=bernolak&amp;d=hssjV&amp;d=noundb&amp;d=sssj&amp;d=obce&amp;d=priezviska&amp;d=orter&amp;d=sss&amp;d=un&amp;d=scs&amp;d=peciar&amp;d=pskcs&amp;d=psp&amp;d=orient&amp;d=kssj4"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macmillandictionary.com/dictionary/british/quantity" TargetMode="External"/><Relationship Id="rId13" Type="http://schemas.openxmlformats.org/officeDocument/2006/relationships/hyperlink" Target="https://www.macmillandictionary.com/dictionary/british/nuclear" TargetMode="External"/><Relationship Id="rId18" Type="http://schemas.openxmlformats.org/officeDocument/2006/relationships/hyperlink" Target="https://www.macmillandictionary.com/dictionary/british/considered" TargetMode="External"/><Relationship Id="rId3" Type="http://schemas.openxmlformats.org/officeDocument/2006/relationships/hyperlink" Target="https://www.usgs.gov/index.php/data-management/archive-vs-repository-there-difference" TargetMode="External"/><Relationship Id="rId21" Type="http://schemas.openxmlformats.org/officeDocument/2006/relationships/hyperlink" Target="https://www.macmillandictionary.com/dictionary/british/knowledge" TargetMode="External"/><Relationship Id="rId7" Type="http://schemas.openxmlformats.org/officeDocument/2006/relationships/hyperlink" Target="https://www.macmillandictionary.com/dictionary/british/large_1" TargetMode="External"/><Relationship Id="rId12" Type="http://schemas.openxmlformats.org/officeDocument/2006/relationships/hyperlink" Target="https://www.macmillandictionary.com/dictionary/british/safe_1" TargetMode="External"/><Relationship Id="rId17" Type="http://schemas.openxmlformats.org/officeDocument/2006/relationships/hyperlink" Target="https://www.macmillandictionary.com/dictionary/british/library" TargetMode="External"/><Relationship Id="rId2" Type="http://schemas.openxmlformats.org/officeDocument/2006/relationships/slide" Target="../slides/slide8.xml"/><Relationship Id="rId16" Type="http://schemas.openxmlformats.org/officeDocument/2006/relationships/hyperlink" Target="https://www.macmillandictionary.com/dictionary/british/book_1" TargetMode="External"/><Relationship Id="rId20" Type="http://schemas.openxmlformats.org/officeDocument/2006/relationships/hyperlink" Target="https://www.macmillandictionary.com/dictionary/british/information" TargetMode="External"/><Relationship Id="rId1" Type="http://schemas.openxmlformats.org/officeDocument/2006/relationships/notesMaster" Target="../notesMasters/notesMaster1.xml"/><Relationship Id="rId6" Type="http://schemas.openxmlformats.org/officeDocument/2006/relationships/hyperlink" Target="https://www.macmillandictionary.com/dictionary/british/place_1" TargetMode="External"/><Relationship Id="rId11" Type="http://schemas.openxmlformats.org/officeDocument/2006/relationships/hyperlink" Target="https://www.macmillandictionary.com/dictionary/british/kept" TargetMode="External"/><Relationship Id="rId5" Type="http://schemas.openxmlformats.org/officeDocument/2006/relationships/hyperlink" Target="https://www.etymonline.com/word/repose?ref=etymonline_crossreference#etymonline_v_12844" TargetMode="External"/><Relationship Id="rId15" Type="http://schemas.openxmlformats.org/officeDocument/2006/relationships/hyperlink" Target="https://www.macmillandictionary.com/dictionary/british/person" TargetMode="External"/><Relationship Id="rId23" Type="http://schemas.openxmlformats.org/officeDocument/2006/relationships/hyperlink" Target="https://www.umu.se/en/library/research-data/specialised-topics/storage-catalogue-repository-and-archive/" TargetMode="External"/><Relationship Id="rId10" Type="http://schemas.openxmlformats.org/officeDocument/2006/relationships/hyperlink" Target="https://www.macmillandictionary.com/dictionary/british/store_2" TargetMode="External"/><Relationship Id="rId19" Type="http://schemas.openxmlformats.org/officeDocument/2006/relationships/hyperlink" Target="https://www.macmillandictionary.com/dictionary/british/store_1" TargetMode="External"/><Relationship Id="rId4" Type="http://schemas.openxmlformats.org/officeDocument/2006/relationships/hyperlink" Target="https://www.etymonline.com/word/repository" TargetMode="External"/><Relationship Id="rId9" Type="http://schemas.openxmlformats.org/officeDocument/2006/relationships/hyperlink" Target="https://www.macmillandictionary.com/dictionary/british/thing" TargetMode="External"/><Relationship Id="rId14" Type="http://schemas.openxmlformats.org/officeDocument/2006/relationships/hyperlink" Target="https://www.macmillandictionary.com/dictionary/british/waste_1" TargetMode="External"/><Relationship Id="rId22" Type="http://schemas.openxmlformats.org/officeDocument/2006/relationships/hyperlink" Target="https://www.grammarphobia.com/blog/2017/12/depository-repository.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tlib.cvtisr.sk/autor/milena-tetrevova-matasovsk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pPr>
              <a:defRPr/>
            </a:pPr>
            <a:fld id="{789D01DE-3EE4-4446-82CB-F0FE1DAE050E}" type="slidenum">
              <a:rPr lang="sk-SK" smtClean="0"/>
              <a:pPr>
                <a:defRPr/>
              </a:pPr>
              <a:t>1</a:t>
            </a:fld>
            <a:endParaRPr lang="sk-SK"/>
          </a:p>
        </p:txBody>
      </p:sp>
    </p:spTree>
    <p:extLst>
      <p:ext uri="{BB962C8B-B14F-4D97-AF65-F5344CB8AC3E}">
        <p14:creationId xmlns:p14="http://schemas.microsoft.com/office/powerpoint/2010/main" val="129515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411163" y="274638"/>
            <a:ext cx="3821112" cy="2149475"/>
          </a:xfrm>
          <a:noFill/>
          <a:ln>
            <a:solidFill>
              <a:srgbClr val="000000"/>
            </a:solidFill>
            <a:miter lim="800000"/>
            <a:headEnd/>
            <a:tailEnd/>
          </a:ln>
        </p:spPr>
      </p:sp>
      <p:sp>
        <p:nvSpPr>
          <p:cNvPr id="44035" name="Rectangle 3"/>
          <p:cNvSpPr>
            <a:spLocks noGrp="1" noChangeArrowheads="1"/>
          </p:cNvSpPr>
          <p:nvPr>
            <p:ph type="body" idx="1"/>
          </p:nvPr>
        </p:nvSpPr>
        <p:spPr bwMode="auto">
          <a:xfrm>
            <a:off x="569961" y="2511708"/>
            <a:ext cx="5642892" cy="7284610"/>
          </a:xfrm>
          <a:noFill/>
        </p:spPr>
        <p:txBody>
          <a:bodyPr wrap="square" numCol="1" anchor="t" anchorCtr="0" compatLnSpc="1">
            <a:prstTxWarp prst="textNoShape">
              <a:avLst/>
            </a:prstTxWarp>
          </a:bodyPr>
          <a:lstStyle/>
          <a:p>
            <a:pPr>
              <a:lnSpc>
                <a:spcPct val="120000"/>
              </a:lnSpc>
              <a:spcBef>
                <a:spcPts val="0"/>
              </a:spcBef>
            </a:pPr>
            <a:r>
              <a:rPr lang="sk-SK" b="1" cap="all" dirty="0" smtClean="0"/>
              <a:t>Funkcie</a:t>
            </a:r>
          </a:p>
          <a:p>
            <a:pPr marL="192896" indent="-192896">
              <a:lnSpc>
                <a:spcPct val="120000"/>
              </a:lnSpc>
              <a:spcBef>
                <a:spcPts val="0"/>
              </a:spcBef>
              <a:buFont typeface="Arial" panose="020B0604020202020204" pitchFamily="34" charset="0"/>
              <a:buChar char="•"/>
            </a:pPr>
            <a:r>
              <a:rPr lang="sk-SK" dirty="0" smtClean="0">
                <a:solidFill>
                  <a:srgbClr val="000000"/>
                </a:solidFill>
                <a:latin typeface="Arial" panose="020B0604020202020204" pitchFamily="34" charset="0"/>
                <a:cs typeface="Arial" panose="020B0604020202020204" pitchFamily="34" charset="0"/>
              </a:rPr>
              <a:t>Spracovanie dokumentov/dát</a:t>
            </a:r>
          </a:p>
          <a:p>
            <a:pPr marL="192896" indent="-192896">
              <a:lnSpc>
                <a:spcPct val="120000"/>
              </a:lnSpc>
              <a:spcBef>
                <a:spcPts val="0"/>
              </a:spcBef>
              <a:buFont typeface="Arial" panose="020B0604020202020204" pitchFamily="34" charset="0"/>
              <a:buChar char="•"/>
            </a:pPr>
            <a:r>
              <a:rPr lang="sk-SK" dirty="0" smtClean="0">
                <a:solidFill>
                  <a:srgbClr val="000000"/>
                </a:solidFill>
                <a:latin typeface="Arial" panose="020B0604020202020204" pitchFamily="34" charset="0"/>
                <a:cs typeface="Arial" panose="020B0604020202020204" pitchFamily="34" charset="0"/>
              </a:rPr>
              <a:t>Tvorba metadát</a:t>
            </a:r>
          </a:p>
          <a:p>
            <a:pPr marL="192896" indent="-192896">
              <a:lnSpc>
                <a:spcPct val="120000"/>
              </a:lnSpc>
              <a:spcBef>
                <a:spcPts val="0"/>
              </a:spcBef>
              <a:buFont typeface="Arial" panose="020B0604020202020204" pitchFamily="34" charset="0"/>
              <a:buChar char="•"/>
            </a:pPr>
            <a:r>
              <a:rPr lang="sk-SK" dirty="0" smtClean="0">
                <a:solidFill>
                  <a:srgbClr val="000000"/>
                </a:solidFill>
                <a:latin typeface="Arial" panose="020B0604020202020204" pitchFamily="34" charset="0"/>
                <a:cs typeface="Arial" panose="020B0604020202020204" pitchFamily="34" charset="0"/>
              </a:rPr>
              <a:t>Uloženie a archivácia digitálneho obsahu</a:t>
            </a:r>
          </a:p>
          <a:p>
            <a:pPr marL="192896" indent="-192896">
              <a:lnSpc>
                <a:spcPct val="120000"/>
              </a:lnSpc>
              <a:spcBef>
                <a:spcPts val="0"/>
              </a:spcBef>
              <a:buFont typeface="Arial" panose="020B0604020202020204" pitchFamily="34" charset="0"/>
              <a:buChar char="•"/>
            </a:pPr>
            <a:r>
              <a:rPr lang="sk-SK" dirty="0" smtClean="0">
                <a:solidFill>
                  <a:srgbClr val="000000"/>
                </a:solidFill>
                <a:latin typeface="Arial" panose="020B0604020202020204" pitchFamily="34" charset="0"/>
                <a:cs typeface="Arial" panose="020B0604020202020204" pitchFamily="34" charset="0"/>
              </a:rPr>
              <a:t>Zabezpečenie integrity a autenticity</a:t>
            </a:r>
          </a:p>
          <a:p>
            <a:pPr marL="192896" indent="-192896">
              <a:lnSpc>
                <a:spcPct val="120000"/>
              </a:lnSpc>
              <a:spcBef>
                <a:spcPts val="0"/>
              </a:spcBef>
              <a:buFont typeface="Arial" panose="020B0604020202020204" pitchFamily="34" charset="0"/>
              <a:buChar char="•"/>
            </a:pPr>
            <a:r>
              <a:rPr lang="sk-SK" dirty="0" smtClean="0">
                <a:solidFill>
                  <a:srgbClr val="000000"/>
                </a:solidFill>
                <a:latin typeface="Arial" panose="020B0604020202020204" pitchFamily="34" charset="0"/>
                <a:cs typeface="Arial" panose="020B0604020202020204" pitchFamily="34" charset="0"/>
              </a:rPr>
              <a:t>Sprístupnenie dokumentov/dát</a:t>
            </a:r>
            <a:endParaRPr lang="sk-SK" b="1" dirty="0" smtClean="0"/>
          </a:p>
          <a:p>
            <a:pPr>
              <a:lnSpc>
                <a:spcPct val="120000"/>
              </a:lnSpc>
              <a:spcBef>
                <a:spcPts val="0"/>
              </a:spcBef>
            </a:pPr>
            <a:r>
              <a:rPr lang="sk-SK" b="1" cap="all" dirty="0" smtClean="0">
                <a:solidFill>
                  <a:srgbClr val="C00000"/>
                </a:solidFill>
              </a:rPr>
              <a:t>SLUŽBY </a:t>
            </a:r>
            <a:r>
              <a:rPr lang="sk-SK" dirty="0" smtClean="0">
                <a:latin typeface="Comic Sans MS" panose="030F0702030302020204" pitchFamily="66" charset="0"/>
              </a:rPr>
              <a:t>(napr. pri inštitucionálnych repozitároch)</a:t>
            </a:r>
          </a:p>
          <a:p>
            <a:pPr marL="191218" indent="-191218">
              <a:lnSpc>
                <a:spcPct val="120000"/>
              </a:lnSpc>
              <a:spcBef>
                <a:spcPts val="0"/>
              </a:spcBef>
              <a:buFont typeface="Arial" panose="020B0604020202020204" pitchFamily="34" charset="0"/>
              <a:buChar char="•"/>
            </a:pPr>
            <a:r>
              <a:rPr lang="sk-SK" b="1" dirty="0" smtClean="0">
                <a:solidFill>
                  <a:srgbClr val="000000"/>
                </a:solidFill>
                <a:latin typeface="Arial" panose="020B0604020202020204" pitchFamily="34" charset="0"/>
                <a:cs typeface="Arial" panose="020B0604020202020204" pitchFamily="34" charset="0"/>
              </a:rPr>
              <a:t>Služby pre používateľov</a:t>
            </a:r>
            <a:r>
              <a:rPr lang="sk-SK" dirty="0" smtClean="0">
                <a:solidFill>
                  <a:srgbClr val="000000"/>
                </a:solidFill>
                <a:latin typeface="Arial" panose="020B0604020202020204" pitchFamily="34" charset="0"/>
                <a:cs typeface="Arial" panose="020B0604020202020204" pitchFamily="34" charset="0"/>
              </a:rPr>
              <a:t>: vyhľadávanie, kolekcie, profil(y), odporúčania</a:t>
            </a:r>
          </a:p>
          <a:p>
            <a:pPr marL="191218" indent="-191218">
              <a:lnSpc>
                <a:spcPct val="120000"/>
              </a:lnSpc>
              <a:spcBef>
                <a:spcPts val="0"/>
              </a:spcBef>
              <a:buFont typeface="Arial" panose="020B0604020202020204" pitchFamily="34" charset="0"/>
              <a:buChar char="•"/>
            </a:pPr>
            <a:r>
              <a:rPr lang="sk-SK" b="1" dirty="0" err="1" smtClean="0">
                <a:solidFill>
                  <a:srgbClr val="000000"/>
                </a:solidFill>
                <a:latin typeface="Arial" panose="020B0604020202020204" pitchFamily="34" charset="0"/>
                <a:cs typeface="Arial" panose="020B0604020202020204" pitchFamily="34" charset="0"/>
              </a:rPr>
              <a:t>Agregačnéslužby</a:t>
            </a:r>
            <a:r>
              <a:rPr lang="sk-SK" b="1" dirty="0" smtClean="0">
                <a:solidFill>
                  <a:srgbClr val="000000"/>
                </a:solidFill>
                <a:latin typeface="Arial" panose="020B0604020202020204" pitchFamily="34" charset="0"/>
                <a:cs typeface="Arial" panose="020B0604020202020204" pitchFamily="34" charset="0"/>
              </a:rPr>
              <a:t> / Združovanie (nástroje na)</a:t>
            </a:r>
            <a:r>
              <a:rPr lang="sk-SK" dirty="0" smtClean="0">
                <a:solidFill>
                  <a:srgbClr val="000000"/>
                </a:solidFill>
                <a:latin typeface="Arial" panose="020B0604020202020204" pitchFamily="34" charset="0"/>
                <a:cs typeface="Arial" panose="020B0604020202020204" pitchFamily="34" charset="0"/>
              </a:rPr>
              <a:t>: súhrny, index(y), prehliadanie</a:t>
            </a:r>
          </a:p>
          <a:p>
            <a:pPr marL="191218" indent="-191218">
              <a:lnSpc>
                <a:spcPct val="120000"/>
              </a:lnSpc>
              <a:spcBef>
                <a:spcPts val="0"/>
              </a:spcBef>
              <a:buFont typeface="Arial" panose="020B0604020202020204" pitchFamily="34" charset="0"/>
              <a:buChar char="•"/>
            </a:pPr>
            <a:r>
              <a:rPr lang="sk-SK" b="1" dirty="0" smtClean="0">
                <a:solidFill>
                  <a:srgbClr val="000000"/>
                </a:solidFill>
                <a:latin typeface="Arial" panose="020B0604020202020204" pitchFamily="34" charset="0"/>
                <a:cs typeface="Arial" panose="020B0604020202020204" pitchFamily="34" charset="0"/>
              </a:rPr>
              <a:t>Prezentačné služby (nástroje)</a:t>
            </a:r>
            <a:r>
              <a:rPr lang="sk-SK" dirty="0" smtClean="0">
                <a:solidFill>
                  <a:srgbClr val="000000"/>
                </a:solidFill>
                <a:latin typeface="Arial" panose="020B0604020202020204" pitchFamily="34" charset="0"/>
                <a:cs typeface="Arial" panose="020B0604020202020204" pitchFamily="34" charset="0"/>
              </a:rPr>
              <a:t>: používateľské rozhranie, OAI-PMH</a:t>
            </a:r>
          </a:p>
          <a:p>
            <a:pPr marL="191218" indent="-191218">
              <a:lnSpc>
                <a:spcPct val="120000"/>
              </a:lnSpc>
              <a:spcBef>
                <a:spcPts val="0"/>
              </a:spcBef>
              <a:buFont typeface="Arial" panose="020B0604020202020204" pitchFamily="34" charset="0"/>
              <a:buChar char="•"/>
            </a:pPr>
            <a:r>
              <a:rPr lang="sk-SK" b="1" dirty="0" smtClean="0">
                <a:solidFill>
                  <a:srgbClr val="000000"/>
                </a:solidFill>
                <a:latin typeface="Arial" panose="020B0604020202020204" pitchFamily="34" charset="0"/>
                <a:cs typeface="Arial" panose="020B0604020202020204" pitchFamily="34" charset="0"/>
              </a:rPr>
              <a:t>Zabezpečenie prístupu k službám</a:t>
            </a:r>
            <a:r>
              <a:rPr lang="sk-SK" dirty="0" smtClean="0">
                <a:solidFill>
                  <a:srgbClr val="000000"/>
                </a:solidFill>
                <a:latin typeface="Arial" panose="020B0604020202020204" pitchFamily="34" charset="0"/>
                <a:cs typeface="Arial" panose="020B0604020202020204" pitchFamily="34" charset="0"/>
              </a:rPr>
              <a:t>: autentifikácia / autorizácia, manažment, informácie (stavové, štatistické, </a:t>
            </a:r>
            <a:r>
              <a:rPr lang="sk-SK" dirty="0" err="1" smtClean="0">
                <a:solidFill>
                  <a:srgbClr val="000000"/>
                </a:solidFill>
                <a:latin typeface="Arial" panose="020B0604020202020204" pitchFamily="34" charset="0"/>
                <a:cs typeface="Arial" panose="020B0604020202020204" pitchFamily="34" charset="0"/>
              </a:rPr>
              <a:t>infoo</a:t>
            </a:r>
            <a:r>
              <a:rPr lang="sk-SK" dirty="0" smtClean="0">
                <a:solidFill>
                  <a:srgbClr val="000000"/>
                </a:solidFill>
                <a:latin typeface="Arial" panose="020B0604020202020204" pitchFamily="34" charset="0"/>
                <a:cs typeface="Arial" panose="020B0604020202020204" pitchFamily="34" charset="0"/>
              </a:rPr>
              <a:t> prevádzke)</a:t>
            </a:r>
          </a:p>
          <a:p>
            <a:pPr>
              <a:lnSpc>
                <a:spcPct val="120000"/>
              </a:lnSpc>
              <a:spcBef>
                <a:spcPts val="0"/>
              </a:spcBef>
            </a:pPr>
            <a:endParaRPr lang="sk-SK" sz="800" dirty="0"/>
          </a:p>
          <a:p>
            <a:pPr>
              <a:lnSpc>
                <a:spcPct val="120000"/>
              </a:lnSpc>
              <a:spcBef>
                <a:spcPts val="0"/>
              </a:spcBef>
            </a:pPr>
            <a:r>
              <a:rPr lang="sk-SK" b="1" dirty="0" err="1" smtClean="0"/>
              <a:t>DSpaceDirect</a:t>
            </a:r>
            <a:r>
              <a:rPr lang="sk-SK" b="1" dirty="0" smtClean="0"/>
              <a:t> </a:t>
            </a:r>
            <a:r>
              <a:rPr lang="sk-SK" b="1" dirty="0"/>
              <a:t>(</a:t>
            </a:r>
            <a:r>
              <a:rPr lang="sk-SK" b="1" dirty="0" err="1"/>
              <a:t>DuraSpace</a:t>
            </a:r>
            <a:r>
              <a:rPr lang="sk-SK" b="1" dirty="0"/>
              <a:t>)</a:t>
            </a:r>
          </a:p>
          <a:p>
            <a:pPr>
              <a:lnSpc>
                <a:spcPct val="120000"/>
              </a:lnSpc>
              <a:spcBef>
                <a:spcPts val="0"/>
              </a:spcBef>
              <a:defRPr/>
            </a:pPr>
            <a:r>
              <a:rPr lang="en-US" b="1" dirty="0"/>
              <a:t>The hosted repository solution for low cost discovery, access, archiving &amp; preservation</a:t>
            </a:r>
            <a:endParaRPr lang="sk-SK" b="1" dirty="0"/>
          </a:p>
          <a:p>
            <a:pPr>
              <a:lnSpc>
                <a:spcPct val="120000"/>
              </a:lnSpc>
              <a:spcBef>
                <a:spcPts val="0"/>
              </a:spcBef>
            </a:pPr>
            <a:r>
              <a:rPr lang="en-US" b="1" dirty="0"/>
              <a:t>About </a:t>
            </a:r>
            <a:r>
              <a:rPr lang="en-US" b="1" dirty="0" err="1"/>
              <a:t>DSpaceDirect</a:t>
            </a:r>
            <a:endParaRPr lang="en-US" b="1" dirty="0"/>
          </a:p>
          <a:p>
            <a:pPr>
              <a:lnSpc>
                <a:spcPct val="120000"/>
              </a:lnSpc>
              <a:spcBef>
                <a:spcPts val="0"/>
              </a:spcBef>
            </a:pPr>
            <a:r>
              <a:rPr lang="en-US" dirty="0" err="1"/>
              <a:t>DSpaceDirect</a:t>
            </a:r>
            <a:r>
              <a:rPr lang="en-US" dirty="0"/>
              <a:t> is a quick and cost effective hosted </a:t>
            </a:r>
            <a:r>
              <a:rPr lang="en-US" dirty="0" err="1">
                <a:hlinkClick r:id="rId3"/>
              </a:rPr>
              <a:t>DSpace</a:t>
            </a:r>
            <a:r>
              <a:rPr lang="en-US" dirty="0"/>
              <a:t> repository service from </a:t>
            </a:r>
            <a:r>
              <a:rPr lang="en-US" dirty="0" err="1"/>
              <a:t>DuraSpace</a:t>
            </a:r>
            <a:r>
              <a:rPr lang="en-US" dirty="0"/>
              <a:t>. </a:t>
            </a:r>
            <a:endParaRPr lang="sk-SK" dirty="0"/>
          </a:p>
          <a:p>
            <a:pPr>
              <a:lnSpc>
                <a:spcPct val="120000"/>
              </a:lnSpc>
              <a:spcBef>
                <a:spcPts val="0"/>
              </a:spcBef>
            </a:pPr>
            <a:r>
              <a:rPr lang="en-US" b="1" dirty="0" err="1"/>
              <a:t>DSpaceDirect</a:t>
            </a:r>
            <a:r>
              <a:rPr lang="en-US" b="1" dirty="0"/>
              <a:t> allows institutions of all sizes to store, organize, and manage their repository content in the cloud</a:t>
            </a:r>
            <a:r>
              <a:rPr lang="en-US" dirty="0"/>
              <a:t>. </a:t>
            </a:r>
            <a:endParaRPr lang="sk-SK" dirty="0"/>
          </a:p>
          <a:p>
            <a:pPr>
              <a:lnSpc>
                <a:spcPct val="120000"/>
              </a:lnSpc>
              <a:spcBef>
                <a:spcPts val="0"/>
              </a:spcBef>
            </a:pPr>
            <a:r>
              <a:rPr lang="en-US" dirty="0"/>
              <a:t>With a </a:t>
            </a:r>
            <a:r>
              <a:rPr lang="en-US" dirty="0" err="1"/>
              <a:t>DSpaceDirect</a:t>
            </a:r>
            <a:r>
              <a:rPr lang="en-US" dirty="0"/>
              <a:t> </a:t>
            </a:r>
            <a:r>
              <a:rPr lang="en-US" b="1" dirty="0"/>
              <a:t>subscription your organization has a streamlined and out-of-the-box </a:t>
            </a:r>
            <a:r>
              <a:rPr lang="en-US" b="1" dirty="0" err="1"/>
              <a:t>DSpace</a:t>
            </a:r>
            <a:r>
              <a:rPr lang="en-US" b="1" dirty="0"/>
              <a:t> repository ready preserve and provide access to your content. </a:t>
            </a:r>
            <a:r>
              <a:rPr lang="en-US" dirty="0" err="1"/>
              <a:t>DSpaceDirect</a:t>
            </a:r>
            <a:r>
              <a:rPr lang="en-US" dirty="0"/>
              <a:t> is easily searchable by end users and easily managed by content curators.</a:t>
            </a:r>
          </a:p>
          <a:p>
            <a:pPr>
              <a:lnSpc>
                <a:spcPct val="120000"/>
              </a:lnSpc>
              <a:spcBef>
                <a:spcPts val="0"/>
              </a:spcBef>
            </a:pPr>
            <a:r>
              <a:rPr lang="sk-SK" dirty="0" smtClean="0"/>
              <a:t>https://duraspace.org/dspacedirect</a:t>
            </a:r>
          </a:p>
          <a:p>
            <a:pPr>
              <a:lnSpc>
                <a:spcPct val="120000"/>
              </a:lnSpc>
              <a:spcBef>
                <a:spcPts val="0"/>
              </a:spcBef>
            </a:pPr>
            <a:r>
              <a:rPr lang="sk-SK" b="1" dirty="0" smtClean="0"/>
              <a:t>Fedora / </a:t>
            </a:r>
            <a:r>
              <a:rPr lang="sk-SK" b="1" dirty="0" err="1" smtClean="0"/>
              <a:t>Iprints</a:t>
            </a:r>
            <a:r>
              <a:rPr lang="sk-SK" b="1" dirty="0" smtClean="0"/>
              <a:t> / </a:t>
            </a:r>
            <a:r>
              <a:rPr lang="sk-SK" b="1" dirty="0" err="1" smtClean="0"/>
              <a:t>Invenio</a:t>
            </a:r>
            <a:endParaRPr lang="sk-SK" b="1" dirty="0" smtClean="0"/>
          </a:p>
          <a:p>
            <a:pPr>
              <a:lnSpc>
                <a:spcPct val="120000"/>
              </a:lnSpc>
              <a:spcBef>
                <a:spcPts val="0"/>
              </a:spcBef>
            </a:pPr>
            <a:r>
              <a:rPr lang="en-US" b="1" dirty="0" err="1" smtClean="0"/>
              <a:t>SimpleDL</a:t>
            </a:r>
            <a:r>
              <a:rPr lang="en-US" dirty="0" smtClean="0"/>
              <a:t> is digital collection management </a:t>
            </a:r>
            <a:r>
              <a:rPr lang="en-US" b="1" dirty="0" smtClean="0"/>
              <a:t>software </a:t>
            </a:r>
            <a:r>
              <a:rPr lang="en-US" dirty="0" smtClean="0"/>
              <a:t>that allows for the upload, description, management and access of digital collections </a:t>
            </a:r>
            <a:endParaRPr lang="sk-SK" dirty="0" smtClean="0"/>
          </a:p>
          <a:p>
            <a:pPr>
              <a:lnSpc>
                <a:spcPct val="120000"/>
              </a:lnSpc>
              <a:spcBef>
                <a:spcPts val="0"/>
              </a:spcBef>
            </a:pPr>
            <a:r>
              <a:rPr lang="sk-SK" dirty="0"/>
              <a:t>https://en.wikipedia.org/wiki/SimpleDL</a:t>
            </a:r>
          </a:p>
          <a:p>
            <a:endParaRPr lang="sk-SK" b="1" dirty="0" smtClean="0"/>
          </a:p>
        </p:txBody>
      </p:sp>
    </p:spTree>
    <p:extLst>
      <p:ext uri="{BB962C8B-B14F-4D97-AF65-F5344CB8AC3E}">
        <p14:creationId xmlns:p14="http://schemas.microsoft.com/office/powerpoint/2010/main" val="353675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444500" y="168275"/>
            <a:ext cx="4100513" cy="2308225"/>
          </a:xfrm>
          <a:noFill/>
          <a:ln>
            <a:solidFill>
              <a:srgbClr val="000000"/>
            </a:solidFill>
            <a:miter lim="800000"/>
            <a:headEnd/>
            <a:tailEnd/>
          </a:ln>
        </p:spPr>
      </p:sp>
      <p:sp>
        <p:nvSpPr>
          <p:cNvPr id="44035" name="Rectangle 3"/>
          <p:cNvSpPr>
            <a:spLocks noGrp="1" noChangeArrowheads="1"/>
          </p:cNvSpPr>
          <p:nvPr>
            <p:ph type="body" idx="1"/>
          </p:nvPr>
        </p:nvSpPr>
        <p:spPr bwMode="auto">
          <a:xfrm>
            <a:off x="613181" y="2735689"/>
            <a:ext cx="5402481" cy="5881768"/>
          </a:xfrm>
          <a:noFill/>
        </p:spPr>
        <p:txBody>
          <a:bodyPr wrap="square" numCol="1" anchor="t" anchorCtr="0" compatLnSpc="1">
            <a:prstTxWarp prst="textNoShape">
              <a:avLst/>
            </a:prstTxWarp>
          </a:bodyPr>
          <a:lstStyle/>
          <a:p>
            <a:pPr>
              <a:spcBef>
                <a:spcPct val="0"/>
              </a:spcBef>
            </a:pPr>
            <a:r>
              <a:rPr lang="sk-SK" b="1" baseline="0" dirty="0" smtClean="0"/>
              <a:t>Základná typológia digitálnych dokumentov</a:t>
            </a:r>
          </a:p>
          <a:p>
            <a:pPr>
              <a:spcBef>
                <a:spcPct val="0"/>
              </a:spcBef>
            </a:pPr>
            <a:r>
              <a:rPr lang="sk-SK" baseline="0" dirty="0" smtClean="0"/>
              <a:t>Digitálne dokumenty, podobne ako analógové dokumenty, možno klasifikovať podľa mnohých rôznych kritérií. Niektoré kritériá sú však jedinečné a v analógovom svete nemajú obdobu. </a:t>
            </a:r>
          </a:p>
          <a:p>
            <a:pPr>
              <a:spcBef>
                <a:spcPct val="0"/>
              </a:spcBef>
            </a:pPr>
            <a:r>
              <a:rPr lang="sk-SK" baseline="0" dirty="0" smtClean="0"/>
              <a:t>Medzi výrazne odlišné delenia patria </a:t>
            </a:r>
            <a:r>
              <a:rPr lang="sk-SK" b="1" baseline="0" dirty="0" smtClean="0"/>
              <a:t>delenia na základe pôvodu digitálneho dokumentu:</a:t>
            </a:r>
          </a:p>
          <a:p>
            <a:pPr marL="241539" indent="-241539">
              <a:spcBef>
                <a:spcPct val="0"/>
              </a:spcBef>
              <a:buAutoNum type="alphaLcParenBoth"/>
            </a:pPr>
            <a:r>
              <a:rPr lang="sk-SK" b="1" baseline="0" dirty="0" smtClean="0"/>
              <a:t>digitalizované dokumenty </a:t>
            </a:r>
            <a:r>
              <a:rPr lang="sk-SK" baseline="0" dirty="0" smtClean="0"/>
              <a:t>- vznikli digitalizáciou analógových dokumentov, takže existuje analógový originál,</a:t>
            </a:r>
          </a:p>
          <a:p>
            <a:pPr marL="241539" indent="-241539">
              <a:spcBef>
                <a:spcPct val="0"/>
              </a:spcBef>
              <a:buAutoNum type="alphaLcParenBoth"/>
            </a:pPr>
            <a:r>
              <a:rPr lang="sk-SK" b="1" baseline="0" dirty="0" smtClean="0"/>
              <a:t>výlučne digitálne dokumenty („</a:t>
            </a:r>
            <a:r>
              <a:rPr lang="sk-SK" b="1" baseline="0" dirty="0" err="1" smtClean="0"/>
              <a:t>digital</a:t>
            </a:r>
            <a:r>
              <a:rPr lang="sk-SK" b="1" baseline="0" dirty="0" smtClean="0"/>
              <a:t> </a:t>
            </a:r>
            <a:r>
              <a:rPr lang="sk-SK" b="1" baseline="0" dirty="0" err="1" smtClean="0"/>
              <a:t>born</a:t>
            </a:r>
            <a:r>
              <a:rPr lang="sk-SK" b="1" baseline="0" dirty="0" smtClean="0"/>
              <a:t>“) </a:t>
            </a:r>
            <a:r>
              <a:rPr lang="sk-SK" baseline="0" dirty="0" smtClean="0"/>
              <a:t>- vznikli v digitálnej podobe a nemajú analógový ekvivalent,</a:t>
            </a:r>
          </a:p>
          <a:p>
            <a:pPr marL="241539" indent="-241539">
              <a:spcBef>
                <a:spcPct val="0"/>
              </a:spcBef>
              <a:buAutoNum type="alphaLcParenBoth"/>
            </a:pPr>
            <a:r>
              <a:rPr lang="sk-SK" b="1" baseline="0" dirty="0" smtClean="0"/>
              <a:t>elektronické archívy </a:t>
            </a:r>
            <a:r>
              <a:rPr lang="sk-SK" baseline="0" dirty="0" smtClean="0"/>
              <a:t>- digitálne dokumenty vytvorené v každodennej prevádzke organizácií (e-maily, podnikové databázy atď.), majú formálny status vymedzený legislatívou.</a:t>
            </a:r>
          </a:p>
          <a:p>
            <a:pPr>
              <a:spcBef>
                <a:spcPct val="0"/>
              </a:spcBef>
            </a:pPr>
            <a:endParaRPr lang="sk-SK" baseline="0" dirty="0" smtClean="0"/>
          </a:p>
          <a:p>
            <a:pPr>
              <a:lnSpc>
                <a:spcPct val="120000"/>
              </a:lnSpc>
              <a:spcBef>
                <a:spcPct val="0"/>
              </a:spcBef>
            </a:pPr>
            <a:r>
              <a:rPr lang="sk-SK" baseline="0" dirty="0" smtClean="0"/>
              <a:t>Už z tohto základného rozdelenia je zrejmé, že </a:t>
            </a:r>
            <a:r>
              <a:rPr lang="sk-SK" b="1" baseline="0" dirty="0" smtClean="0"/>
              <a:t>výlučne digitálne dokumenty, ktoré nemajú tlačený ekvivalent, si vyžadujú špecifickú starostlivosť a metódy ochrany. V prípade digitalizovaných dokumentov je riziko poškodenia alebo zničenia predsa len rozložené medzi digitálny obraz a jeho analógový náprotivok.</a:t>
            </a:r>
          </a:p>
          <a:p>
            <a:pPr>
              <a:spcBef>
                <a:spcPct val="0"/>
              </a:spcBef>
            </a:pPr>
            <a:endParaRPr lang="sk-SK" sz="800" dirty="0"/>
          </a:p>
          <a:p>
            <a:r>
              <a:rPr lang="sk-SK" sz="1300" b="1" dirty="0" err="1"/>
              <a:t>Dle</a:t>
            </a:r>
            <a:r>
              <a:rPr lang="sk-SK" sz="1300" b="1" dirty="0"/>
              <a:t> </a:t>
            </a:r>
            <a:r>
              <a:rPr lang="sk-SK" sz="1300" b="1" dirty="0" err="1"/>
              <a:t>zdrojů</a:t>
            </a:r>
            <a:r>
              <a:rPr lang="sk-SK" sz="1300" b="1" dirty="0"/>
              <a:t> </a:t>
            </a:r>
            <a:r>
              <a:rPr lang="sk-SK" sz="1300" dirty="0" err="1"/>
              <a:t>dělíme</a:t>
            </a:r>
            <a:r>
              <a:rPr lang="sk-SK" sz="1300" dirty="0"/>
              <a:t> dokumenty do </a:t>
            </a:r>
            <a:r>
              <a:rPr lang="sk-SK" sz="1300" dirty="0" err="1"/>
              <a:t>následujících</a:t>
            </a:r>
            <a:r>
              <a:rPr lang="sk-SK" sz="1300" dirty="0"/>
              <a:t> </a:t>
            </a:r>
            <a:r>
              <a:rPr lang="sk-SK" sz="1300" dirty="0" err="1"/>
              <a:t>dvou</a:t>
            </a:r>
            <a:r>
              <a:rPr lang="sk-SK" sz="1300" dirty="0"/>
              <a:t> </a:t>
            </a:r>
            <a:r>
              <a:rPr lang="sk-SK" sz="1300" dirty="0" err="1"/>
              <a:t>skupin</a:t>
            </a:r>
            <a:r>
              <a:rPr lang="sk-SK" sz="1300" dirty="0"/>
              <a:t>: </a:t>
            </a:r>
          </a:p>
          <a:p>
            <a:r>
              <a:rPr lang="sk-SK" sz="1300" dirty="0"/>
              <a:t>a) </a:t>
            </a:r>
            <a:r>
              <a:rPr lang="sk-SK" sz="1300" b="1" dirty="0"/>
              <a:t>interní </a:t>
            </a:r>
            <a:r>
              <a:rPr lang="sk-SK" sz="1300" dirty="0"/>
              <a:t>– dokumenty, </a:t>
            </a:r>
            <a:r>
              <a:rPr lang="sk-SK" sz="1300" dirty="0" err="1"/>
              <a:t>které</a:t>
            </a:r>
            <a:r>
              <a:rPr lang="sk-SK" sz="1300" dirty="0"/>
              <a:t> </a:t>
            </a:r>
            <a:r>
              <a:rPr lang="sk-SK" sz="1300" dirty="0" err="1"/>
              <a:t>vznikly</a:t>
            </a:r>
            <a:r>
              <a:rPr lang="sk-SK" sz="1300" dirty="0"/>
              <a:t> z </a:t>
            </a:r>
            <a:r>
              <a:rPr lang="sk-SK" sz="1300" dirty="0" err="1"/>
              <a:t>interních</a:t>
            </a:r>
            <a:r>
              <a:rPr lang="sk-SK" sz="1300" dirty="0"/>
              <a:t> </a:t>
            </a:r>
            <a:r>
              <a:rPr lang="sk-SK" sz="1300" dirty="0" err="1"/>
              <a:t>zdrojů</a:t>
            </a:r>
            <a:r>
              <a:rPr lang="sk-SK" sz="1300" dirty="0"/>
              <a:t>, neboli v rámci činnosti podniku, </a:t>
            </a:r>
          </a:p>
          <a:p>
            <a:r>
              <a:rPr lang="sk-SK" sz="1300" dirty="0"/>
              <a:t>b) </a:t>
            </a:r>
            <a:r>
              <a:rPr lang="sk-SK" sz="1300" b="1" dirty="0"/>
              <a:t>externí </a:t>
            </a:r>
            <a:r>
              <a:rPr lang="sk-SK" sz="1300" dirty="0"/>
              <a:t>– dokumenty, </a:t>
            </a:r>
            <a:r>
              <a:rPr lang="sk-SK" sz="1300" dirty="0" err="1"/>
              <a:t>které</a:t>
            </a:r>
            <a:r>
              <a:rPr lang="sk-SK" sz="1300" dirty="0"/>
              <a:t> </a:t>
            </a:r>
            <a:r>
              <a:rPr lang="sk-SK" sz="1300" dirty="0" err="1"/>
              <a:t>byly</a:t>
            </a:r>
            <a:r>
              <a:rPr lang="sk-SK" sz="1300" dirty="0"/>
              <a:t> do podniku </a:t>
            </a:r>
            <a:r>
              <a:rPr lang="sk-SK" sz="1300" dirty="0" err="1"/>
              <a:t>doručeny</a:t>
            </a:r>
            <a:r>
              <a:rPr lang="sk-SK" sz="1300" dirty="0"/>
              <a:t> z </a:t>
            </a:r>
            <a:r>
              <a:rPr lang="sk-SK" sz="1300" dirty="0" err="1"/>
              <a:t>vnějšku</a:t>
            </a:r>
            <a:r>
              <a:rPr lang="sk-SK" sz="1300" dirty="0"/>
              <a:t> </a:t>
            </a:r>
            <a:r>
              <a:rPr lang="sk-SK" sz="1300" dirty="0" err="1"/>
              <a:t>například</a:t>
            </a:r>
            <a:r>
              <a:rPr lang="sk-SK" sz="1300" dirty="0"/>
              <a:t> pomocí pošty, elektronickou poštou, </a:t>
            </a:r>
            <a:r>
              <a:rPr lang="sk-SK" sz="1300" dirty="0" err="1"/>
              <a:t>faxem</a:t>
            </a:r>
            <a:r>
              <a:rPr lang="sk-SK" sz="1300" dirty="0"/>
              <a:t> apod.6 </a:t>
            </a:r>
          </a:p>
          <a:p>
            <a:r>
              <a:rPr lang="sk-SK" sz="800" i="1" dirty="0"/>
              <a:t>Bc. Tomáš </a:t>
            </a:r>
            <a:r>
              <a:rPr lang="sk-SK" sz="800" i="1" dirty="0" err="1"/>
              <a:t>Mertl</a:t>
            </a:r>
            <a:r>
              <a:rPr lang="sk-SK" sz="800" i="1" dirty="0"/>
              <a:t>. </a:t>
            </a:r>
            <a:r>
              <a:rPr lang="sk-SK" sz="800" i="1" dirty="0" err="1"/>
              <a:t>Dlouhodobé</a:t>
            </a:r>
            <a:r>
              <a:rPr lang="sk-SK" sz="800" i="1" dirty="0"/>
              <a:t> </a:t>
            </a:r>
            <a:r>
              <a:rPr lang="sk-SK" sz="800" i="1" dirty="0" err="1"/>
              <a:t>uchovávání</a:t>
            </a:r>
            <a:r>
              <a:rPr lang="sk-SK" sz="800" i="1" dirty="0"/>
              <a:t> elektronických </a:t>
            </a:r>
            <a:r>
              <a:rPr lang="sk-SK" sz="800" i="1" dirty="0" err="1"/>
              <a:t>dokumentů</a:t>
            </a:r>
            <a:r>
              <a:rPr lang="sk-SK" sz="800" i="1" dirty="0"/>
              <a:t>. 2015. https://is.ambis.cz/th/x6xcx/DP_dlouhodobe_uchovavani_elektronickych_dokumentu.pdf</a:t>
            </a:r>
          </a:p>
          <a:p>
            <a:endParaRPr lang="sk-SK" sz="1300" dirty="0"/>
          </a:p>
          <a:p>
            <a:pPr>
              <a:spcBef>
                <a:spcPct val="0"/>
              </a:spcBef>
            </a:pPr>
            <a:endParaRPr lang="sk-SK" dirty="0" smtClean="0"/>
          </a:p>
        </p:txBody>
      </p:sp>
    </p:spTree>
    <p:extLst>
      <p:ext uri="{BB962C8B-B14F-4D97-AF65-F5344CB8AC3E}">
        <p14:creationId xmlns:p14="http://schemas.microsoft.com/office/powerpoint/2010/main" val="351575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339725" y="203200"/>
            <a:ext cx="4494213" cy="2528888"/>
          </a:xfrm>
          <a:noFill/>
          <a:ln>
            <a:solidFill>
              <a:srgbClr val="000000"/>
            </a:solidFill>
            <a:miter lim="800000"/>
            <a:headEnd/>
            <a:tailEnd/>
          </a:ln>
        </p:spPr>
      </p:sp>
      <p:sp>
        <p:nvSpPr>
          <p:cNvPr id="44035" name="Rectangle 3"/>
          <p:cNvSpPr>
            <a:spLocks noGrp="1" noChangeArrowheads="1"/>
          </p:cNvSpPr>
          <p:nvPr>
            <p:ph type="body" idx="1"/>
          </p:nvPr>
        </p:nvSpPr>
        <p:spPr bwMode="auto">
          <a:xfrm>
            <a:off x="526743" y="3006827"/>
            <a:ext cx="5510530" cy="4278521"/>
          </a:xfrm>
          <a:noFill/>
        </p:spPr>
        <p:txBody>
          <a:bodyPr wrap="square" numCol="1" anchor="t" anchorCtr="0" compatLnSpc="1">
            <a:prstTxWarp prst="textNoShape">
              <a:avLst/>
            </a:prstTxWarp>
          </a:bodyPr>
          <a:lstStyle/>
          <a:p>
            <a:pPr>
              <a:spcBef>
                <a:spcPct val="0"/>
              </a:spcBef>
            </a:pPr>
            <a:r>
              <a:rPr lang="sk-SK" b="1" dirty="0" smtClean="0"/>
              <a:t>Jedinečný </a:t>
            </a:r>
            <a:r>
              <a:rPr lang="sk-SK" b="1" dirty="0" err="1" smtClean="0"/>
              <a:t>perzistentný</a:t>
            </a:r>
            <a:r>
              <a:rPr lang="sk-SK" b="1" dirty="0" smtClean="0"/>
              <a:t> identifikátor</a:t>
            </a:r>
            <a:r>
              <a:rPr lang="sk-SK" b="1" baseline="0" dirty="0" smtClean="0"/>
              <a:t> – </a:t>
            </a:r>
            <a:r>
              <a:rPr lang="sk-SK" b="1" baseline="0" dirty="0" err="1" smtClean="0"/>
              <a:t>Handel</a:t>
            </a:r>
            <a:r>
              <a:rPr lang="sk-SK" b="1" baseline="0" dirty="0" smtClean="0"/>
              <a:t>:</a:t>
            </a:r>
          </a:p>
          <a:p>
            <a:r>
              <a:rPr lang="sk-SK" sz="1300" b="1" dirty="0"/>
              <a:t>Systému </a:t>
            </a:r>
            <a:r>
              <a:rPr lang="sk-SK" sz="1300" b="1" dirty="0" err="1"/>
              <a:t>Handle</a:t>
            </a:r>
            <a:r>
              <a:rPr lang="sk-SK" sz="1300" dirty="0"/>
              <a:t> zabezpečuje komplexnú trvalú a jedinečnú identifikáciu pomocou URL adresy.</a:t>
            </a:r>
          </a:p>
          <a:p>
            <a:pPr defTabSz="966155">
              <a:defRPr/>
            </a:pPr>
            <a:r>
              <a:rPr lang="en-US" sz="1300" b="1" dirty="0"/>
              <a:t>The Handle System</a:t>
            </a:r>
            <a:r>
              <a:rPr lang="en-US" sz="1300" dirty="0"/>
              <a:t> was designed as a resolution system for digital objects and it serves as a level of indirection to any sort of current state data that you care to associate with the object through the identifier resolution mechanism. The Handle System provides a way to use DNS</a:t>
            </a:r>
            <a:r>
              <a:rPr lang="sk-SK" sz="1300" dirty="0"/>
              <a:t> (</a:t>
            </a:r>
            <a:r>
              <a:rPr lang="sk-SK" sz="1300" dirty="0" err="1"/>
              <a:t>Domain</a:t>
            </a:r>
            <a:r>
              <a:rPr lang="sk-SK" sz="1300" dirty="0"/>
              <a:t> </a:t>
            </a:r>
            <a:r>
              <a:rPr lang="sk-SK" sz="1300" dirty="0" err="1"/>
              <a:t>Name</a:t>
            </a:r>
            <a:r>
              <a:rPr lang="sk-SK" sz="1300" dirty="0"/>
              <a:t> </a:t>
            </a:r>
            <a:r>
              <a:rPr lang="sk-SK" sz="1300" dirty="0" err="1"/>
              <a:t>System</a:t>
            </a:r>
            <a:r>
              <a:rPr lang="sk-SK" sz="1300" dirty="0"/>
              <a:t>)</a:t>
            </a:r>
            <a:r>
              <a:rPr lang="en-US" sz="1300" dirty="0"/>
              <a:t> and URLs</a:t>
            </a:r>
            <a:r>
              <a:rPr lang="sk-SK" sz="1300" dirty="0"/>
              <a:t> (</a:t>
            </a:r>
            <a:r>
              <a:rPr lang="en-US" dirty="0" smtClean="0"/>
              <a:t>A URL</a:t>
            </a:r>
            <a:r>
              <a:rPr lang="sk-SK" dirty="0" smtClean="0"/>
              <a:t>, </a:t>
            </a:r>
            <a:r>
              <a:rPr lang="en-US" dirty="0" smtClean="0"/>
              <a:t>Uniform Resource Locator</a:t>
            </a:r>
            <a:r>
              <a:rPr lang="sk-SK" dirty="0" smtClean="0"/>
              <a:t>,</a:t>
            </a:r>
            <a:r>
              <a:rPr lang="en-US" dirty="0" smtClean="0"/>
              <a:t> is </a:t>
            </a:r>
            <a:r>
              <a:rPr lang="en-US" b="0" dirty="0" smtClean="0"/>
              <a:t>the address of a unique resource on the internet</a:t>
            </a:r>
            <a:r>
              <a:rPr lang="sk-SK" sz="1300" dirty="0"/>
              <a:t>)</a:t>
            </a:r>
            <a:r>
              <a:rPr lang="en-US" sz="1300" dirty="0"/>
              <a:t> for identifiers, which simultaneously provides an identifier that can be resolved without using DNS and URLs, if you choose to use it like that. </a:t>
            </a:r>
            <a:r>
              <a:rPr lang="sk-SK" sz="1300" dirty="0"/>
              <a:t>(</a:t>
            </a:r>
            <a:r>
              <a:rPr lang="en-US" b="0" dirty="0" smtClean="0"/>
              <a:t>the DNS routes you to the main page of the website. URLs, however, can take you to more specific pages within a website</a:t>
            </a:r>
            <a:r>
              <a:rPr lang="sk-SK" sz="1300" dirty="0"/>
              <a:t>)</a:t>
            </a:r>
          </a:p>
          <a:p>
            <a:endParaRPr lang="sk-SK" sz="1300" dirty="0"/>
          </a:p>
          <a:p>
            <a:pPr>
              <a:lnSpc>
                <a:spcPct val="130000"/>
              </a:lnSpc>
              <a:spcBef>
                <a:spcPts val="0"/>
              </a:spcBef>
            </a:pPr>
            <a:r>
              <a:rPr lang="sk-SK" b="1" dirty="0" smtClean="0"/>
              <a:t>Metadáta - </a:t>
            </a:r>
            <a:r>
              <a:rPr lang="sk-SK" sz="1300" b="1" dirty="0"/>
              <a:t>Je </a:t>
            </a:r>
            <a:r>
              <a:rPr lang="sk-SK" sz="1300" b="1" dirty="0" err="1"/>
              <a:t>důležité</a:t>
            </a:r>
            <a:r>
              <a:rPr lang="sk-SK" sz="1300" b="1" dirty="0"/>
              <a:t> </a:t>
            </a:r>
            <a:r>
              <a:rPr lang="sk-SK" sz="1300" b="1" dirty="0" err="1"/>
              <a:t>pochopit</a:t>
            </a:r>
            <a:r>
              <a:rPr lang="sk-SK" sz="1300" b="1" dirty="0"/>
              <a:t>, že </a:t>
            </a:r>
            <a:r>
              <a:rPr lang="sk-SK" sz="1300" b="1" dirty="0" err="1"/>
              <a:t>metadata</a:t>
            </a:r>
            <a:r>
              <a:rPr lang="sk-SK" sz="1300" b="1" dirty="0"/>
              <a:t> </a:t>
            </a:r>
            <a:r>
              <a:rPr lang="sk-SK" sz="1300" b="1" dirty="0" err="1"/>
              <a:t>nejsou</a:t>
            </a:r>
            <a:r>
              <a:rPr lang="sk-SK" sz="1300" b="1" dirty="0"/>
              <a:t> </a:t>
            </a:r>
            <a:r>
              <a:rPr lang="sk-SK" sz="1300" b="1" dirty="0" err="1"/>
              <a:t>digitálním</a:t>
            </a:r>
            <a:r>
              <a:rPr lang="sk-SK" sz="1300" b="1" dirty="0"/>
              <a:t> </a:t>
            </a:r>
            <a:r>
              <a:rPr lang="sk-SK" sz="1300" b="1" dirty="0" err="1"/>
              <a:t>přepisem</a:t>
            </a:r>
            <a:r>
              <a:rPr lang="sk-SK" sz="1300" b="1" dirty="0"/>
              <a:t> </a:t>
            </a:r>
            <a:r>
              <a:rPr lang="sk-SK" sz="1300" b="1" dirty="0" err="1"/>
              <a:t>katalogizačního</a:t>
            </a:r>
            <a:r>
              <a:rPr lang="sk-SK" sz="1300" b="1" dirty="0"/>
              <a:t> štítku, ale </a:t>
            </a:r>
            <a:r>
              <a:rPr lang="sk-SK" sz="1300" b="1" dirty="0" err="1"/>
              <a:t>mají</a:t>
            </a:r>
            <a:r>
              <a:rPr lang="sk-SK" sz="1300" b="1" dirty="0"/>
              <a:t> v </a:t>
            </a:r>
            <a:r>
              <a:rPr lang="sk-SK" sz="1300" b="1" dirty="0" err="1"/>
              <a:t>případě</a:t>
            </a:r>
            <a:r>
              <a:rPr lang="sk-SK" sz="1300" b="1" dirty="0"/>
              <a:t> </a:t>
            </a:r>
            <a:r>
              <a:rPr lang="sk-SK" sz="1300" b="1" dirty="0" err="1"/>
              <a:t>digitálních</a:t>
            </a:r>
            <a:r>
              <a:rPr lang="sk-SK" sz="1300" b="1" dirty="0"/>
              <a:t> </a:t>
            </a:r>
            <a:r>
              <a:rPr lang="sk-SK" sz="1300" b="1" dirty="0" err="1"/>
              <a:t>objektů</a:t>
            </a:r>
            <a:r>
              <a:rPr lang="sk-SK" sz="1300" b="1" dirty="0"/>
              <a:t> </a:t>
            </a:r>
            <a:r>
              <a:rPr lang="sk-SK" sz="1300" b="1" dirty="0" err="1"/>
              <a:t>daleko</a:t>
            </a:r>
            <a:r>
              <a:rPr lang="sk-SK" sz="1300" b="1" dirty="0"/>
              <a:t> </a:t>
            </a:r>
            <a:r>
              <a:rPr lang="sk-SK" sz="1300" b="1" dirty="0" err="1"/>
              <a:t>hlubší</a:t>
            </a:r>
            <a:r>
              <a:rPr lang="sk-SK" sz="1300" b="1" dirty="0"/>
              <a:t> význam</a:t>
            </a:r>
            <a:r>
              <a:rPr lang="sk-SK" sz="1300" dirty="0"/>
              <a:t>. </a:t>
            </a:r>
            <a:r>
              <a:rPr lang="sk-SK" sz="1300" dirty="0" err="1"/>
              <a:t>Jelikož</a:t>
            </a:r>
            <a:r>
              <a:rPr lang="sk-SK" sz="1300" dirty="0"/>
              <a:t> </a:t>
            </a:r>
            <a:r>
              <a:rPr lang="sk-SK" sz="1300" dirty="0" err="1"/>
              <a:t>jsou</a:t>
            </a:r>
            <a:r>
              <a:rPr lang="sk-SK" sz="1300" dirty="0"/>
              <a:t> </a:t>
            </a:r>
            <a:r>
              <a:rPr lang="sk-SK" sz="1300" dirty="0" err="1"/>
              <a:t>správně</a:t>
            </a:r>
            <a:r>
              <a:rPr lang="sk-SK" sz="1300" dirty="0"/>
              <a:t> </a:t>
            </a:r>
            <a:r>
              <a:rPr lang="sk-SK" sz="1300" dirty="0" err="1"/>
              <a:t>vytvořená</a:t>
            </a:r>
            <a:r>
              <a:rPr lang="sk-SK" sz="1300" dirty="0"/>
              <a:t> </a:t>
            </a:r>
            <a:r>
              <a:rPr lang="sk-SK" sz="1300" dirty="0" err="1"/>
              <a:t>metadata</a:t>
            </a:r>
            <a:r>
              <a:rPr lang="sk-SK" sz="1300" dirty="0"/>
              <a:t> </a:t>
            </a:r>
            <a:r>
              <a:rPr lang="sk-SK" sz="1300" dirty="0" err="1"/>
              <a:t>stěžejní</a:t>
            </a:r>
            <a:r>
              <a:rPr lang="sk-SK" sz="1300" dirty="0"/>
              <a:t> pro </a:t>
            </a:r>
            <a:r>
              <a:rPr lang="sk-SK" sz="1300" dirty="0" err="1"/>
              <a:t>zajištění</a:t>
            </a:r>
            <a:r>
              <a:rPr lang="sk-SK" sz="1300" dirty="0"/>
              <a:t> </a:t>
            </a:r>
            <a:r>
              <a:rPr lang="sk-SK" sz="1300" dirty="0" err="1"/>
              <a:t>cílů</a:t>
            </a:r>
            <a:r>
              <a:rPr lang="sk-SK" sz="1300" dirty="0"/>
              <a:t> </a:t>
            </a:r>
            <a:r>
              <a:rPr lang="sk-SK" sz="1300" dirty="0" err="1"/>
              <a:t>dlouhodobé</a:t>
            </a:r>
            <a:r>
              <a:rPr lang="sk-SK" sz="1300" dirty="0"/>
              <a:t> </a:t>
            </a:r>
            <a:r>
              <a:rPr lang="sk-SK" sz="1300" dirty="0" err="1"/>
              <a:t>archivace</a:t>
            </a:r>
            <a:r>
              <a:rPr lang="sk-SK" sz="1300" dirty="0"/>
              <a:t>, </a:t>
            </a:r>
            <a:r>
              <a:rPr lang="sk-SK" sz="1300" dirty="0" err="1"/>
              <a:t>bylo</a:t>
            </a:r>
            <a:r>
              <a:rPr lang="sk-SK" sz="1300" dirty="0"/>
              <a:t> </a:t>
            </a:r>
            <a:r>
              <a:rPr lang="sk-SK" sz="1300" dirty="0" err="1"/>
              <a:t>vytvořeno</a:t>
            </a:r>
            <a:r>
              <a:rPr lang="sk-SK" sz="1300" dirty="0"/>
              <a:t> </a:t>
            </a:r>
            <a:r>
              <a:rPr lang="sk-SK" sz="1300" dirty="0" err="1"/>
              <a:t>několik</a:t>
            </a:r>
            <a:r>
              <a:rPr lang="sk-SK" sz="1300" dirty="0"/>
              <a:t> </a:t>
            </a:r>
            <a:r>
              <a:rPr lang="sk-SK" sz="1300" dirty="0" err="1"/>
              <a:t>norem</a:t>
            </a:r>
            <a:r>
              <a:rPr lang="sk-SK" sz="1300" dirty="0"/>
              <a:t>, </a:t>
            </a:r>
            <a:r>
              <a:rPr lang="sk-SK" sz="1300" dirty="0" err="1"/>
              <a:t>které</a:t>
            </a:r>
            <a:r>
              <a:rPr lang="sk-SK" sz="1300" dirty="0"/>
              <a:t> </a:t>
            </a:r>
            <a:r>
              <a:rPr lang="sk-SK" sz="1300" dirty="0" err="1"/>
              <a:t>se</a:t>
            </a:r>
            <a:r>
              <a:rPr lang="sk-SK" sz="1300" dirty="0"/>
              <a:t> tomuto </a:t>
            </a:r>
            <a:r>
              <a:rPr lang="sk-SK" sz="1300" dirty="0" err="1"/>
              <a:t>tématu</a:t>
            </a:r>
            <a:r>
              <a:rPr lang="sk-SK" sz="1300" dirty="0"/>
              <a:t> </a:t>
            </a:r>
            <a:r>
              <a:rPr lang="sk-SK" sz="1300" dirty="0" err="1"/>
              <a:t>věnují</a:t>
            </a:r>
            <a:r>
              <a:rPr lang="sk-SK" sz="1300" dirty="0"/>
              <a:t>. </a:t>
            </a:r>
          </a:p>
          <a:p>
            <a:pPr defTabSz="966155">
              <a:spcBef>
                <a:spcPct val="0"/>
              </a:spcBef>
              <a:defRPr/>
            </a:pPr>
            <a:r>
              <a:rPr lang="sk-SK" sz="800" i="1" dirty="0"/>
              <a:t>Bc. Tomáš </a:t>
            </a:r>
            <a:r>
              <a:rPr lang="sk-SK" sz="800" i="1" dirty="0" err="1"/>
              <a:t>Mertl</a:t>
            </a:r>
            <a:r>
              <a:rPr lang="sk-SK" sz="800" i="1" dirty="0"/>
              <a:t>. </a:t>
            </a:r>
            <a:r>
              <a:rPr lang="sk-SK" sz="800" i="1" dirty="0" err="1"/>
              <a:t>Dlouhodobé</a:t>
            </a:r>
            <a:r>
              <a:rPr lang="sk-SK" sz="800" i="1" dirty="0"/>
              <a:t> </a:t>
            </a:r>
            <a:r>
              <a:rPr lang="sk-SK" sz="800" i="1" dirty="0" err="1"/>
              <a:t>uchovávání</a:t>
            </a:r>
            <a:r>
              <a:rPr lang="sk-SK" sz="800" i="1" dirty="0"/>
              <a:t> elektronických </a:t>
            </a:r>
            <a:r>
              <a:rPr lang="sk-SK" sz="800" i="1" dirty="0" err="1"/>
              <a:t>dokumentů</a:t>
            </a:r>
            <a:r>
              <a:rPr lang="sk-SK" sz="800" i="1" dirty="0"/>
              <a:t>. 2015. https://is.ambis.cz/th/x6xcx/DP_dlouhodobe_uchovavani_elektronickych_dokumentu.pdf</a:t>
            </a:r>
          </a:p>
          <a:p>
            <a:pPr>
              <a:spcBef>
                <a:spcPct val="0"/>
              </a:spcBef>
            </a:pPr>
            <a:endParaRPr lang="sk-SK" b="1" dirty="0" smtClean="0"/>
          </a:p>
          <a:p>
            <a:pPr>
              <a:spcBef>
                <a:spcPct val="0"/>
              </a:spcBef>
            </a:pPr>
            <a:endParaRPr lang="sk-SK" dirty="0" smtClean="0"/>
          </a:p>
        </p:txBody>
      </p:sp>
    </p:spTree>
    <p:extLst>
      <p:ext uri="{BB962C8B-B14F-4D97-AF65-F5344CB8AC3E}">
        <p14:creationId xmlns:p14="http://schemas.microsoft.com/office/powerpoint/2010/main" val="207367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3698875" y="223838"/>
            <a:ext cx="3019425" cy="1698625"/>
          </a:xfrm>
          <a:noFill/>
          <a:ln>
            <a:solidFill>
              <a:srgbClr val="000000"/>
            </a:solidFill>
            <a:miter lim="800000"/>
            <a:headEnd/>
            <a:tailEnd/>
          </a:ln>
        </p:spPr>
      </p:sp>
      <p:sp>
        <p:nvSpPr>
          <p:cNvPr id="16386" name="Zástupný objekt pre poznámky 2"/>
          <p:cNvSpPr>
            <a:spLocks noGrp="1"/>
          </p:cNvSpPr>
          <p:nvPr>
            <p:ph type="body" idx="1"/>
          </p:nvPr>
        </p:nvSpPr>
        <p:spPr bwMode="auto">
          <a:xfrm>
            <a:off x="464613" y="342605"/>
            <a:ext cx="5802264" cy="9288672"/>
          </a:xfrm>
          <a:noFill/>
        </p:spPr>
        <p:txBody>
          <a:bodyPr wrap="square" numCol="1" anchor="t" anchorCtr="0" compatLnSpc="1">
            <a:prstTxWarp prst="textNoShape">
              <a:avLst/>
            </a:prstTxWarp>
          </a:bodyPr>
          <a:lstStyle/>
          <a:p>
            <a:pPr algn="just" defTabSz="966155">
              <a:lnSpc>
                <a:spcPct val="120000"/>
              </a:lnSpc>
              <a:spcBef>
                <a:spcPts val="0"/>
              </a:spcBef>
              <a:defRPr/>
            </a:pPr>
            <a:r>
              <a:rPr lang="sk-SK" sz="1300" b="1" cap="all" dirty="0">
                <a:solidFill>
                  <a:srgbClr val="C00000"/>
                </a:solidFill>
              </a:rPr>
              <a:t>výber formátov digitálnych dokumentov</a:t>
            </a:r>
          </a:p>
          <a:p>
            <a:pPr marL="184509" indent="-184509">
              <a:spcBef>
                <a:spcPts val="0"/>
              </a:spcBef>
              <a:buFont typeface="Arial" panose="020B0604020202020204" pitchFamily="34" charset="0"/>
              <a:buChar char="•"/>
            </a:pPr>
            <a:r>
              <a:rPr lang="sk-SK" dirty="0" smtClean="0"/>
              <a:t>zastarávanie</a:t>
            </a:r>
          </a:p>
          <a:p>
            <a:pPr marL="184509" indent="-184509">
              <a:spcBef>
                <a:spcPts val="0"/>
              </a:spcBef>
              <a:buFont typeface="Arial" panose="020B0604020202020204" pitchFamily="34" charset="0"/>
              <a:buChar char="•"/>
            </a:pPr>
            <a:r>
              <a:rPr lang="sk-SK" dirty="0" smtClean="0"/>
              <a:t>dostupnosť otvorenej dokumentácie</a:t>
            </a:r>
          </a:p>
          <a:p>
            <a:pPr marL="184509" indent="-184509">
              <a:spcBef>
                <a:spcPts val="0"/>
              </a:spcBef>
              <a:buFont typeface="Arial" panose="020B0604020202020204" pitchFamily="34" charset="0"/>
              <a:buChar char="•"/>
            </a:pPr>
            <a:r>
              <a:rPr lang="sk-SK" dirty="0" err="1" smtClean="0"/>
              <a:t>proprietárnosť</a:t>
            </a:r>
            <a:r>
              <a:rPr lang="sk-SK" dirty="0" smtClean="0"/>
              <a:t> </a:t>
            </a:r>
          </a:p>
          <a:p>
            <a:pPr marL="184509" indent="-184509">
              <a:spcBef>
                <a:spcPts val="0"/>
              </a:spcBef>
              <a:buFont typeface="Arial" panose="020B0604020202020204" pitchFamily="34" charset="0"/>
              <a:buChar char="•"/>
            </a:pPr>
            <a:r>
              <a:rPr lang="sk-SK" dirty="0" smtClean="0"/>
              <a:t>nezašifrované, nekomprimované</a:t>
            </a:r>
          </a:p>
          <a:p>
            <a:pPr marL="184509" indent="-184509">
              <a:spcBef>
                <a:spcPts val="0"/>
              </a:spcBef>
              <a:buFont typeface="Arial" panose="020B0604020202020204" pitchFamily="34" charset="0"/>
              <a:buChar char="•"/>
            </a:pPr>
            <a:r>
              <a:rPr lang="sk-SK" dirty="0" smtClean="0"/>
              <a:t>kompatibilita</a:t>
            </a:r>
          </a:p>
          <a:p>
            <a:pPr marL="184509" indent="-184509">
              <a:spcBef>
                <a:spcPts val="0"/>
              </a:spcBef>
              <a:buFont typeface="Arial" panose="020B0604020202020204" pitchFamily="34" charset="0"/>
              <a:buChar char="•"/>
            </a:pPr>
            <a:r>
              <a:rPr lang="sk-SK" dirty="0" smtClean="0"/>
              <a:t>export</a:t>
            </a:r>
          </a:p>
          <a:p>
            <a:pPr marL="184509" indent="-184509">
              <a:spcBef>
                <a:spcPts val="0"/>
              </a:spcBef>
              <a:buFont typeface="Arial" panose="020B0604020202020204" pitchFamily="34" charset="0"/>
              <a:buChar char="•"/>
            </a:pPr>
            <a:r>
              <a:rPr lang="sk-SK" dirty="0" smtClean="0"/>
              <a:t>štandardizované formáty (napr. podľa ISO...)</a:t>
            </a:r>
          </a:p>
          <a:p>
            <a:pPr>
              <a:lnSpc>
                <a:spcPct val="110000"/>
              </a:lnSpc>
              <a:spcBef>
                <a:spcPts val="0"/>
              </a:spcBef>
            </a:pPr>
            <a:r>
              <a:rPr lang="sk-SK" sz="1300" b="1" dirty="0"/>
              <a:t>Formáty </a:t>
            </a:r>
            <a:r>
              <a:rPr lang="sk-SK" sz="1300" b="1" dirty="0" err="1"/>
              <a:t>digitálních</a:t>
            </a:r>
            <a:r>
              <a:rPr lang="sk-SK" sz="1300" b="1" dirty="0"/>
              <a:t> </a:t>
            </a:r>
            <a:r>
              <a:rPr lang="sk-SK" sz="1300" b="1" dirty="0" err="1"/>
              <a:t>dokumentů</a:t>
            </a:r>
            <a:r>
              <a:rPr lang="sk-SK" sz="1300" b="1" dirty="0"/>
              <a:t> určené pro </a:t>
            </a:r>
            <a:r>
              <a:rPr lang="sk-SK" sz="1300" b="1" dirty="0" err="1"/>
              <a:t>archivaci</a:t>
            </a:r>
            <a:r>
              <a:rPr lang="sk-SK" sz="1300" b="1" dirty="0"/>
              <a:t> </a:t>
            </a:r>
            <a:endParaRPr lang="sk-SK" sz="1300" dirty="0"/>
          </a:p>
          <a:p>
            <a:pPr>
              <a:lnSpc>
                <a:spcPct val="110000"/>
              </a:lnSpc>
              <a:spcBef>
                <a:spcPts val="0"/>
              </a:spcBef>
            </a:pPr>
            <a:r>
              <a:rPr lang="sk-SK" sz="1300" dirty="0" err="1"/>
              <a:t>Jedním</a:t>
            </a:r>
            <a:r>
              <a:rPr lang="sk-SK" sz="1300" dirty="0"/>
              <a:t> z </a:t>
            </a:r>
            <a:r>
              <a:rPr lang="sk-SK" sz="1300" dirty="0" err="1"/>
              <a:t>nejpalčivějších</a:t>
            </a:r>
            <a:r>
              <a:rPr lang="sk-SK" sz="1300" dirty="0"/>
              <a:t> </a:t>
            </a:r>
            <a:r>
              <a:rPr lang="sk-SK" sz="1300" dirty="0" err="1"/>
              <a:t>problémů</a:t>
            </a:r>
            <a:r>
              <a:rPr lang="sk-SK" sz="1300" dirty="0"/>
              <a:t> oblasti </a:t>
            </a:r>
            <a:r>
              <a:rPr lang="sk-SK" sz="1300" dirty="0" err="1"/>
              <a:t>dlouhodobé</a:t>
            </a:r>
            <a:r>
              <a:rPr lang="sk-SK" sz="1300" dirty="0"/>
              <a:t> </a:t>
            </a:r>
            <a:r>
              <a:rPr lang="sk-SK" sz="1300" dirty="0" err="1"/>
              <a:t>archivace</a:t>
            </a:r>
            <a:r>
              <a:rPr lang="sk-SK" sz="1300" dirty="0"/>
              <a:t> </a:t>
            </a:r>
            <a:r>
              <a:rPr lang="sk-SK" sz="1300" dirty="0" err="1"/>
              <a:t>digitálních</a:t>
            </a:r>
            <a:r>
              <a:rPr lang="sk-SK" sz="1300" dirty="0"/>
              <a:t> </a:t>
            </a:r>
            <a:r>
              <a:rPr lang="sk-SK" sz="1300" dirty="0" err="1"/>
              <a:t>dat</a:t>
            </a:r>
            <a:r>
              <a:rPr lang="sk-SK" sz="1300" dirty="0"/>
              <a:t> je bezpochyby </a:t>
            </a:r>
            <a:r>
              <a:rPr lang="sk-SK" sz="1300" b="1" dirty="0" err="1"/>
              <a:t>zastarávání</a:t>
            </a:r>
            <a:r>
              <a:rPr lang="sk-SK" sz="1300" b="1" dirty="0"/>
              <a:t> </a:t>
            </a:r>
            <a:r>
              <a:rPr lang="sk-SK" sz="1300" b="1" dirty="0" err="1"/>
              <a:t>formátů</a:t>
            </a:r>
            <a:r>
              <a:rPr lang="sk-SK" sz="1300" dirty="0"/>
              <a:t>. S </a:t>
            </a:r>
            <a:r>
              <a:rPr lang="sk-SK" sz="1300" dirty="0" err="1"/>
              <a:t>tímto</a:t>
            </a:r>
            <a:r>
              <a:rPr lang="sk-SK" sz="1300" dirty="0"/>
              <a:t> </a:t>
            </a:r>
            <a:r>
              <a:rPr lang="sk-SK" sz="1300" dirty="0" err="1"/>
              <a:t>problémem</a:t>
            </a:r>
            <a:r>
              <a:rPr lang="sk-SK" sz="1300" dirty="0"/>
              <a:t> </a:t>
            </a:r>
            <a:r>
              <a:rPr lang="sk-SK" sz="1300" dirty="0" err="1"/>
              <a:t>se</a:t>
            </a:r>
            <a:r>
              <a:rPr lang="sk-SK" sz="1300" dirty="0"/>
              <a:t> </a:t>
            </a:r>
            <a:r>
              <a:rPr lang="sk-SK" sz="1300" dirty="0" err="1"/>
              <a:t>setkal</a:t>
            </a:r>
            <a:r>
              <a:rPr lang="sk-SK" sz="1300" dirty="0"/>
              <a:t> každý, </a:t>
            </a:r>
            <a:r>
              <a:rPr lang="sk-SK" sz="1300" dirty="0" err="1"/>
              <a:t>kdo</a:t>
            </a:r>
            <a:r>
              <a:rPr lang="sk-SK" sz="1300" dirty="0"/>
              <a:t> v minulosti využil </a:t>
            </a:r>
            <a:r>
              <a:rPr lang="sk-SK" sz="1300" dirty="0" err="1"/>
              <a:t>některý</a:t>
            </a:r>
            <a:r>
              <a:rPr lang="sk-SK" sz="1300" dirty="0"/>
              <a:t> z </a:t>
            </a:r>
            <a:r>
              <a:rPr lang="sk-SK" sz="1300" dirty="0" err="1"/>
              <a:t>proprietárních</a:t>
            </a:r>
            <a:r>
              <a:rPr lang="sk-SK" sz="1300" dirty="0"/>
              <a:t> </a:t>
            </a:r>
            <a:r>
              <a:rPr lang="sk-SK" sz="1300" dirty="0" err="1"/>
              <a:t>systémů</a:t>
            </a:r>
            <a:r>
              <a:rPr lang="sk-SK" sz="1300" dirty="0"/>
              <a:t>, </a:t>
            </a:r>
            <a:r>
              <a:rPr lang="sk-SK" sz="1300" dirty="0" err="1"/>
              <a:t>které</a:t>
            </a:r>
            <a:r>
              <a:rPr lang="sk-SK" sz="1300" dirty="0"/>
              <a:t> v </a:t>
            </a:r>
            <a:r>
              <a:rPr lang="sk-SK" sz="1300" dirty="0" err="1"/>
              <a:t>průběhu</a:t>
            </a:r>
            <a:r>
              <a:rPr lang="sk-SK" sz="1300" dirty="0"/>
              <a:t> uplynulých let </a:t>
            </a:r>
            <a:r>
              <a:rPr lang="sk-SK" sz="1300" dirty="0" err="1"/>
              <a:t>zanikly</a:t>
            </a:r>
            <a:r>
              <a:rPr lang="sk-SK" sz="1300" dirty="0"/>
              <a:t>, a </a:t>
            </a:r>
            <a:r>
              <a:rPr lang="sk-SK" sz="1300" dirty="0" err="1"/>
              <a:t>nyní</a:t>
            </a:r>
            <a:r>
              <a:rPr lang="sk-SK" sz="1300" dirty="0"/>
              <a:t> pro </a:t>
            </a:r>
            <a:r>
              <a:rPr lang="sk-SK" sz="1300" dirty="0" err="1"/>
              <a:t>ně</a:t>
            </a:r>
            <a:r>
              <a:rPr lang="sk-SK" sz="1300" dirty="0"/>
              <a:t> </a:t>
            </a:r>
            <a:r>
              <a:rPr lang="sk-SK" sz="1300" dirty="0" err="1"/>
              <a:t>není</a:t>
            </a:r>
            <a:r>
              <a:rPr lang="sk-SK" sz="1300" dirty="0"/>
              <a:t> možné </a:t>
            </a:r>
            <a:r>
              <a:rPr lang="sk-SK" sz="1300" dirty="0" err="1"/>
              <a:t>legálně</a:t>
            </a:r>
            <a:r>
              <a:rPr lang="sk-SK" sz="1300" dirty="0"/>
              <a:t> </a:t>
            </a:r>
            <a:r>
              <a:rPr lang="sk-SK" sz="1300" dirty="0" err="1"/>
              <a:t>pořídit</a:t>
            </a:r>
            <a:r>
              <a:rPr lang="sk-SK" sz="1300" dirty="0"/>
              <a:t> softwarové nástroje, </a:t>
            </a:r>
            <a:r>
              <a:rPr lang="sk-SK" sz="1300" dirty="0" err="1"/>
              <a:t>které</a:t>
            </a:r>
            <a:r>
              <a:rPr lang="sk-SK" sz="1300" dirty="0"/>
              <a:t> by </a:t>
            </a:r>
            <a:r>
              <a:rPr lang="sk-SK" sz="1300" dirty="0" err="1"/>
              <a:t>umožnily</a:t>
            </a:r>
            <a:r>
              <a:rPr lang="sk-SK" sz="1300" dirty="0"/>
              <a:t> </a:t>
            </a:r>
            <a:r>
              <a:rPr lang="sk-SK" sz="1300" dirty="0" err="1"/>
              <a:t>data</a:t>
            </a:r>
            <a:r>
              <a:rPr lang="sk-SK" sz="1300" dirty="0"/>
              <a:t> </a:t>
            </a:r>
            <a:r>
              <a:rPr lang="sk-SK" sz="1300" dirty="0" err="1"/>
              <a:t>přečíst</a:t>
            </a:r>
            <a:r>
              <a:rPr lang="sk-SK" sz="1300" dirty="0"/>
              <a:t> nebo </a:t>
            </a:r>
            <a:r>
              <a:rPr lang="sk-SK" sz="1300" dirty="0" err="1"/>
              <a:t>převést</a:t>
            </a:r>
            <a:r>
              <a:rPr lang="sk-SK" sz="1300" dirty="0"/>
              <a:t> do </a:t>
            </a:r>
            <a:r>
              <a:rPr lang="sk-SK" sz="1300" dirty="0" err="1"/>
              <a:t>srozumitelného</a:t>
            </a:r>
            <a:r>
              <a:rPr lang="sk-SK" sz="1300" dirty="0"/>
              <a:t> formátu. Je </a:t>
            </a:r>
            <a:r>
              <a:rPr lang="sk-SK" sz="1300" dirty="0" err="1"/>
              <a:t>velice</a:t>
            </a:r>
            <a:r>
              <a:rPr lang="sk-SK" sz="1300" dirty="0"/>
              <a:t> náročné </a:t>
            </a:r>
            <a:r>
              <a:rPr lang="sk-SK" sz="1300" dirty="0" err="1"/>
              <a:t>odhadnout</a:t>
            </a:r>
            <a:r>
              <a:rPr lang="sk-SK" sz="1300" dirty="0"/>
              <a:t>, </a:t>
            </a:r>
            <a:r>
              <a:rPr lang="sk-SK" sz="1300" dirty="0" err="1"/>
              <a:t>který</a:t>
            </a:r>
            <a:r>
              <a:rPr lang="sk-SK" sz="1300" dirty="0"/>
              <a:t> formát bude </a:t>
            </a:r>
            <a:r>
              <a:rPr lang="sk-SK" sz="1300" dirty="0" err="1"/>
              <a:t>využitelný</a:t>
            </a:r>
            <a:r>
              <a:rPr lang="sk-SK" sz="1300" dirty="0"/>
              <a:t> za 20 let, </a:t>
            </a:r>
            <a:r>
              <a:rPr lang="sk-SK" sz="1300" dirty="0" err="1"/>
              <a:t>natož</a:t>
            </a:r>
            <a:r>
              <a:rPr lang="sk-SK" sz="1300" dirty="0"/>
              <a:t> </a:t>
            </a:r>
            <a:r>
              <a:rPr lang="sk-SK" sz="1300" dirty="0" err="1"/>
              <a:t>predikovat</a:t>
            </a:r>
            <a:r>
              <a:rPr lang="sk-SK" sz="1300" dirty="0"/>
              <a:t>, </a:t>
            </a:r>
            <a:r>
              <a:rPr lang="sk-SK" sz="1300" dirty="0" err="1"/>
              <a:t>jaký</a:t>
            </a:r>
            <a:r>
              <a:rPr lang="sk-SK" sz="1300" dirty="0"/>
              <a:t> formát </a:t>
            </a:r>
            <a:r>
              <a:rPr lang="sk-SK" sz="1300" dirty="0" err="1"/>
              <a:t>se</a:t>
            </a:r>
            <a:r>
              <a:rPr lang="sk-SK" sz="1300" dirty="0"/>
              <a:t> bude </a:t>
            </a:r>
            <a:r>
              <a:rPr lang="sk-SK" sz="1300" dirty="0" err="1"/>
              <a:t>používat</a:t>
            </a:r>
            <a:r>
              <a:rPr lang="sk-SK" sz="1300" dirty="0"/>
              <a:t> za 100 let. </a:t>
            </a:r>
          </a:p>
          <a:p>
            <a:pPr>
              <a:lnSpc>
                <a:spcPct val="110000"/>
              </a:lnSpc>
              <a:spcBef>
                <a:spcPts val="0"/>
              </a:spcBef>
            </a:pPr>
            <a:r>
              <a:rPr lang="sk-SK" sz="1300" dirty="0" err="1"/>
              <a:t>Obecně</a:t>
            </a:r>
            <a:r>
              <a:rPr lang="sk-SK" sz="1300" dirty="0"/>
              <a:t> </a:t>
            </a:r>
            <a:r>
              <a:rPr lang="sk-SK" sz="1300" dirty="0" err="1"/>
              <a:t>lze</a:t>
            </a:r>
            <a:r>
              <a:rPr lang="sk-SK" sz="1300" dirty="0"/>
              <a:t> </a:t>
            </a:r>
            <a:r>
              <a:rPr lang="sk-SK" sz="1300" dirty="0" err="1"/>
              <a:t>definovat</a:t>
            </a:r>
            <a:r>
              <a:rPr lang="sk-SK" sz="1300" dirty="0"/>
              <a:t> kritéria, </a:t>
            </a:r>
            <a:r>
              <a:rPr lang="sk-SK" sz="1300" dirty="0" err="1"/>
              <a:t>která</a:t>
            </a:r>
            <a:r>
              <a:rPr lang="sk-SK" sz="1300" dirty="0"/>
              <a:t> by </a:t>
            </a:r>
            <a:r>
              <a:rPr lang="sk-SK" sz="1300" dirty="0" err="1"/>
              <a:t>měl</a:t>
            </a:r>
            <a:r>
              <a:rPr lang="sk-SK" sz="1300" dirty="0"/>
              <a:t> vhodný formát </a:t>
            </a:r>
            <a:r>
              <a:rPr lang="sk-SK" sz="1300" dirty="0" err="1"/>
              <a:t>splňovat</a:t>
            </a:r>
            <a:r>
              <a:rPr lang="sk-SK" sz="1300" dirty="0"/>
              <a:t>. </a:t>
            </a:r>
            <a:r>
              <a:rPr lang="sk-SK" sz="1300" dirty="0" err="1"/>
              <a:t>Prvním</a:t>
            </a:r>
            <a:r>
              <a:rPr lang="sk-SK" sz="1300" dirty="0"/>
              <a:t> </a:t>
            </a:r>
            <a:r>
              <a:rPr lang="sk-SK" sz="1300" dirty="0" err="1"/>
              <a:t>kritériem</a:t>
            </a:r>
            <a:r>
              <a:rPr lang="sk-SK" sz="1300" dirty="0"/>
              <a:t> pro </a:t>
            </a:r>
            <a:r>
              <a:rPr lang="sk-SK" sz="1300" dirty="0" err="1"/>
              <a:t>výběr</a:t>
            </a:r>
            <a:r>
              <a:rPr lang="sk-SK" sz="1300" dirty="0"/>
              <a:t> vhodného formátu je </a:t>
            </a:r>
            <a:r>
              <a:rPr lang="sk-SK" sz="1300" b="1" dirty="0" err="1"/>
              <a:t>dostupnost</a:t>
            </a:r>
            <a:r>
              <a:rPr lang="sk-SK" sz="1300" b="1" dirty="0"/>
              <a:t> </a:t>
            </a:r>
            <a:r>
              <a:rPr lang="sk-SK" sz="1300" b="1" dirty="0" err="1"/>
              <a:t>otevřené</a:t>
            </a:r>
            <a:r>
              <a:rPr lang="sk-SK" sz="1300" b="1" dirty="0"/>
              <a:t> </a:t>
            </a:r>
            <a:r>
              <a:rPr lang="sk-SK" sz="1300" b="1" dirty="0" err="1"/>
              <a:t>dokumentace</a:t>
            </a:r>
            <a:r>
              <a:rPr lang="sk-SK" sz="1300" b="1" dirty="0"/>
              <a:t> </a:t>
            </a:r>
            <a:r>
              <a:rPr lang="sk-SK" sz="1300" dirty="0"/>
              <a:t>formátu. Formáty bez dostupné </a:t>
            </a:r>
            <a:r>
              <a:rPr lang="sk-SK" sz="1300" dirty="0" err="1"/>
              <a:t>otevřené</a:t>
            </a:r>
            <a:r>
              <a:rPr lang="sk-SK" sz="1300" dirty="0"/>
              <a:t> </a:t>
            </a:r>
            <a:r>
              <a:rPr lang="sk-SK" sz="1300" dirty="0" err="1"/>
              <a:t>dokumentace</a:t>
            </a:r>
            <a:r>
              <a:rPr lang="sk-SK" sz="1300" dirty="0"/>
              <a:t> </a:t>
            </a:r>
            <a:r>
              <a:rPr lang="sk-SK" sz="1300" dirty="0" err="1"/>
              <a:t>nelze</a:t>
            </a:r>
            <a:r>
              <a:rPr lang="sk-SK" sz="1300" dirty="0"/>
              <a:t> </a:t>
            </a:r>
            <a:r>
              <a:rPr lang="sk-SK" sz="1300" dirty="0" err="1"/>
              <a:t>využít</a:t>
            </a:r>
            <a:r>
              <a:rPr lang="sk-SK" sz="1300" dirty="0"/>
              <a:t> pro </a:t>
            </a:r>
            <a:r>
              <a:rPr lang="sk-SK" sz="1300" dirty="0" err="1"/>
              <a:t>dlouhodobou</a:t>
            </a:r>
            <a:r>
              <a:rPr lang="sk-SK" sz="1300" dirty="0"/>
              <a:t> </a:t>
            </a:r>
            <a:r>
              <a:rPr lang="sk-SK" sz="1300" dirty="0" err="1"/>
              <a:t>archivaci</a:t>
            </a:r>
            <a:r>
              <a:rPr lang="sk-SK" sz="1300" dirty="0"/>
              <a:t>. Jedinou možností jak </a:t>
            </a:r>
            <a:r>
              <a:rPr lang="sk-SK" sz="1300" dirty="0" err="1"/>
              <a:t>tyto</a:t>
            </a:r>
            <a:r>
              <a:rPr lang="sk-SK" sz="1300" dirty="0"/>
              <a:t> dokumenty </a:t>
            </a:r>
            <a:r>
              <a:rPr lang="sk-SK" sz="1300" dirty="0" err="1"/>
              <a:t>archivovat</a:t>
            </a:r>
            <a:r>
              <a:rPr lang="sk-SK" sz="1300" dirty="0"/>
              <a:t> je </a:t>
            </a:r>
            <a:r>
              <a:rPr lang="sk-SK" sz="1300" dirty="0" err="1"/>
              <a:t>převod</a:t>
            </a:r>
            <a:r>
              <a:rPr lang="sk-SK" sz="1300" dirty="0"/>
              <a:t> do </a:t>
            </a:r>
            <a:r>
              <a:rPr lang="sk-SK" sz="1300" dirty="0" err="1"/>
              <a:t>jiného</a:t>
            </a:r>
            <a:r>
              <a:rPr lang="sk-SK" sz="1300" dirty="0"/>
              <a:t> formátu, </a:t>
            </a:r>
            <a:r>
              <a:rPr lang="sk-SK" sz="1300" dirty="0" err="1"/>
              <a:t>který</a:t>
            </a:r>
            <a:r>
              <a:rPr lang="sk-SK" sz="1300" dirty="0"/>
              <a:t> má dostupnou </a:t>
            </a:r>
            <a:r>
              <a:rPr lang="sk-SK" sz="1300" dirty="0" err="1"/>
              <a:t>otevřenou</a:t>
            </a:r>
            <a:r>
              <a:rPr lang="sk-SK" sz="1300" dirty="0"/>
              <a:t> </a:t>
            </a:r>
            <a:r>
              <a:rPr lang="sk-SK" sz="1300" dirty="0" err="1"/>
              <a:t>dokumentaci</a:t>
            </a:r>
            <a:r>
              <a:rPr lang="sk-SK" sz="1300" dirty="0"/>
              <a:t>. </a:t>
            </a:r>
          </a:p>
          <a:p>
            <a:pPr>
              <a:lnSpc>
                <a:spcPct val="110000"/>
              </a:lnSpc>
              <a:spcBef>
                <a:spcPts val="0"/>
              </a:spcBef>
            </a:pPr>
            <a:r>
              <a:rPr lang="sk-SK" sz="1300" dirty="0" err="1"/>
              <a:t>Dalším</a:t>
            </a:r>
            <a:r>
              <a:rPr lang="sk-SK" sz="1300" dirty="0"/>
              <a:t> </a:t>
            </a:r>
            <a:r>
              <a:rPr lang="sk-SK" sz="1300" dirty="0" err="1"/>
              <a:t>kritériem</a:t>
            </a:r>
            <a:r>
              <a:rPr lang="sk-SK" sz="1300" dirty="0"/>
              <a:t> je </a:t>
            </a:r>
            <a:r>
              <a:rPr lang="sk-SK" sz="1300" b="1" dirty="0" err="1"/>
              <a:t>proprietárnost</a:t>
            </a:r>
            <a:r>
              <a:rPr lang="sk-SK" sz="1300" b="1" dirty="0"/>
              <a:t> </a:t>
            </a:r>
            <a:r>
              <a:rPr lang="sk-SK" sz="1300" dirty="0"/>
              <a:t>formátu. </a:t>
            </a:r>
            <a:r>
              <a:rPr lang="sk-SK" sz="1300" dirty="0" err="1"/>
              <a:t>Otevřený</a:t>
            </a:r>
            <a:r>
              <a:rPr lang="sk-SK" sz="1300" dirty="0"/>
              <a:t> </a:t>
            </a:r>
            <a:r>
              <a:rPr lang="sk-SK" sz="1300" dirty="0" err="1"/>
              <a:t>neproprietární</a:t>
            </a:r>
            <a:r>
              <a:rPr lang="sk-SK" sz="1300" dirty="0"/>
              <a:t> formát </a:t>
            </a:r>
            <a:r>
              <a:rPr lang="sk-SK" sz="1300" dirty="0" err="1"/>
              <a:t>může</a:t>
            </a:r>
            <a:r>
              <a:rPr lang="sk-SK" sz="1300" dirty="0"/>
              <a:t> </a:t>
            </a:r>
            <a:r>
              <a:rPr lang="sk-SK" sz="1300" dirty="0" err="1"/>
              <a:t>být</a:t>
            </a:r>
            <a:r>
              <a:rPr lang="sk-SK" sz="1300" dirty="0"/>
              <a:t> </a:t>
            </a:r>
            <a:r>
              <a:rPr lang="sk-SK" sz="1300" dirty="0" err="1"/>
              <a:t>vhodnějším</a:t>
            </a:r>
            <a:r>
              <a:rPr lang="sk-SK" sz="1300" dirty="0"/>
              <a:t> </a:t>
            </a:r>
            <a:r>
              <a:rPr lang="sk-SK" sz="1300" dirty="0" err="1"/>
              <a:t>řešením</a:t>
            </a:r>
            <a:r>
              <a:rPr lang="sk-SK" sz="1300" dirty="0"/>
              <a:t>. </a:t>
            </a:r>
            <a:r>
              <a:rPr lang="sk-SK" sz="1300" dirty="0" err="1"/>
              <a:t>Problémem</a:t>
            </a:r>
            <a:r>
              <a:rPr lang="sk-SK" sz="1300" dirty="0"/>
              <a:t> </a:t>
            </a:r>
            <a:r>
              <a:rPr lang="sk-SK" sz="1300" dirty="0" err="1"/>
              <a:t>ovšem</a:t>
            </a:r>
            <a:r>
              <a:rPr lang="sk-SK" sz="1300" dirty="0"/>
              <a:t> je, že pro </a:t>
            </a:r>
            <a:r>
              <a:rPr lang="sk-SK" sz="1300" dirty="0" err="1"/>
              <a:t>některé</a:t>
            </a:r>
            <a:r>
              <a:rPr lang="sk-SK" sz="1300" dirty="0"/>
              <a:t> typy </a:t>
            </a:r>
            <a:r>
              <a:rPr lang="sk-SK" sz="1300" dirty="0" err="1"/>
              <a:t>dat</a:t>
            </a:r>
            <a:r>
              <a:rPr lang="sk-SK" sz="1300" dirty="0"/>
              <a:t> neexistuje dostupný </a:t>
            </a:r>
            <a:r>
              <a:rPr lang="sk-SK" sz="1300" dirty="0" err="1"/>
              <a:t>neproprietární</a:t>
            </a:r>
            <a:r>
              <a:rPr lang="sk-SK" sz="1300" dirty="0"/>
              <a:t> formát a naopak </a:t>
            </a:r>
            <a:r>
              <a:rPr lang="sk-SK" sz="1300" b="1" dirty="0" err="1"/>
              <a:t>některé</a:t>
            </a:r>
            <a:r>
              <a:rPr lang="sk-SK" sz="1300" b="1" dirty="0"/>
              <a:t> </a:t>
            </a:r>
            <a:r>
              <a:rPr lang="sk-SK" sz="1300" b="1" dirty="0" err="1"/>
              <a:t>neproprietární</a:t>
            </a:r>
            <a:r>
              <a:rPr lang="sk-SK" sz="1300" b="1" dirty="0"/>
              <a:t> systémy </a:t>
            </a:r>
            <a:r>
              <a:rPr lang="sk-SK" sz="1300" b="1" dirty="0" err="1"/>
              <a:t>nemají</a:t>
            </a:r>
            <a:r>
              <a:rPr lang="sk-SK" sz="1300" b="1" dirty="0"/>
              <a:t> </a:t>
            </a:r>
            <a:r>
              <a:rPr lang="sk-SK" sz="1300" b="1" dirty="0" err="1"/>
              <a:t>dostatečně</a:t>
            </a:r>
            <a:r>
              <a:rPr lang="sk-SK" sz="1300" b="1" dirty="0"/>
              <a:t> širokou </a:t>
            </a:r>
            <a:r>
              <a:rPr lang="sk-SK" sz="1300" b="1" dirty="0" err="1"/>
              <a:t>uživatelskou</a:t>
            </a:r>
            <a:r>
              <a:rPr lang="sk-SK" sz="1300" b="1" dirty="0"/>
              <a:t> podporu</a:t>
            </a:r>
            <a:r>
              <a:rPr lang="sk-SK" sz="1300" dirty="0"/>
              <a:t>. </a:t>
            </a:r>
            <a:r>
              <a:rPr lang="sk-SK" sz="1300" dirty="0" err="1"/>
              <a:t>Proto</a:t>
            </a:r>
            <a:r>
              <a:rPr lang="sk-SK" sz="1300" dirty="0"/>
              <a:t> je </a:t>
            </a:r>
            <a:r>
              <a:rPr lang="sk-SK" sz="1300" dirty="0" err="1"/>
              <a:t>někdy</a:t>
            </a:r>
            <a:r>
              <a:rPr lang="sk-SK" sz="1300" dirty="0"/>
              <a:t> </a:t>
            </a:r>
            <a:r>
              <a:rPr lang="sk-SK" sz="1300" dirty="0" err="1"/>
              <a:t>žádoucí</a:t>
            </a:r>
            <a:r>
              <a:rPr lang="sk-SK" sz="1300" dirty="0"/>
              <a:t> </a:t>
            </a:r>
            <a:r>
              <a:rPr lang="sk-SK" sz="1300" dirty="0" err="1"/>
              <a:t>učinit</a:t>
            </a:r>
            <a:r>
              <a:rPr lang="sk-SK" sz="1300" dirty="0"/>
              <a:t> kompromis a </a:t>
            </a:r>
            <a:r>
              <a:rPr lang="sk-SK" sz="1300" dirty="0" err="1"/>
              <a:t>užívat</a:t>
            </a:r>
            <a:r>
              <a:rPr lang="sk-SK" sz="1300" dirty="0"/>
              <a:t> </a:t>
            </a:r>
            <a:r>
              <a:rPr lang="sk-SK" sz="1300" dirty="0" err="1"/>
              <a:t>proprietární</a:t>
            </a:r>
            <a:r>
              <a:rPr lang="sk-SK" sz="1300" dirty="0"/>
              <a:t> formát s </a:t>
            </a:r>
            <a:r>
              <a:rPr lang="sk-SK" sz="1300" dirty="0" err="1"/>
              <a:t>otevřenou</a:t>
            </a:r>
            <a:r>
              <a:rPr lang="sk-SK" sz="1300" dirty="0"/>
              <a:t> </a:t>
            </a:r>
            <a:r>
              <a:rPr lang="sk-SK" sz="1300" dirty="0" err="1"/>
              <a:t>dokumentací</a:t>
            </a:r>
            <a:r>
              <a:rPr lang="sk-SK" sz="1300" dirty="0"/>
              <a:t>. </a:t>
            </a:r>
            <a:r>
              <a:rPr lang="sk-SK" sz="1300" dirty="0" err="1"/>
              <a:t>Ideálním</a:t>
            </a:r>
            <a:r>
              <a:rPr lang="sk-SK" sz="1300" dirty="0"/>
              <a:t> </a:t>
            </a:r>
            <a:r>
              <a:rPr lang="sk-SK" sz="1300" dirty="0" err="1"/>
              <a:t>příkladem</a:t>
            </a:r>
            <a:r>
              <a:rPr lang="sk-SK" sz="1300" dirty="0"/>
              <a:t> tohoto formátu je PDF (</a:t>
            </a:r>
            <a:r>
              <a:rPr lang="sk-SK" sz="1300" dirty="0" err="1"/>
              <a:t>zkr</a:t>
            </a:r>
            <a:r>
              <a:rPr lang="sk-SK" sz="1300" dirty="0"/>
              <a:t>. </a:t>
            </a:r>
            <a:r>
              <a:rPr lang="sk-SK" sz="1300" dirty="0" err="1"/>
              <a:t>portable</a:t>
            </a:r>
            <a:r>
              <a:rPr lang="sk-SK" sz="1300" dirty="0"/>
              <a:t> </a:t>
            </a:r>
            <a:r>
              <a:rPr lang="sk-SK" sz="1300" dirty="0" err="1"/>
              <a:t>data</a:t>
            </a:r>
            <a:r>
              <a:rPr lang="sk-SK" sz="1300" dirty="0"/>
              <a:t> </a:t>
            </a:r>
            <a:r>
              <a:rPr lang="sk-SK" sz="1300" dirty="0" err="1"/>
              <a:t>format</a:t>
            </a:r>
            <a:r>
              <a:rPr lang="sk-SK" sz="1300" dirty="0"/>
              <a:t>), </a:t>
            </a:r>
            <a:r>
              <a:rPr lang="sk-SK" sz="1300" dirty="0" err="1"/>
              <a:t>který</a:t>
            </a:r>
            <a:r>
              <a:rPr lang="sk-SK" sz="1300" dirty="0"/>
              <a:t> </a:t>
            </a:r>
            <a:r>
              <a:rPr lang="sk-SK" sz="1300" dirty="0" err="1"/>
              <a:t>se</a:t>
            </a:r>
            <a:r>
              <a:rPr lang="sk-SK" sz="1300" dirty="0"/>
              <a:t> stal možná </a:t>
            </a:r>
            <a:r>
              <a:rPr lang="sk-SK" sz="1300" dirty="0" err="1"/>
              <a:t>nejpopulárnějším</a:t>
            </a:r>
            <a:r>
              <a:rPr lang="sk-SK" sz="1300" dirty="0"/>
              <a:t> </a:t>
            </a:r>
            <a:r>
              <a:rPr lang="sk-SK" sz="1300" dirty="0" err="1"/>
              <a:t>formátem</a:t>
            </a:r>
            <a:r>
              <a:rPr lang="sk-SK" sz="1300" dirty="0"/>
              <a:t> pro </a:t>
            </a:r>
            <a:r>
              <a:rPr lang="sk-SK" sz="1300" dirty="0" err="1"/>
              <a:t>dlouhodobou</a:t>
            </a:r>
            <a:r>
              <a:rPr lang="sk-SK" sz="1300" dirty="0"/>
              <a:t> </a:t>
            </a:r>
            <a:r>
              <a:rPr lang="sk-SK" sz="1300" dirty="0" err="1"/>
              <a:t>archivaci</a:t>
            </a:r>
            <a:r>
              <a:rPr lang="sk-SK" sz="1300" dirty="0"/>
              <a:t> </a:t>
            </a:r>
            <a:r>
              <a:rPr lang="sk-SK" sz="1300" dirty="0" err="1"/>
              <a:t>digitálních</a:t>
            </a:r>
            <a:r>
              <a:rPr lang="sk-SK" sz="1300" dirty="0"/>
              <a:t> </a:t>
            </a:r>
            <a:r>
              <a:rPr lang="sk-SK" sz="1300" dirty="0" err="1"/>
              <a:t>dokumentů</a:t>
            </a:r>
            <a:r>
              <a:rPr lang="sk-SK" sz="1300" dirty="0"/>
              <a:t>. (CUBR, 2010, s. 83-85) </a:t>
            </a:r>
          </a:p>
          <a:p>
            <a:pPr>
              <a:lnSpc>
                <a:spcPct val="110000"/>
              </a:lnSpc>
              <a:spcBef>
                <a:spcPts val="0"/>
              </a:spcBef>
            </a:pPr>
            <a:r>
              <a:rPr lang="sk-SK" sz="1300" dirty="0" err="1"/>
              <a:t>Důležitým</a:t>
            </a:r>
            <a:r>
              <a:rPr lang="sk-SK" sz="1300" dirty="0"/>
              <a:t> </a:t>
            </a:r>
            <a:r>
              <a:rPr lang="sk-SK" sz="1300" dirty="0" err="1"/>
              <a:t>kritériem</a:t>
            </a:r>
            <a:r>
              <a:rPr lang="sk-SK" sz="1300" dirty="0"/>
              <a:t> je, aby formát </a:t>
            </a:r>
            <a:r>
              <a:rPr lang="sk-SK" sz="1300" dirty="0" err="1"/>
              <a:t>data</a:t>
            </a:r>
            <a:r>
              <a:rPr lang="sk-SK" sz="1300" dirty="0"/>
              <a:t> uchovával v </a:t>
            </a:r>
            <a:r>
              <a:rPr lang="sk-SK" sz="1300" b="1" dirty="0"/>
              <a:t>nezašifrované a nekomprimované </a:t>
            </a:r>
            <a:r>
              <a:rPr lang="sk-SK" sz="1300" b="1" dirty="0" err="1"/>
              <a:t>podobě</a:t>
            </a:r>
            <a:r>
              <a:rPr lang="sk-SK" sz="1300" dirty="0"/>
              <a:t>. </a:t>
            </a:r>
            <a:r>
              <a:rPr lang="sk-SK" sz="1300" dirty="0" err="1"/>
              <a:t>Důvody</a:t>
            </a:r>
            <a:r>
              <a:rPr lang="sk-SK" sz="1300" dirty="0"/>
              <a:t> pro toto </a:t>
            </a:r>
            <a:r>
              <a:rPr lang="sk-SK" sz="1300" dirty="0" err="1"/>
              <a:t>jsou</a:t>
            </a:r>
            <a:r>
              <a:rPr lang="sk-SK" sz="1300" dirty="0"/>
              <a:t> podobné – </a:t>
            </a:r>
            <a:r>
              <a:rPr lang="sk-SK" sz="1300" b="1" dirty="0"/>
              <a:t>riziková </a:t>
            </a:r>
            <a:r>
              <a:rPr lang="sk-SK" sz="1300" b="1" dirty="0" err="1"/>
              <a:t>závislost</a:t>
            </a:r>
            <a:r>
              <a:rPr lang="sk-SK" sz="1300" b="1" dirty="0"/>
              <a:t> na kryptovacích a </a:t>
            </a:r>
            <a:r>
              <a:rPr lang="sk-SK" sz="1300" b="1" dirty="0" err="1"/>
              <a:t>komprimačních</a:t>
            </a:r>
            <a:r>
              <a:rPr lang="sk-SK" sz="1300" b="1" dirty="0"/>
              <a:t> </a:t>
            </a:r>
            <a:r>
              <a:rPr lang="sk-SK" sz="1300" b="1" dirty="0" err="1"/>
              <a:t>algoritmech</a:t>
            </a:r>
            <a:r>
              <a:rPr lang="sk-SK" sz="1300" dirty="0"/>
              <a:t>. </a:t>
            </a:r>
          </a:p>
          <a:p>
            <a:pPr>
              <a:spcBef>
                <a:spcPts val="0"/>
              </a:spcBef>
            </a:pPr>
            <a:r>
              <a:rPr lang="sk-SK" sz="1300" dirty="0" err="1"/>
              <a:t>Mezi</a:t>
            </a:r>
            <a:r>
              <a:rPr lang="sk-SK" sz="1300" dirty="0"/>
              <a:t> </a:t>
            </a:r>
            <a:r>
              <a:rPr lang="sk-SK" sz="1300" b="1" dirty="0" err="1"/>
              <a:t>další</a:t>
            </a:r>
            <a:r>
              <a:rPr lang="sk-SK" sz="1300" b="1" dirty="0"/>
              <a:t> kritéria</a:t>
            </a:r>
            <a:r>
              <a:rPr lang="sk-SK" sz="1300" dirty="0"/>
              <a:t>, </a:t>
            </a:r>
            <a:r>
              <a:rPr lang="sk-SK" sz="1300" dirty="0" err="1"/>
              <a:t>která</a:t>
            </a:r>
            <a:r>
              <a:rPr lang="sk-SK" sz="1300" dirty="0"/>
              <a:t> je </a:t>
            </a:r>
            <a:r>
              <a:rPr lang="sk-SK" sz="1300" dirty="0" err="1"/>
              <a:t>třeba</a:t>
            </a:r>
            <a:r>
              <a:rPr lang="sk-SK" sz="1300" dirty="0"/>
              <a:t> </a:t>
            </a:r>
            <a:r>
              <a:rPr lang="sk-SK" sz="1300" dirty="0" err="1"/>
              <a:t>zvážit</a:t>
            </a:r>
            <a:r>
              <a:rPr lang="sk-SK" sz="1300" dirty="0"/>
              <a:t>, </a:t>
            </a:r>
            <a:r>
              <a:rPr lang="sk-SK" sz="1300" dirty="0" err="1"/>
              <a:t>patří</a:t>
            </a:r>
            <a:r>
              <a:rPr lang="sk-SK" sz="1300" dirty="0"/>
              <a:t> </a:t>
            </a:r>
            <a:r>
              <a:rPr lang="sk-SK" sz="1300" dirty="0" err="1"/>
              <a:t>podle</a:t>
            </a:r>
            <a:r>
              <a:rPr lang="sk-SK" sz="1300" dirty="0"/>
              <a:t> (</a:t>
            </a:r>
            <a:r>
              <a:rPr lang="sk-SK" sz="1300" dirty="0" err="1"/>
              <a:t>Stanford</a:t>
            </a:r>
            <a:r>
              <a:rPr lang="sk-SK" sz="1300" dirty="0"/>
              <a:t> </a:t>
            </a:r>
            <a:r>
              <a:rPr lang="sk-SK" sz="1300" dirty="0" err="1"/>
              <a:t>University</a:t>
            </a:r>
            <a:r>
              <a:rPr lang="sk-SK" sz="1300" dirty="0"/>
              <a:t> </a:t>
            </a:r>
            <a:r>
              <a:rPr lang="sk-SK" sz="1300" dirty="0" err="1"/>
              <a:t>Libraries</a:t>
            </a:r>
            <a:r>
              <a:rPr lang="sk-SK" sz="1300" dirty="0"/>
              <a:t>, n. d.) tato: </a:t>
            </a:r>
          </a:p>
          <a:p>
            <a:pPr>
              <a:spcBef>
                <a:spcPts val="0"/>
              </a:spcBef>
            </a:pPr>
            <a:r>
              <a:rPr lang="sk-SK" sz="1300" dirty="0"/>
              <a:t>a) </a:t>
            </a:r>
            <a:r>
              <a:rPr lang="sk-SK" sz="1300" dirty="0" err="1"/>
              <a:t>standardizace</a:t>
            </a:r>
            <a:r>
              <a:rPr lang="sk-SK" sz="1300" dirty="0"/>
              <a:t> formátu uznávanou normalizační </a:t>
            </a:r>
            <a:r>
              <a:rPr lang="sk-SK" sz="1300" dirty="0" err="1"/>
              <a:t>organizací</a:t>
            </a:r>
            <a:r>
              <a:rPr lang="sk-SK" sz="1300" dirty="0"/>
              <a:t> (</a:t>
            </a:r>
            <a:r>
              <a:rPr lang="sk-SK" sz="1300" dirty="0" err="1"/>
              <a:t>např</a:t>
            </a:r>
            <a:r>
              <a:rPr lang="sk-SK" sz="1300" dirty="0"/>
              <a:t>. ISO), </a:t>
            </a:r>
          </a:p>
          <a:p>
            <a:pPr>
              <a:spcBef>
                <a:spcPts val="0"/>
              </a:spcBef>
            </a:pPr>
            <a:r>
              <a:rPr lang="sk-SK" sz="1300" dirty="0"/>
              <a:t>b) </a:t>
            </a:r>
            <a:r>
              <a:rPr lang="sk-SK" sz="1300" dirty="0" err="1"/>
              <a:t>možnost</a:t>
            </a:r>
            <a:r>
              <a:rPr lang="sk-SK" sz="1300" dirty="0"/>
              <a:t> </a:t>
            </a:r>
            <a:r>
              <a:rPr lang="sk-SK" sz="1300" dirty="0" err="1"/>
              <a:t>zpětné</a:t>
            </a:r>
            <a:r>
              <a:rPr lang="sk-SK" sz="1300" dirty="0"/>
              <a:t> kompatibility formátu, </a:t>
            </a:r>
          </a:p>
          <a:p>
            <a:pPr>
              <a:spcBef>
                <a:spcPts val="0"/>
              </a:spcBef>
            </a:pPr>
            <a:r>
              <a:rPr lang="sk-SK" sz="1300" dirty="0"/>
              <a:t>c) </a:t>
            </a:r>
            <a:r>
              <a:rPr lang="sk-SK" sz="1300" dirty="0" err="1"/>
              <a:t>možnost</a:t>
            </a:r>
            <a:r>
              <a:rPr lang="sk-SK" sz="1300" dirty="0"/>
              <a:t> exportu do </a:t>
            </a:r>
            <a:r>
              <a:rPr lang="sk-SK" sz="1300" dirty="0" err="1"/>
              <a:t>jiných</a:t>
            </a:r>
            <a:r>
              <a:rPr lang="sk-SK" sz="1300" dirty="0"/>
              <a:t> </a:t>
            </a:r>
            <a:r>
              <a:rPr lang="sk-SK" sz="1300" dirty="0" err="1"/>
              <a:t>formátů</a:t>
            </a:r>
            <a:r>
              <a:rPr lang="sk-SK" sz="1300" dirty="0"/>
              <a:t>, </a:t>
            </a:r>
          </a:p>
          <a:p>
            <a:pPr>
              <a:spcBef>
                <a:spcPts val="0"/>
              </a:spcBef>
            </a:pPr>
            <a:r>
              <a:rPr lang="pt-BR" sz="1300" dirty="0"/>
              <a:t>d) nezávislosti formátu na hardwarových a softwarových platformách. </a:t>
            </a:r>
            <a:endParaRPr lang="sk-SK" sz="1300" dirty="0"/>
          </a:p>
          <a:p>
            <a:r>
              <a:rPr lang="sk-SK" sz="800" i="1" dirty="0"/>
              <a:t>Bc. Tomáš </a:t>
            </a:r>
            <a:r>
              <a:rPr lang="sk-SK" sz="800" i="1" dirty="0" err="1"/>
              <a:t>Mertl</a:t>
            </a:r>
            <a:r>
              <a:rPr lang="sk-SK" sz="800" i="1" dirty="0"/>
              <a:t>. </a:t>
            </a:r>
            <a:r>
              <a:rPr lang="sk-SK" sz="800" i="1" dirty="0" err="1"/>
              <a:t>Dlouhodobé</a:t>
            </a:r>
            <a:r>
              <a:rPr lang="sk-SK" sz="800" i="1" dirty="0"/>
              <a:t> </a:t>
            </a:r>
            <a:r>
              <a:rPr lang="sk-SK" sz="800" i="1" dirty="0" err="1"/>
              <a:t>uchovávání</a:t>
            </a:r>
            <a:r>
              <a:rPr lang="sk-SK" sz="800" i="1" dirty="0"/>
              <a:t> elektronických </a:t>
            </a:r>
            <a:r>
              <a:rPr lang="sk-SK" sz="800" i="1" dirty="0" err="1"/>
              <a:t>dokumentů</a:t>
            </a:r>
            <a:r>
              <a:rPr lang="sk-SK" sz="800" i="1" dirty="0"/>
              <a:t>. 2015. https://is.ambis.cz/th/x6xcx/DP_dlouhodobe_uchovavani_elektronickych_dokumentu.pdf</a:t>
            </a:r>
            <a:endParaRPr lang="sk-SK" sz="800" b="1" dirty="0"/>
          </a:p>
          <a:p>
            <a:pPr algn="just">
              <a:spcBef>
                <a:spcPts val="0"/>
              </a:spcBef>
            </a:pPr>
            <a:r>
              <a:rPr lang="en-US" sz="1100" b="1" dirty="0" err="1">
                <a:solidFill>
                  <a:prstClr val="black"/>
                </a:solidFill>
              </a:rPr>
              <a:t>Metasúbory</a:t>
            </a:r>
            <a:r>
              <a:rPr lang="en-US" sz="1100" b="1" dirty="0">
                <a:solidFill>
                  <a:prstClr val="black"/>
                </a:solidFill>
              </a:rPr>
              <a:t> (containers</a:t>
            </a:r>
            <a:r>
              <a:rPr lang="en-US" sz="1100" dirty="0">
                <a:solidFill>
                  <a:prstClr val="black"/>
                </a:solidFill>
              </a:rPr>
              <a:t>): TAR, GZIP, ZIP</a:t>
            </a:r>
            <a:endParaRPr lang="sk-SK" sz="1100" dirty="0">
              <a:solidFill>
                <a:prstClr val="black"/>
              </a:solidFill>
            </a:endParaRPr>
          </a:p>
          <a:p>
            <a:pPr algn="just">
              <a:spcBef>
                <a:spcPts val="0"/>
              </a:spcBef>
            </a:pPr>
            <a:r>
              <a:rPr lang="sk-SK" sz="1100" b="1" dirty="0"/>
              <a:t>TAR</a:t>
            </a:r>
            <a:r>
              <a:rPr lang="sk-SK" sz="1100" dirty="0"/>
              <a:t> je formát na archiváciu viacerých súborov do jedného súboru - archívu. V praxi sa často používa na zálohovanie dát alebo na sprístupňovanie väčšieho množstva súborov vrátane štruktúry priečinkov.</a:t>
            </a:r>
          </a:p>
          <a:p>
            <a:pPr algn="just">
              <a:spcBef>
                <a:spcPts val="0"/>
              </a:spcBef>
            </a:pPr>
            <a:r>
              <a:rPr lang="en-US" sz="1100" dirty="0">
                <a:solidFill>
                  <a:prstClr val="black"/>
                </a:solidFill>
                <a:hlinkClick r:id="rId3"/>
              </a:rPr>
              <a:t>https://www.informatika.sk/blox/standardy/sk/prehlad/standardy_do_14_7_2010/file/kompresia/tar</a:t>
            </a:r>
            <a:endParaRPr lang="sk-SK" sz="1100" dirty="0">
              <a:solidFill>
                <a:prstClr val="black"/>
              </a:solidFill>
            </a:endParaRPr>
          </a:p>
          <a:p>
            <a:pPr algn="just">
              <a:spcBef>
                <a:spcPts val="0"/>
              </a:spcBef>
            </a:pPr>
            <a:r>
              <a:rPr lang="sk-SK" sz="1100" b="1" dirty="0"/>
              <a:t>GZIP</a:t>
            </a:r>
            <a:r>
              <a:rPr lang="sk-SK" sz="1100" dirty="0"/>
              <a:t> je otvorený formát na kompresiu a ním skomprimované súbory mávajú príponu </a:t>
            </a:r>
            <a:r>
              <a:rPr lang="sk-SK" sz="1100" b="1" dirty="0"/>
              <a:t>.</a:t>
            </a:r>
            <a:r>
              <a:rPr lang="sk-SK" sz="1100" b="1" dirty="0" err="1"/>
              <a:t>gz</a:t>
            </a:r>
            <a:r>
              <a:rPr lang="sk-SK" sz="1100" dirty="0"/>
              <a:t>. Obvykle sa používa na kompresiu individuálnych súborov bez spájania viacerých súborov do jedného súboru.</a:t>
            </a:r>
            <a:endParaRPr lang="en-US" sz="1100" dirty="0">
              <a:solidFill>
                <a:prstClr val="black"/>
              </a:solidFill>
            </a:endParaRPr>
          </a:p>
          <a:p>
            <a:pPr>
              <a:spcBef>
                <a:spcPts val="0"/>
              </a:spcBef>
            </a:pPr>
            <a:endParaRPr lang="pt-BR" sz="1300" dirty="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13</a:t>
            </a:fld>
            <a:endParaRPr lang="sk-SK">
              <a:cs typeface="Arial" charset="0"/>
            </a:endParaRPr>
          </a:p>
        </p:txBody>
      </p:sp>
    </p:spTree>
    <p:extLst>
      <p:ext uri="{BB962C8B-B14F-4D97-AF65-F5344CB8AC3E}">
        <p14:creationId xmlns:p14="http://schemas.microsoft.com/office/powerpoint/2010/main" val="4146561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541338" y="250825"/>
            <a:ext cx="1982787" cy="1116013"/>
          </a:xfrm>
          <a:noFill/>
          <a:ln>
            <a:solidFill>
              <a:srgbClr val="000000"/>
            </a:solidFill>
            <a:miter lim="800000"/>
            <a:headEnd/>
            <a:tailEnd/>
          </a:ln>
        </p:spPr>
      </p:sp>
      <p:sp>
        <p:nvSpPr>
          <p:cNvPr id="44035" name="Rectangle 3"/>
          <p:cNvSpPr>
            <a:spLocks noGrp="1" noChangeArrowheads="1"/>
          </p:cNvSpPr>
          <p:nvPr>
            <p:ph type="body" idx="1"/>
          </p:nvPr>
        </p:nvSpPr>
        <p:spPr bwMode="auto">
          <a:xfrm>
            <a:off x="515937" y="1366186"/>
            <a:ext cx="5783355" cy="8571593"/>
          </a:xfrm>
          <a:noFill/>
        </p:spPr>
        <p:txBody>
          <a:bodyPr wrap="square" numCol="1" anchor="t" anchorCtr="0" compatLnSpc="1">
            <a:prstTxWarp prst="textNoShape">
              <a:avLst/>
            </a:prstTxWarp>
          </a:bodyPr>
          <a:lstStyle/>
          <a:p>
            <a:r>
              <a:rPr lang="en-US" sz="800" i="1" dirty="0"/>
              <a:t>ARMBRUSTER, Chris a Laurent ROMARY. 2010. Comparing Repository Types: Challenges and Barriers for Subject-Based Repositories, Research Repositories, National Repository Systems and Institutional Repositories in Serving Scholarly Communication. International Journal of Digital Library Systems, vol. 1, no. 4, pp. 61-73 </a:t>
            </a:r>
            <a:endParaRPr lang="sk-SK" sz="800" i="1" dirty="0"/>
          </a:p>
          <a:p>
            <a:pPr>
              <a:spcBef>
                <a:spcPts val="0"/>
              </a:spcBef>
            </a:pPr>
            <a:r>
              <a:rPr lang="sk-SK" b="1" dirty="0">
                <a:solidFill>
                  <a:srgbClr val="C00000"/>
                </a:solidFill>
              </a:rPr>
              <a:t>Typy repozitárov</a:t>
            </a:r>
            <a:endParaRPr lang="sk-SK" dirty="0">
              <a:solidFill>
                <a:srgbClr val="C00000"/>
              </a:solidFill>
            </a:endParaRPr>
          </a:p>
          <a:p>
            <a:pPr>
              <a:spcBef>
                <a:spcPts val="0"/>
              </a:spcBef>
            </a:pPr>
            <a:r>
              <a:rPr lang="sk-SK" b="1" cap="all" dirty="0">
                <a:solidFill>
                  <a:srgbClr val="12018D"/>
                </a:solidFill>
              </a:rPr>
              <a:t>Predmetové/Odborové (tematické)</a:t>
            </a:r>
            <a:r>
              <a:rPr lang="sk-SK" dirty="0"/>
              <a:t> - zameriavajú sa na konkrétnu vednú oblasť </a:t>
            </a:r>
          </a:p>
          <a:p>
            <a:pPr>
              <a:spcBef>
                <a:spcPts val="0"/>
              </a:spcBef>
            </a:pPr>
            <a:r>
              <a:rPr lang="sk-SK" b="1" dirty="0"/>
              <a:t>-</a:t>
            </a:r>
            <a:r>
              <a:rPr lang="sk-SK" b="1" dirty="0" err="1"/>
              <a:t>arXiv</a:t>
            </a:r>
            <a:r>
              <a:rPr lang="sk-SK" dirty="0"/>
              <a:t> , od r. 1991, (vyslovuje sa „</a:t>
            </a:r>
            <a:r>
              <a:rPr lang="sk-SK" dirty="0" err="1"/>
              <a:t>archiv</a:t>
            </a:r>
            <a:r>
              <a:rPr lang="sk-SK" dirty="0"/>
              <a:t>”, ako by „X” predstavovalo </a:t>
            </a:r>
            <a:r>
              <a:rPr lang="sk-SK" dirty="0">
                <a:hlinkClick r:id="rId3" tooltip="Grécke jazyky"/>
              </a:rPr>
              <a:t>grécke</a:t>
            </a:r>
            <a:r>
              <a:rPr lang="sk-SK" dirty="0"/>
              <a:t> písmeno </a:t>
            </a:r>
            <a:r>
              <a:rPr lang="sk-SK" dirty="0" err="1">
                <a:hlinkClick r:id="rId4" tooltip="Chí"/>
              </a:rPr>
              <a:t>chí</a:t>
            </a:r>
            <a:r>
              <a:rPr lang="sk-SK" dirty="0"/>
              <a:t> – </a:t>
            </a:r>
            <a:r>
              <a:rPr lang="el-GR" dirty="0"/>
              <a:t>Χ) </a:t>
            </a:r>
            <a:r>
              <a:rPr lang="sk-SK" dirty="0"/>
              <a:t>je elektronický </a:t>
            </a:r>
            <a:r>
              <a:rPr lang="sk-SK" dirty="0">
                <a:hlinkClick r:id="rId5" tooltip="Archív"/>
              </a:rPr>
              <a:t>archív</a:t>
            </a:r>
            <a:r>
              <a:rPr lang="sk-SK" dirty="0"/>
              <a:t> </a:t>
            </a:r>
            <a:r>
              <a:rPr lang="sk-SK" dirty="0" err="1">
                <a:hlinkClick r:id="rId6" tooltip="Preprint"/>
              </a:rPr>
              <a:t>preprintov</a:t>
            </a:r>
            <a:r>
              <a:rPr lang="sk-SK" dirty="0"/>
              <a:t> vedeckých prác z </a:t>
            </a:r>
            <a:r>
              <a:rPr lang="sk-SK" b="1" dirty="0"/>
              <a:t>oblasti </a:t>
            </a:r>
            <a:r>
              <a:rPr lang="sk-SK" b="1" dirty="0">
                <a:hlinkClick r:id="rId7" tooltip="Matematika"/>
              </a:rPr>
              <a:t>matematiky</a:t>
            </a:r>
            <a:r>
              <a:rPr lang="sk-SK" b="1" dirty="0"/>
              <a:t>, </a:t>
            </a:r>
            <a:r>
              <a:rPr lang="sk-SK" b="1" dirty="0">
                <a:hlinkClick r:id="rId8" tooltip="Fyzika"/>
              </a:rPr>
              <a:t>fyziky</a:t>
            </a:r>
            <a:r>
              <a:rPr lang="sk-SK" b="1" dirty="0"/>
              <a:t>, </a:t>
            </a:r>
            <a:r>
              <a:rPr lang="sk-SK" b="1" dirty="0">
                <a:hlinkClick r:id="rId9" tooltip="Informatika"/>
              </a:rPr>
              <a:t>informatiky</a:t>
            </a:r>
            <a:r>
              <a:rPr lang="sk-SK" b="1" dirty="0"/>
              <a:t> a </a:t>
            </a:r>
            <a:r>
              <a:rPr lang="sk-SK" b="1" dirty="0">
                <a:hlinkClick r:id="rId10" tooltip="Biológia"/>
              </a:rPr>
              <a:t>biológie</a:t>
            </a:r>
            <a:r>
              <a:rPr lang="sk-SK" dirty="0"/>
              <a:t>, ktorý je voľne dostupný na </a:t>
            </a:r>
            <a:r>
              <a:rPr lang="sk-SK" dirty="0">
                <a:hlinkClick r:id="rId11" tooltip="Internet"/>
              </a:rPr>
              <a:t>internete</a:t>
            </a:r>
            <a:r>
              <a:rPr lang="sk-SK" dirty="0"/>
              <a:t>. </a:t>
            </a:r>
          </a:p>
          <a:p>
            <a:pPr>
              <a:spcBef>
                <a:spcPts val="0"/>
              </a:spcBef>
            </a:pPr>
            <a:r>
              <a:rPr lang="sk-SK" dirty="0">
                <a:hlinkClick r:id="rId12"/>
              </a:rPr>
              <a:t>-</a:t>
            </a:r>
            <a:r>
              <a:rPr lang="en-US" b="1" dirty="0" err="1">
                <a:hlinkClick r:id="rId12"/>
              </a:rPr>
              <a:t>Cogprints</a:t>
            </a:r>
            <a:r>
              <a:rPr lang="sk-SK" dirty="0"/>
              <a:t> </a:t>
            </a:r>
            <a:r>
              <a:rPr lang="en-US" dirty="0" err="1"/>
              <a:t>CogPrints</a:t>
            </a:r>
            <a:r>
              <a:rPr lang="en-US" dirty="0"/>
              <a:t> is an electronic repository for self-archive papers in any area of </a:t>
            </a:r>
            <a:r>
              <a:rPr lang="en-US" b="1" dirty="0"/>
              <a:t>psychology, neuroscience, and linguistics, and many areas of computer science, philosophy and biology</a:t>
            </a:r>
            <a:endParaRPr lang="sk-SK" b="1" dirty="0"/>
          </a:p>
          <a:p>
            <a:pPr defTabSz="966155">
              <a:spcBef>
                <a:spcPts val="0"/>
              </a:spcBef>
              <a:defRPr/>
            </a:pPr>
            <a:r>
              <a:rPr lang="sk-SK" b="1" dirty="0"/>
              <a:t>-</a:t>
            </a:r>
            <a:r>
              <a:rPr lang="en-US" b="1" dirty="0"/>
              <a:t>PubMed Central</a:t>
            </a:r>
            <a:r>
              <a:rPr lang="en-US" b="1" baseline="30000" dirty="0"/>
              <a:t>®</a:t>
            </a:r>
            <a:r>
              <a:rPr lang="en-US" b="1" dirty="0"/>
              <a:t> (PMC) is a free full-text archive of biomedical and life sciences journal literature </a:t>
            </a:r>
            <a:r>
              <a:rPr lang="en-US" dirty="0"/>
              <a:t>at the U.S. National Institutes of Health's National Library of Medicine (NIH/NLM) </a:t>
            </a:r>
            <a:endParaRPr lang="sk-SK" dirty="0"/>
          </a:p>
          <a:p>
            <a:pPr>
              <a:spcBef>
                <a:spcPts val="0"/>
              </a:spcBef>
            </a:pPr>
            <a:r>
              <a:rPr lang="sk-SK" b="1" dirty="0" err="1"/>
              <a:t>Link</a:t>
            </a:r>
            <a:r>
              <a:rPr lang="sk-SK" b="1" dirty="0"/>
              <a:t> </a:t>
            </a:r>
            <a:r>
              <a:rPr lang="sk-SK" dirty="0"/>
              <a:t>„Predmetové repozitáre vedie na zoznam </a:t>
            </a:r>
            <a:r>
              <a:rPr lang="sk-SK" b="1" dirty="0" err="1"/>
              <a:t>Disciplinary</a:t>
            </a:r>
            <a:r>
              <a:rPr lang="sk-SK" b="1" dirty="0"/>
              <a:t> OA </a:t>
            </a:r>
            <a:r>
              <a:rPr lang="sk-SK" b="1" dirty="0" err="1"/>
              <a:t>repositories</a:t>
            </a:r>
            <a:r>
              <a:rPr lang="sk-SK" b="1" dirty="0"/>
              <a:t>: </a:t>
            </a:r>
            <a:r>
              <a:rPr lang="sk-SK" dirty="0"/>
              <a:t>https://oad.simmons.edu/oadwiki/Disciplinary_repositories</a:t>
            </a:r>
          </a:p>
          <a:p>
            <a:pPr>
              <a:spcBef>
                <a:spcPts val="0"/>
              </a:spcBef>
            </a:pPr>
            <a:r>
              <a:rPr lang="sk-SK" b="1" cap="all" dirty="0">
                <a:solidFill>
                  <a:srgbClr val="12018D"/>
                </a:solidFill>
              </a:rPr>
              <a:t>Inštitucionálne</a:t>
            </a:r>
            <a:r>
              <a:rPr lang="sk-SK" cap="all" dirty="0"/>
              <a:t> </a:t>
            </a:r>
            <a:r>
              <a:rPr lang="sk-SK" dirty="0"/>
              <a:t>- služby orientované primárne dovnútra inštitúcie s cieľom mať pod kontrolou publikačné (dátové a iné) výstupy a poskytovať zamestnancom potrebné informačné zdroje, ale aj navonok: reprezentovať inštitúciu kvalitným obsahom. </a:t>
            </a:r>
            <a:r>
              <a:rPr lang="sk-SK" i="1" dirty="0" err="1">
                <a:solidFill>
                  <a:srgbClr val="00B050"/>
                </a:solidFill>
              </a:rPr>
              <a:t>Autoarchivácia</a:t>
            </a:r>
            <a:r>
              <a:rPr lang="sk-SK" i="1" dirty="0">
                <a:solidFill>
                  <a:srgbClr val="00B050"/>
                </a:solidFill>
              </a:rPr>
              <a:t> + Zelená cesta </a:t>
            </a:r>
          </a:p>
          <a:p>
            <a:pPr>
              <a:spcBef>
                <a:spcPts val="0"/>
              </a:spcBef>
            </a:pPr>
            <a:r>
              <a:rPr lang="sk-SK" b="1" dirty="0" err="1"/>
              <a:t>World</a:t>
            </a:r>
            <a:r>
              <a:rPr lang="sk-SK" b="1" dirty="0"/>
              <a:t> Bank </a:t>
            </a:r>
            <a:r>
              <a:rPr lang="sk-SK" b="1" dirty="0" err="1"/>
              <a:t>Open</a:t>
            </a:r>
            <a:r>
              <a:rPr lang="sk-SK" b="1" dirty="0"/>
              <a:t> </a:t>
            </a:r>
            <a:r>
              <a:rPr lang="sk-SK" b="1" dirty="0" err="1"/>
              <a:t>Knowledge</a:t>
            </a:r>
            <a:r>
              <a:rPr lang="sk-SK" b="1" dirty="0"/>
              <a:t> </a:t>
            </a:r>
            <a:r>
              <a:rPr lang="sk-SK" b="1" dirty="0" err="1"/>
              <a:t>Repository</a:t>
            </a:r>
            <a:r>
              <a:rPr lang="sk-SK" b="1" dirty="0"/>
              <a:t> - </a:t>
            </a:r>
            <a:r>
              <a:rPr lang="sk-SK" dirty="0"/>
              <a:t>https://openknowledge.worldbank.org/</a:t>
            </a:r>
          </a:p>
          <a:p>
            <a:pPr>
              <a:spcBef>
                <a:spcPts val="0"/>
              </a:spcBef>
            </a:pPr>
            <a:r>
              <a:rPr lang="en-US" dirty="0"/>
              <a:t>The World Bank </a:t>
            </a:r>
            <a:r>
              <a:rPr lang="en-US" dirty="0">
                <a:hlinkClick r:id="rId13"/>
              </a:rPr>
              <a:t>Open Knowledge Repository (OKR)</a:t>
            </a:r>
            <a:r>
              <a:rPr lang="en-US" dirty="0"/>
              <a:t> is the </a:t>
            </a:r>
            <a:r>
              <a:rPr lang="en-US" b="1" dirty="0"/>
              <a:t>World Bank’s official open access repository for its research outputs and knowledge products</a:t>
            </a:r>
            <a:r>
              <a:rPr lang="en-US" dirty="0"/>
              <a:t>. Through the OKR, the World Bank collects, disseminates, and permanently preserves its intellectual output in digital form. </a:t>
            </a:r>
            <a:r>
              <a:rPr lang="sk-SK" b="1" cap="all" dirty="0">
                <a:solidFill>
                  <a:srgbClr val="12018D"/>
                </a:solidFill>
              </a:rPr>
              <a:t>Národné</a:t>
            </a:r>
            <a:r>
              <a:rPr lang="sk-SK" b="1" dirty="0"/>
              <a:t> </a:t>
            </a:r>
            <a:r>
              <a:rPr lang="sk-SK" dirty="0"/>
              <a:t>- obsahujú publikačné výstupy krajiny</a:t>
            </a:r>
          </a:p>
          <a:p>
            <a:pPr>
              <a:spcBef>
                <a:spcPts val="0"/>
              </a:spcBef>
            </a:pPr>
            <a:r>
              <a:rPr lang="sk-SK" b="1" cap="all" dirty="0" err="1">
                <a:solidFill>
                  <a:srgbClr val="12018D"/>
                </a:solidFill>
              </a:rPr>
              <a:t>Multiodborové</a:t>
            </a:r>
            <a:r>
              <a:rPr lang="sk-SK" b="1" cap="all" dirty="0">
                <a:solidFill>
                  <a:srgbClr val="12018D"/>
                </a:solidFill>
              </a:rPr>
              <a:t> (univerzálne/všeobecné) </a:t>
            </a:r>
            <a:r>
              <a:rPr lang="sk-SK" b="1" dirty="0">
                <a:solidFill>
                  <a:srgbClr val="12018D"/>
                </a:solidFill>
              </a:rPr>
              <a:t>- </a:t>
            </a:r>
            <a:r>
              <a:rPr lang="sk-SK" dirty="0"/>
              <a:t>napr. </a:t>
            </a:r>
            <a:r>
              <a:rPr lang="sk-SK" dirty="0" err="1"/>
              <a:t>Zenodo</a:t>
            </a:r>
            <a:endParaRPr lang="sk-SK" dirty="0"/>
          </a:p>
          <a:p>
            <a:pPr>
              <a:spcBef>
                <a:spcPts val="0"/>
              </a:spcBef>
            </a:pPr>
            <a:r>
              <a:rPr lang="en-US" b="1" dirty="0" err="1"/>
              <a:t>Zenodo</a:t>
            </a:r>
            <a:r>
              <a:rPr lang="en-US" dirty="0"/>
              <a:t> is a general-purpose </a:t>
            </a:r>
            <a:r>
              <a:rPr lang="en-US" dirty="0">
                <a:hlinkClick r:id="rId14" tooltip="Open repository"/>
              </a:rPr>
              <a:t>open repository</a:t>
            </a:r>
            <a:r>
              <a:rPr lang="en-US" dirty="0"/>
              <a:t> developed under the European </a:t>
            </a:r>
            <a:r>
              <a:rPr lang="en-US" dirty="0" err="1">
                <a:hlinkClick r:id="rId15" tooltip="OpenAIRE"/>
              </a:rPr>
              <a:t>OpenAIRE</a:t>
            </a:r>
            <a:r>
              <a:rPr lang="en-US" dirty="0"/>
              <a:t> program and operated by </a:t>
            </a:r>
            <a:r>
              <a:rPr lang="en-US" dirty="0">
                <a:hlinkClick r:id="rId16" tooltip="CERN"/>
              </a:rPr>
              <a:t>CERN</a:t>
            </a:r>
            <a:r>
              <a:rPr lang="en-US" dirty="0"/>
              <a:t>.</a:t>
            </a:r>
            <a:r>
              <a:rPr lang="sk-SK" dirty="0"/>
              <a:t> </a:t>
            </a:r>
            <a:r>
              <a:rPr lang="en-US" dirty="0"/>
              <a:t>It allows researchers to deposit research papers, data sets, research software, reports, and any other research related digital artefacts. For each submission, a persistent </a:t>
            </a:r>
            <a:r>
              <a:rPr lang="en-US" dirty="0">
                <a:hlinkClick r:id="rId17" tooltip="Digital object identifier"/>
              </a:rPr>
              <a:t>digital object identifier</a:t>
            </a:r>
            <a:r>
              <a:rPr lang="en-US" dirty="0"/>
              <a:t> (DOI) is minted, which makes the stored items easily </a:t>
            </a:r>
            <a:r>
              <a:rPr lang="en-US" dirty="0" err="1"/>
              <a:t>citeable</a:t>
            </a:r>
            <a:r>
              <a:rPr lang="en-US" dirty="0"/>
              <a:t>.</a:t>
            </a:r>
            <a:endParaRPr lang="sk-SK" dirty="0"/>
          </a:p>
          <a:p>
            <a:pPr>
              <a:spcBef>
                <a:spcPts val="0"/>
              </a:spcBef>
            </a:pPr>
            <a:r>
              <a:rPr lang="en-US" dirty="0" err="1"/>
              <a:t>Zenodo</a:t>
            </a:r>
            <a:r>
              <a:rPr lang="en-US" dirty="0"/>
              <a:t> is run with </a:t>
            </a:r>
            <a:r>
              <a:rPr lang="en-US" dirty="0" err="1">
                <a:hlinkClick r:id="rId18" tooltip="Invenio"/>
              </a:rPr>
              <a:t>Invenio</a:t>
            </a:r>
            <a:r>
              <a:rPr lang="en-US" dirty="0"/>
              <a:t> (a </a:t>
            </a:r>
            <a:r>
              <a:rPr lang="en-US" dirty="0">
                <a:hlinkClick r:id="rId19" tooltip="Free software"/>
              </a:rPr>
              <a:t>free software</a:t>
            </a:r>
            <a:r>
              <a:rPr lang="en-US" dirty="0"/>
              <a:t> framework for large-scale digital repositories), wrapped by a small extra layer of code that is also called </a:t>
            </a:r>
            <a:r>
              <a:rPr lang="en-US" i="1" dirty="0" err="1"/>
              <a:t>Zenodo</a:t>
            </a:r>
            <a:r>
              <a:rPr lang="en-US" dirty="0"/>
              <a:t>.</a:t>
            </a:r>
            <a:endParaRPr lang="sk-SK" dirty="0"/>
          </a:p>
          <a:p>
            <a:pPr>
              <a:spcBef>
                <a:spcPts val="0"/>
              </a:spcBef>
            </a:pPr>
            <a:r>
              <a:rPr lang="sk-SK" b="1" cap="all" dirty="0">
                <a:solidFill>
                  <a:srgbClr val="12018D"/>
                </a:solidFill>
              </a:rPr>
              <a:t>Softvérové</a:t>
            </a:r>
          </a:p>
          <a:p>
            <a:pPr>
              <a:spcBef>
                <a:spcPts val="0"/>
              </a:spcBef>
            </a:pPr>
            <a:r>
              <a:rPr lang="sk-SK" b="1" dirty="0"/>
              <a:t>-</a:t>
            </a:r>
            <a:r>
              <a:rPr lang="sk-SK" b="1" dirty="0" err="1"/>
              <a:t>GitHub</a:t>
            </a:r>
            <a:r>
              <a:rPr lang="sk-SK" b="1" dirty="0"/>
              <a:t> - </a:t>
            </a:r>
            <a:r>
              <a:rPr lang="en-US" dirty="0"/>
              <a:t>You can store a variety of projects in GitHub repositories, including open source projects. With open source projects, you can share code to make better, more reliable software. You can use repositories to collaborate with others and track your work.</a:t>
            </a:r>
            <a:endParaRPr lang="sk-SK" dirty="0"/>
          </a:p>
          <a:p>
            <a:pPr>
              <a:spcBef>
                <a:spcPts val="0"/>
              </a:spcBef>
            </a:pPr>
            <a:r>
              <a:rPr lang="sk-SK" dirty="0"/>
              <a:t>-</a:t>
            </a:r>
            <a:r>
              <a:rPr lang="sk-SK" b="1" dirty="0" err="1"/>
              <a:t>GitLab</a:t>
            </a:r>
            <a:r>
              <a:rPr lang="sk-SK" dirty="0"/>
              <a:t> je webový Git </a:t>
            </a:r>
            <a:r>
              <a:rPr lang="sk-SK" dirty="0" err="1"/>
              <a:t>repozitář</a:t>
            </a:r>
            <a:r>
              <a:rPr lang="sk-SK" dirty="0"/>
              <a:t> s </a:t>
            </a:r>
            <a:r>
              <a:rPr lang="sk-SK" dirty="0" err="1"/>
              <a:t>wiki</a:t>
            </a:r>
            <a:r>
              <a:rPr lang="sk-SK" dirty="0"/>
              <a:t> a podporou </a:t>
            </a:r>
            <a:r>
              <a:rPr lang="sk-SK" dirty="0" err="1"/>
              <a:t>sledování</a:t>
            </a:r>
            <a:r>
              <a:rPr lang="sk-SK" dirty="0"/>
              <a:t> chyb. </a:t>
            </a:r>
            <a:r>
              <a:rPr lang="sk-SK" dirty="0" err="1"/>
              <a:t>GitLab</a:t>
            </a:r>
            <a:r>
              <a:rPr lang="sk-SK" dirty="0"/>
              <a:t> </a:t>
            </a:r>
            <a:r>
              <a:rPr lang="sk-SK" dirty="0" err="1"/>
              <a:t>hostuje</a:t>
            </a:r>
            <a:r>
              <a:rPr lang="sk-SK" dirty="0"/>
              <a:t> účty </a:t>
            </a:r>
            <a:r>
              <a:rPr lang="sk-SK" dirty="0" err="1"/>
              <a:t>podobně</a:t>
            </a:r>
            <a:r>
              <a:rPr lang="sk-SK" dirty="0"/>
              <a:t> </a:t>
            </a:r>
            <a:r>
              <a:rPr lang="sk-SK" dirty="0" err="1"/>
              <a:t>jako</a:t>
            </a:r>
            <a:r>
              <a:rPr lang="sk-SK" dirty="0"/>
              <a:t> </a:t>
            </a:r>
            <a:r>
              <a:rPr lang="sk-SK" dirty="0" err="1"/>
              <a:t>GitHub</a:t>
            </a:r>
            <a:r>
              <a:rPr lang="sk-SK" dirty="0"/>
              <a:t>, ale také umožňuje, aby </a:t>
            </a:r>
            <a:r>
              <a:rPr lang="sk-SK" dirty="0" err="1"/>
              <a:t>byl</a:t>
            </a:r>
            <a:r>
              <a:rPr lang="sk-SK" dirty="0"/>
              <a:t> </a:t>
            </a:r>
            <a:r>
              <a:rPr lang="sk-SK" dirty="0" err="1"/>
              <a:t>jejich</a:t>
            </a:r>
            <a:r>
              <a:rPr lang="sk-SK" dirty="0"/>
              <a:t> software </a:t>
            </a:r>
            <a:r>
              <a:rPr lang="sk-SK" dirty="0" err="1"/>
              <a:t>použit</a:t>
            </a:r>
            <a:r>
              <a:rPr lang="sk-SK" dirty="0"/>
              <a:t> na serveru </a:t>
            </a:r>
            <a:r>
              <a:rPr lang="sk-SK" dirty="0" err="1"/>
              <a:t>třetích</a:t>
            </a:r>
            <a:r>
              <a:rPr lang="sk-SK" dirty="0"/>
              <a:t> </a:t>
            </a:r>
            <a:r>
              <a:rPr lang="sk-SK" dirty="0" err="1"/>
              <a:t>stran</a:t>
            </a:r>
            <a:r>
              <a:rPr lang="sk-SK" dirty="0"/>
              <a:t>. </a:t>
            </a:r>
            <a:endParaRPr lang="sk-SK" b="1" dirty="0"/>
          </a:p>
          <a:p>
            <a:pPr>
              <a:spcBef>
                <a:spcPts val="0"/>
              </a:spcBef>
            </a:pPr>
            <a:r>
              <a:rPr lang="sk-SK" b="1" cap="all" dirty="0">
                <a:solidFill>
                  <a:srgbClr val="12018D"/>
                </a:solidFill>
              </a:rPr>
              <a:t>Dátové –</a:t>
            </a:r>
            <a:r>
              <a:rPr lang="sk-SK" b="1" dirty="0">
                <a:solidFill>
                  <a:srgbClr val="12018D"/>
                </a:solidFill>
              </a:rPr>
              <a:t> </a:t>
            </a:r>
            <a:r>
              <a:rPr lang="sk-SK" dirty="0">
                <a:solidFill>
                  <a:srgbClr val="12018D"/>
                </a:solidFill>
              </a:rPr>
              <a:t>tiež môžu byť všeobecné (</a:t>
            </a:r>
            <a:r>
              <a:rPr lang="sk-SK" dirty="0" err="1">
                <a:solidFill>
                  <a:srgbClr val="12018D"/>
                </a:solidFill>
              </a:rPr>
              <a:t>figshare</a:t>
            </a:r>
            <a:r>
              <a:rPr lang="sk-SK" dirty="0">
                <a:solidFill>
                  <a:srgbClr val="12018D"/>
                </a:solidFill>
              </a:rPr>
              <a:t>); odborové (</a:t>
            </a:r>
            <a:r>
              <a:rPr lang="sk-SK" dirty="0" err="1">
                <a:solidFill>
                  <a:srgbClr val="12018D"/>
                </a:solidFill>
              </a:rPr>
              <a:t>GigaDB</a:t>
            </a:r>
            <a:r>
              <a:rPr lang="sk-SK" dirty="0">
                <a:solidFill>
                  <a:srgbClr val="12018D"/>
                </a:solidFill>
              </a:rPr>
              <a:t>), inštitucionálne (EUDAT)</a:t>
            </a:r>
          </a:p>
          <a:p>
            <a:pPr>
              <a:spcBef>
                <a:spcPts val="0"/>
              </a:spcBef>
            </a:pPr>
            <a:r>
              <a:rPr lang="sk-SK" b="1" dirty="0"/>
              <a:t>-</a:t>
            </a:r>
            <a:r>
              <a:rPr lang="en-US" b="1" dirty="0" err="1"/>
              <a:t>figshare</a:t>
            </a:r>
            <a:r>
              <a:rPr lang="en-US" b="1" dirty="0"/>
              <a:t> </a:t>
            </a:r>
            <a:r>
              <a:rPr lang="en-US" dirty="0"/>
              <a:t>is a repository where users can make all of their research outputs available in a citable, shareable and discoverable manner</a:t>
            </a:r>
            <a:endParaRPr lang="sk-SK" dirty="0"/>
          </a:p>
          <a:p>
            <a:pPr>
              <a:spcBef>
                <a:spcPts val="0"/>
              </a:spcBef>
            </a:pPr>
            <a:r>
              <a:rPr lang="sk-SK" b="1" dirty="0"/>
              <a:t>-</a:t>
            </a:r>
            <a:r>
              <a:rPr lang="en-US" b="1" dirty="0" err="1"/>
              <a:t>GigaDB</a:t>
            </a:r>
            <a:r>
              <a:rPr lang="en-US" dirty="0"/>
              <a:t> (</a:t>
            </a:r>
            <a:r>
              <a:rPr lang="en-US" dirty="0" err="1"/>
              <a:t>GigaScience</a:t>
            </a:r>
            <a:r>
              <a:rPr lang="en-US" dirty="0"/>
              <a:t> </a:t>
            </a:r>
            <a:r>
              <a:rPr lang="en-US" dirty="0" err="1"/>
              <a:t>DataBase</a:t>
            </a:r>
            <a:r>
              <a:rPr lang="en-US" dirty="0"/>
              <a:t>)</a:t>
            </a:r>
            <a:r>
              <a:rPr lang="sk-SK" dirty="0"/>
              <a:t> </a:t>
            </a:r>
            <a:r>
              <a:rPr lang="en-US" i="1" dirty="0" err="1">
                <a:hlinkClick r:id="rId20"/>
              </a:rPr>
              <a:t>GigaDB</a:t>
            </a:r>
            <a:r>
              <a:rPr lang="en-US" dirty="0"/>
              <a:t> is a data repository supporting scientific publications in the Life/Biomedical Sciences domain. </a:t>
            </a:r>
            <a:endParaRPr lang="sk-SK" dirty="0">
              <a:hlinkClick r:id="rId21"/>
            </a:endParaRPr>
          </a:p>
          <a:p>
            <a:pPr>
              <a:spcBef>
                <a:spcPts val="0"/>
              </a:spcBef>
            </a:pPr>
            <a:r>
              <a:rPr lang="sk-SK" b="1" dirty="0"/>
              <a:t>-CLARIN</a:t>
            </a:r>
            <a:r>
              <a:rPr lang="sk-SK" dirty="0"/>
              <a:t> –</a:t>
            </a:r>
            <a:r>
              <a:rPr lang="en-US" b="1" dirty="0"/>
              <a:t>'Common Language Resources and Technology Infrastructure</a:t>
            </a:r>
            <a:r>
              <a:rPr lang="en-US" dirty="0"/>
              <a:t>'.</a:t>
            </a:r>
            <a:r>
              <a:rPr lang="sk-SK" dirty="0"/>
              <a:t> – </a:t>
            </a:r>
            <a:r>
              <a:rPr lang="sk-SK" b="1" dirty="0"/>
              <a:t>repozitár pre jazykové dáta a nástroje na spracovanie prirodzených jazykov</a:t>
            </a:r>
            <a:r>
              <a:rPr lang="en-US" dirty="0"/>
              <a:t>metadata is also shared with the rest of the CLARIN community, by means of </a:t>
            </a:r>
            <a:r>
              <a:rPr lang="en-US" dirty="0">
                <a:hlinkClick r:id="rId22"/>
              </a:rPr>
              <a:t>metadata harvesting</a:t>
            </a:r>
            <a:r>
              <a:rPr lang="en-US" dirty="0"/>
              <a:t>.</a:t>
            </a:r>
          </a:p>
          <a:p>
            <a:pPr defTabSz="966155">
              <a:spcBef>
                <a:spcPts val="0"/>
              </a:spcBef>
              <a:defRPr/>
            </a:pPr>
            <a:r>
              <a:rPr lang="sk-SK" dirty="0"/>
              <a:t>-</a:t>
            </a:r>
            <a:r>
              <a:rPr lang="sk-SK" b="1" dirty="0"/>
              <a:t>EUDAT</a:t>
            </a:r>
            <a:r>
              <a:rPr lang="sk-SK" dirty="0"/>
              <a:t>- </a:t>
            </a:r>
            <a:r>
              <a:rPr lang="sk-SK" dirty="0">
                <a:hlinkClick r:id="rId23"/>
              </a:rPr>
              <a:t>https://eudat.eu/eudat-cdi</a:t>
            </a:r>
            <a:r>
              <a:rPr lang="sk-SK" dirty="0"/>
              <a:t> </a:t>
            </a:r>
            <a:r>
              <a:rPr lang="en-US" dirty="0"/>
              <a:t>The EUDAT Collaborative Data Infrastructure (or EUDAT CDI) is </a:t>
            </a:r>
            <a:r>
              <a:rPr lang="en-US" b="1" dirty="0"/>
              <a:t>one of the largest infrastructures of integrated data services and resources supporting research in Europe</a:t>
            </a:r>
            <a:r>
              <a:rPr lang="en-US" dirty="0"/>
              <a:t>.</a:t>
            </a:r>
            <a:r>
              <a:rPr lang="en-US" b="1" dirty="0"/>
              <a:t> </a:t>
            </a:r>
            <a:r>
              <a:rPr lang="en-US" dirty="0"/>
              <a:t>It is sustained by a network of </a:t>
            </a:r>
            <a:r>
              <a:rPr lang="en-US" b="1" dirty="0"/>
              <a:t>more than 20 European research </a:t>
            </a:r>
            <a:r>
              <a:rPr lang="en-US" b="1" dirty="0" err="1"/>
              <a:t>organisations</a:t>
            </a:r>
            <a:r>
              <a:rPr lang="en-US" b="1" dirty="0"/>
              <a:t>, data and computing </a:t>
            </a:r>
            <a:r>
              <a:rPr lang="en-US" b="1" dirty="0" err="1"/>
              <a:t>centres</a:t>
            </a:r>
            <a:r>
              <a:rPr lang="en-US" dirty="0"/>
              <a:t> that on.</a:t>
            </a:r>
            <a:endParaRPr lang="sk-SK" b="1" dirty="0"/>
          </a:p>
          <a:p>
            <a:pPr defTabSz="966155">
              <a:spcBef>
                <a:spcPts val="0"/>
              </a:spcBef>
              <a:defRPr/>
            </a:pPr>
            <a:endParaRPr lang="sk-SK" b="1" cap="all" dirty="0"/>
          </a:p>
          <a:p>
            <a:pPr defTabSz="966155">
              <a:spcBef>
                <a:spcPts val="0"/>
              </a:spcBef>
              <a:defRPr/>
            </a:pPr>
            <a:r>
              <a:rPr lang="sk-SK" b="1" cap="all" dirty="0"/>
              <a:t>Iné</a:t>
            </a:r>
          </a:p>
          <a:p>
            <a:pPr>
              <a:spcBef>
                <a:spcPts val="0"/>
              </a:spcBef>
            </a:pPr>
            <a:r>
              <a:rPr lang="sk-SK" b="1" dirty="0"/>
              <a:t>Protocols.io</a:t>
            </a:r>
          </a:p>
          <a:p>
            <a:pPr defTabSz="966155">
              <a:spcBef>
                <a:spcPts val="0"/>
              </a:spcBef>
              <a:defRPr/>
            </a:pPr>
            <a:r>
              <a:rPr lang="en-US" b="1" dirty="0"/>
              <a:t>A secure platform for developing and sharing reproducible methods.</a:t>
            </a:r>
            <a:r>
              <a:rPr lang="sk-SK" b="1" dirty="0"/>
              <a:t> </a:t>
            </a:r>
            <a:r>
              <a:rPr lang="en-US" dirty="0"/>
              <a:t>The protocols.io platform is </a:t>
            </a:r>
            <a:r>
              <a:rPr lang="en-US" b="1" dirty="0"/>
              <a:t>a free and open access repository for recording and sharing detailed up-to-date research methods and protocols</a:t>
            </a:r>
            <a:r>
              <a:rPr lang="en-US" dirty="0"/>
              <a:t>.</a:t>
            </a:r>
            <a:endParaRPr lang="sk-SK" dirty="0"/>
          </a:p>
          <a:p>
            <a:pPr>
              <a:spcBef>
                <a:spcPts val="0"/>
              </a:spcBef>
            </a:pPr>
            <a:r>
              <a:rPr lang="sk-SK" dirty="0"/>
              <a:t>Úložisko/platforma na vývoj a zdieľanie reprodukovateľných metód. Platforma protocols.io je bezplatné úložisko s otvoreným prístupom na zaznamenávanie a zdieľanie podrobných aktuálnych výskumných metód a protokolov.</a:t>
            </a:r>
          </a:p>
          <a:p>
            <a:pPr>
              <a:spcBef>
                <a:spcPts val="0"/>
              </a:spcBef>
            </a:pPr>
            <a:r>
              <a:rPr lang="sk-SK" b="1" dirty="0"/>
              <a:t>RIO -</a:t>
            </a:r>
            <a:r>
              <a:rPr lang="en-US" b="1" dirty="0"/>
              <a:t>Research Ideas and Outcomes (RIO) </a:t>
            </a:r>
            <a:endParaRPr lang="sk-SK" b="1" dirty="0"/>
          </a:p>
          <a:p>
            <a:pPr defTabSz="966155">
              <a:spcBef>
                <a:spcPts val="0"/>
              </a:spcBef>
              <a:defRPr/>
            </a:pPr>
            <a:r>
              <a:rPr lang="en-US" b="1" dirty="0"/>
              <a:t>RIO</a:t>
            </a:r>
            <a:r>
              <a:rPr lang="en-US" dirty="0"/>
              <a:t> aims to retain and increase the value of the vast effort spent on writing and evaluating research proposals and other valuable products throughout the research cycle. It harnesses the full value of investment in the academic system by registering, reviewing, publishing and permanently archiving a wide variety of research outputs that aren't traditionally made public.</a:t>
            </a:r>
          </a:p>
          <a:p>
            <a:endParaRPr lang="en-US" dirty="0" smtClean="0"/>
          </a:p>
          <a:p>
            <a:endParaRPr lang="en-US" dirty="0" smtClean="0"/>
          </a:p>
          <a:p>
            <a:endParaRPr lang="en-US" sz="1300" dirty="0"/>
          </a:p>
          <a:p>
            <a:pPr>
              <a:spcBef>
                <a:spcPct val="0"/>
              </a:spcBef>
            </a:pPr>
            <a:endParaRPr lang="sk-SK" dirty="0" smtClean="0"/>
          </a:p>
        </p:txBody>
      </p:sp>
    </p:spTree>
    <p:extLst>
      <p:ext uri="{BB962C8B-B14F-4D97-AF65-F5344CB8AC3E}">
        <p14:creationId xmlns:p14="http://schemas.microsoft.com/office/powerpoint/2010/main" val="1013604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07950" y="150813"/>
            <a:ext cx="4406900" cy="2479675"/>
          </a:xfrm>
          <a:noFill/>
          <a:ln>
            <a:solidFill>
              <a:srgbClr val="000000"/>
            </a:solidFill>
            <a:miter lim="800000"/>
            <a:headEnd/>
            <a:tailEnd/>
          </a:ln>
        </p:spPr>
      </p:sp>
      <p:sp>
        <p:nvSpPr>
          <p:cNvPr id="44035" name="Rectangle 3"/>
          <p:cNvSpPr>
            <a:spLocks noGrp="1" noChangeArrowheads="1"/>
          </p:cNvSpPr>
          <p:nvPr>
            <p:ph type="body" idx="1"/>
          </p:nvPr>
        </p:nvSpPr>
        <p:spPr bwMode="auto">
          <a:xfrm>
            <a:off x="291968" y="2630524"/>
            <a:ext cx="6397771" cy="7253699"/>
          </a:xfrm>
          <a:noFill/>
        </p:spPr>
        <p:txBody>
          <a:bodyPr wrap="square" numCol="1" anchor="t" anchorCtr="0" compatLnSpc="1">
            <a:prstTxWarp prst="textNoShape">
              <a:avLst/>
            </a:prstTxWarp>
          </a:bodyPr>
          <a:lstStyle/>
          <a:p>
            <a:pPr defTabSz="966155">
              <a:spcBef>
                <a:spcPct val="0"/>
              </a:spcBef>
              <a:defRPr/>
            </a:pPr>
            <a:r>
              <a:rPr lang="en-US" b="1" dirty="0"/>
              <a:t>What Is the Difference between Data Warehouse and Data Mars, Data Swamp, Data Lake, and Data Cube?</a:t>
            </a:r>
          </a:p>
          <a:p>
            <a:pPr>
              <a:spcBef>
                <a:spcPct val="0"/>
              </a:spcBef>
            </a:pPr>
            <a:r>
              <a:rPr lang="sk-SK" dirty="0"/>
              <a:t>https://intersog.com/blog/what-is-the-difference-between-data-lakes-data-marts-data-swamps-and-data-cubes/</a:t>
            </a:r>
          </a:p>
          <a:p>
            <a:r>
              <a:rPr lang="en-US" sz="1100" b="1" dirty="0"/>
              <a:t>Data Warehouse</a:t>
            </a:r>
          </a:p>
          <a:p>
            <a:r>
              <a:rPr lang="en-US" sz="1100" dirty="0"/>
              <a:t>A Data Warehouse brings the </a:t>
            </a:r>
            <a:r>
              <a:rPr lang="en-US" sz="1100" dirty="0">
                <a:hlinkClick r:id="rId3"/>
              </a:rPr>
              <a:t>database</a:t>
            </a:r>
            <a:r>
              <a:rPr lang="en-US" sz="1100" dirty="0"/>
              <a:t> directly into enterprise analytics. The data warehouse is the structured repository designed to encompass all of the data resources of an organization, from which the system draws the data to process it and deliver it to users. This type of system stores the data more loosely; holding different structures and sources in a common framework, it feeds data directly to processing and analysis layers and data marts.</a:t>
            </a:r>
          </a:p>
          <a:p>
            <a:r>
              <a:rPr lang="en-US" sz="1100" b="1" dirty="0"/>
              <a:t>Data Mart</a:t>
            </a:r>
          </a:p>
          <a:p>
            <a:r>
              <a:rPr lang="en-US" sz="1100" dirty="0"/>
              <a:t>A Data Mart is the staging area for data that serves the needs of a particular segment or business unit. It is a subset of the data in the data warehouse that focuses the information to a particular subject or operational department, fitted to the purpose of the users without redundancy.</a:t>
            </a:r>
          </a:p>
          <a:p>
            <a:r>
              <a:rPr lang="en-US" sz="1100" b="1" dirty="0"/>
              <a:t>Data Lake</a:t>
            </a:r>
          </a:p>
          <a:p>
            <a:r>
              <a:rPr lang="en-US" sz="1100" dirty="0"/>
              <a:t>Data warehousing applies the structure on the way in, organizing it to fit the context of the database schema. Data lakes facilitate a much more fluid approach; they only add structures to data as it dispenses to the application layer. In storage, data lakes preserve the original structures or unstructured forms to remain; it is a Big Data storage and retrieval system that could conceivably scale upward indefinitely.</a:t>
            </a:r>
          </a:p>
          <a:p>
            <a:r>
              <a:rPr lang="en-US" sz="1100" b="1" dirty="0"/>
              <a:t>Data Swamp</a:t>
            </a:r>
          </a:p>
          <a:p>
            <a:r>
              <a:rPr lang="en-US" sz="1100" dirty="0"/>
              <a:t>Data lakes do not require much structure, and they accept all data. However, in poorly designed and neglected systems, they risk becoming data swamps. A </a:t>
            </a:r>
            <a:r>
              <a:rPr lang="en-US" sz="1100" dirty="0">
                <a:hlinkClick r:id="rId4"/>
              </a:rPr>
              <a:t>Data Swamp</a:t>
            </a:r>
            <a:r>
              <a:rPr lang="en-US" sz="1100" dirty="0"/>
              <a:t> is the term that describes the failure to document the stored data accurately, resulting in the inability to analyze and exploit the data efficiently; the original data may remain, but the data swamp cannot retrieve it without the metadata that gives it context.</a:t>
            </a:r>
          </a:p>
          <a:p>
            <a:r>
              <a:rPr lang="en-US" b="1" dirty="0" smtClean="0"/>
              <a:t>Data Cube</a:t>
            </a:r>
          </a:p>
          <a:p>
            <a:r>
              <a:rPr lang="en-US" dirty="0" smtClean="0"/>
              <a:t>A Data Cube is an </a:t>
            </a:r>
            <a:r>
              <a:rPr lang="en-US" b="1" dirty="0" smtClean="0"/>
              <a:t>application that puts data into matrices of three or more dimensions</a:t>
            </a:r>
            <a:r>
              <a:rPr lang="en-US" dirty="0" smtClean="0"/>
              <a:t>. </a:t>
            </a:r>
            <a:endParaRPr lang="sk-SK" dirty="0" smtClean="0"/>
          </a:p>
          <a:p>
            <a:r>
              <a:rPr lang="sk-SK" b="1" dirty="0" smtClean="0"/>
              <a:t>Definícia - Čo znamená </a:t>
            </a:r>
            <a:r>
              <a:rPr lang="sk-SK" b="1" dirty="0" err="1" smtClean="0"/>
              <a:t>Data</a:t>
            </a:r>
            <a:r>
              <a:rPr lang="sk-SK" b="1" dirty="0" smtClean="0"/>
              <a:t> </a:t>
            </a:r>
            <a:r>
              <a:rPr lang="sk-SK" b="1" dirty="0" err="1" smtClean="0"/>
              <a:t>Cube</a:t>
            </a:r>
            <a:r>
              <a:rPr lang="sk-SK" b="1" dirty="0" smtClean="0"/>
              <a:t>? </a:t>
            </a:r>
          </a:p>
          <a:p>
            <a:r>
              <a:rPr lang="sk-SK" dirty="0" smtClean="0"/>
              <a:t>Slovensko – napr. Štatistický úrad:</a:t>
            </a:r>
            <a:endParaRPr lang="sk-SK" b="1" dirty="0" smtClean="0"/>
          </a:p>
          <a:p>
            <a:r>
              <a:rPr lang="sk-SK" b="1" dirty="0" smtClean="0"/>
              <a:t>Verejná databáza </a:t>
            </a:r>
            <a:r>
              <a:rPr lang="sk-SK" b="1" dirty="0" err="1" smtClean="0"/>
              <a:t>DATAcube</a:t>
            </a:r>
            <a:r>
              <a:rPr lang="sk-SK" b="1" dirty="0" smtClean="0"/>
              <a:t>.</a:t>
            </a:r>
            <a:r>
              <a:rPr lang="sk-SK" dirty="0" smtClean="0"/>
              <a:t> </a:t>
            </a:r>
            <a:r>
              <a:rPr lang="sk-SK" b="1" dirty="0" smtClean="0"/>
              <a:t>obsahuje </a:t>
            </a:r>
            <a:r>
              <a:rPr lang="sk-SK" b="1" dirty="0" err="1" smtClean="0"/>
              <a:t>multidimenzionálne</a:t>
            </a:r>
            <a:r>
              <a:rPr lang="sk-SK" b="1" dirty="0" smtClean="0"/>
              <a:t> tabuľky (kocky) za ukazovatele hospodárskeho a sociálno-ekonomického vývoja. Údaje z rôznych štatistických okruhov sa prezentujú vo forme </a:t>
            </a:r>
            <a:r>
              <a:rPr lang="sk-SK" b="1" dirty="0" err="1" smtClean="0"/>
              <a:t>multidimenzionálnych</a:t>
            </a:r>
            <a:r>
              <a:rPr lang="sk-SK" b="1" dirty="0" smtClean="0"/>
              <a:t> tabuliek (kociek) </a:t>
            </a:r>
            <a:r>
              <a:rPr lang="sk-SK" dirty="0" smtClean="0"/>
              <a:t>v mesačných, štvrťročných alebo ročných časových radoch a umožňujú vytváranie vlastných výberov. Štatistické údaje (dáta) sú spracované v územných štruktúrach za Slovenskú republiku (NUTS1), oblasti (NUTS2), kraje (NUTS3), okresy (LAU1), mesta a obce (LAU2). Poznámka: tam, kde to systém ochrany štatistických údajov umožňuje, sú sprístupnené údaje až do úrovne obcí.  </a:t>
            </a:r>
            <a:r>
              <a:rPr lang="sk-SK" b="1" dirty="0" smtClean="0"/>
              <a:t>Výstupy z databázy </a:t>
            </a:r>
            <a:r>
              <a:rPr lang="sk-SK" b="1" dirty="0" err="1" smtClean="0"/>
              <a:t>DATAcube</a:t>
            </a:r>
            <a:r>
              <a:rPr lang="sk-SK" b="1" dirty="0" smtClean="0"/>
              <a:t>. je možné exportovať do formátov: XLS </a:t>
            </a:r>
            <a:r>
              <a:rPr lang="sk-SK" dirty="0" smtClean="0"/>
              <a:t>(Excel 97-2003) alebo </a:t>
            </a:r>
            <a:r>
              <a:rPr lang="sk-SK" sz="1300" b="1" dirty="0"/>
              <a:t>PDF</a:t>
            </a:r>
            <a:r>
              <a:rPr lang="sk-SK" b="1" dirty="0" smtClean="0"/>
              <a:t>.</a:t>
            </a:r>
            <a:endParaRPr lang="sk-SK" dirty="0" smtClean="0"/>
          </a:p>
          <a:p>
            <a:r>
              <a:rPr lang="en-US" dirty="0" smtClean="0"/>
              <a:t>A </a:t>
            </a:r>
            <a:r>
              <a:rPr lang="en-US" b="1" cap="all" baseline="0" dirty="0" smtClean="0"/>
              <a:t>metadata repository</a:t>
            </a:r>
            <a:r>
              <a:rPr lang="en-US" cap="all" baseline="0" dirty="0" smtClean="0"/>
              <a:t> </a:t>
            </a:r>
            <a:r>
              <a:rPr lang="en-US" dirty="0" smtClean="0"/>
              <a:t>is a database created to store </a:t>
            </a:r>
            <a:r>
              <a:rPr lang="en-US" dirty="0" smtClean="0">
                <a:hlinkClick r:id="rId5" tooltip="Metadata"/>
              </a:rPr>
              <a:t>metadata</a:t>
            </a:r>
            <a:r>
              <a:rPr lang="en-US" dirty="0" smtClean="0"/>
              <a:t>. </a:t>
            </a:r>
          </a:p>
          <a:p>
            <a:pPr>
              <a:spcBef>
                <a:spcPct val="0"/>
              </a:spcBef>
            </a:pPr>
            <a:endParaRPr lang="sk-SK" dirty="0" smtClean="0"/>
          </a:p>
        </p:txBody>
      </p:sp>
    </p:spTree>
    <p:extLst>
      <p:ext uri="{BB962C8B-B14F-4D97-AF65-F5344CB8AC3E}">
        <p14:creationId xmlns:p14="http://schemas.microsoft.com/office/powerpoint/2010/main" val="1725962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438150" y="344488"/>
            <a:ext cx="6011863" cy="3382962"/>
          </a:xfrm>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16</a:t>
            </a:fld>
            <a:endParaRPr lang="sk-SK">
              <a:cs typeface="Arial" charset="0"/>
            </a:endParaRPr>
          </a:p>
        </p:txBody>
      </p:sp>
    </p:spTree>
    <p:extLst>
      <p:ext uri="{BB962C8B-B14F-4D97-AF65-F5344CB8AC3E}">
        <p14:creationId xmlns:p14="http://schemas.microsoft.com/office/powerpoint/2010/main" val="183590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439738" y="604838"/>
            <a:ext cx="6008687" cy="3381375"/>
          </a:xfrm>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17</a:t>
            </a:fld>
            <a:endParaRPr lang="sk-SK">
              <a:cs typeface="Arial" charset="0"/>
            </a:endParaRPr>
          </a:p>
        </p:txBody>
      </p:sp>
    </p:spTree>
    <p:extLst>
      <p:ext uri="{BB962C8B-B14F-4D97-AF65-F5344CB8AC3E}">
        <p14:creationId xmlns:p14="http://schemas.microsoft.com/office/powerpoint/2010/main" val="2315170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446088" y="439738"/>
            <a:ext cx="5878512" cy="3308350"/>
          </a:xfrm>
          <a:noFill/>
          <a:ln>
            <a:solidFill>
              <a:srgbClr val="000000"/>
            </a:solidFill>
            <a:miter lim="800000"/>
            <a:headEnd/>
            <a:tailEnd/>
          </a:ln>
        </p:spPr>
      </p:sp>
    </p:spTree>
    <p:extLst>
      <p:ext uri="{BB962C8B-B14F-4D97-AF65-F5344CB8AC3E}">
        <p14:creationId xmlns:p14="http://schemas.microsoft.com/office/powerpoint/2010/main" val="3057067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350838" y="285750"/>
            <a:ext cx="3973512" cy="2236788"/>
          </a:xfrm>
          <a:noFill/>
          <a:ln>
            <a:solidFill>
              <a:srgbClr val="000000"/>
            </a:solidFill>
            <a:miter lim="800000"/>
            <a:headEnd/>
            <a:tailEnd/>
          </a:ln>
        </p:spPr>
      </p:sp>
      <p:sp>
        <p:nvSpPr>
          <p:cNvPr id="44035" name="Rectangle 3"/>
          <p:cNvSpPr>
            <a:spLocks noGrp="1" noChangeArrowheads="1"/>
          </p:cNvSpPr>
          <p:nvPr>
            <p:ph type="body" idx="1"/>
          </p:nvPr>
        </p:nvSpPr>
        <p:spPr bwMode="auto">
          <a:xfrm>
            <a:off x="515937" y="2676746"/>
            <a:ext cx="5837381" cy="5351283"/>
          </a:xfrm>
          <a:noFill/>
        </p:spPr>
        <p:txBody>
          <a:bodyPr wrap="square" numCol="1" anchor="t" anchorCtr="0" compatLnSpc="1">
            <a:prstTxWarp prst="textNoShape">
              <a:avLst/>
            </a:prstTxWarp>
          </a:bodyPr>
          <a:lstStyle/>
          <a:p>
            <a:pPr defTabSz="966155">
              <a:lnSpc>
                <a:spcPct val="130000"/>
              </a:lnSpc>
              <a:spcBef>
                <a:spcPts val="634"/>
              </a:spcBef>
              <a:defRPr/>
            </a:pPr>
            <a:r>
              <a:rPr lang="sk-SK" b="1" cap="all" dirty="0" smtClean="0"/>
              <a:t>Európsky rámec pre audit a certifikáciu</a:t>
            </a:r>
          </a:p>
          <a:p>
            <a:pPr>
              <a:lnSpc>
                <a:spcPct val="130000"/>
              </a:lnSpc>
              <a:spcBef>
                <a:spcPts val="634"/>
              </a:spcBef>
            </a:pPr>
            <a:r>
              <a:rPr lang="sk-SK" baseline="0" dirty="0" smtClean="0"/>
              <a:t>https://www.dpconline.org/handbook/institutional-strategies/audit-and-certification</a:t>
            </a:r>
          </a:p>
          <a:p>
            <a:pPr>
              <a:lnSpc>
                <a:spcPct val="130000"/>
              </a:lnSpc>
              <a:spcBef>
                <a:spcPts val="634"/>
              </a:spcBef>
            </a:pPr>
            <a:r>
              <a:rPr lang="sk-SK" b="1" dirty="0"/>
              <a:t>-</a:t>
            </a:r>
            <a:r>
              <a:rPr lang="sk-SK" b="1" dirty="0" smtClean="0"/>
              <a:t>viacúrovňový prístup k certifikácii, ktorý umožňuje vstupné samohodnotenie a vzájomné hodnotenie </a:t>
            </a:r>
            <a:r>
              <a:rPr lang="sk-SK" dirty="0" smtClean="0"/>
              <a:t>založené na </a:t>
            </a:r>
            <a:r>
              <a:rPr lang="sk-SK" dirty="0" err="1" smtClean="0"/>
              <a:t>CoreTrustSeal</a:t>
            </a:r>
            <a:r>
              <a:rPr lang="sk-SK" dirty="0" smtClean="0"/>
              <a:t> (predtým </a:t>
            </a:r>
            <a:r>
              <a:rPr lang="sk-SK" dirty="0" err="1" smtClean="0"/>
              <a:t>Data</a:t>
            </a:r>
            <a:r>
              <a:rPr lang="sk-SK" dirty="0" smtClean="0"/>
              <a:t> </a:t>
            </a:r>
            <a:r>
              <a:rPr lang="sk-SK" dirty="0" err="1" smtClean="0"/>
              <a:t>Seal</a:t>
            </a:r>
            <a:r>
              <a:rPr lang="sk-SK" dirty="0" smtClean="0"/>
              <a:t> of </a:t>
            </a:r>
            <a:r>
              <a:rPr lang="sk-SK" dirty="0" err="1" smtClean="0"/>
              <a:t>Approval</a:t>
            </a:r>
            <a:r>
              <a:rPr lang="sk-SK" dirty="0" smtClean="0"/>
              <a:t>), </a:t>
            </a:r>
            <a:r>
              <a:rPr lang="sk-SK" b="1" dirty="0" smtClean="0"/>
              <a:t>rozsiahlejšie samohodnotenie </a:t>
            </a:r>
            <a:r>
              <a:rPr lang="sk-SK" dirty="0" smtClean="0"/>
              <a:t>(založené na DIN 31644 alebo ISO 16363) a </a:t>
            </a:r>
            <a:r>
              <a:rPr lang="sk-SK" b="1" dirty="0" smtClean="0"/>
              <a:t>plnohodnotný externý audit založený na ISO 16363</a:t>
            </a:r>
            <a:r>
              <a:rPr lang="sk-SK" dirty="0" smtClean="0"/>
              <a:t>.</a:t>
            </a:r>
          </a:p>
          <a:p>
            <a:pPr>
              <a:lnSpc>
                <a:spcPct val="130000"/>
              </a:lnSpc>
              <a:spcBef>
                <a:spcPts val="634"/>
              </a:spcBef>
            </a:pPr>
            <a:r>
              <a:rPr lang="en-US" sz="1300" dirty="0"/>
              <a:t>The framework will consist of a sequence of </a:t>
            </a:r>
            <a:r>
              <a:rPr lang="en-US" sz="1300" i="1" dirty="0"/>
              <a:t>three</a:t>
            </a:r>
            <a:r>
              <a:rPr lang="en-US" sz="1300" dirty="0"/>
              <a:t> levels, in increasing trustworthiness:</a:t>
            </a:r>
          </a:p>
          <a:p>
            <a:pPr marL="241539" indent="-241539">
              <a:lnSpc>
                <a:spcPct val="130000"/>
              </a:lnSpc>
              <a:spcBef>
                <a:spcPts val="634"/>
              </a:spcBef>
              <a:buFont typeface="+mj-lt"/>
              <a:buAutoNum type="arabicPeriod"/>
            </a:pPr>
            <a:r>
              <a:rPr lang="en-US" sz="1300" b="1" dirty="0"/>
              <a:t>Basic Certification </a:t>
            </a:r>
            <a:r>
              <a:rPr lang="en-US" sz="1300" dirty="0"/>
              <a:t>is granted to repositories which obtain </a:t>
            </a:r>
            <a:r>
              <a:rPr lang="sk-SK" sz="1300" dirty="0" err="1"/>
              <a:t>CoreTrustSeal</a:t>
            </a:r>
            <a:r>
              <a:rPr lang="en-US" sz="1300" dirty="0"/>
              <a:t> certification;</a:t>
            </a:r>
          </a:p>
          <a:p>
            <a:pPr marL="241539" indent="-241539">
              <a:lnSpc>
                <a:spcPct val="130000"/>
              </a:lnSpc>
              <a:spcBef>
                <a:spcPts val="634"/>
              </a:spcBef>
              <a:buFont typeface="+mj-lt"/>
              <a:buAutoNum type="arabicPeriod"/>
            </a:pPr>
            <a:r>
              <a:rPr lang="en-US" sz="1300" b="1" dirty="0"/>
              <a:t>Extended Certification</a:t>
            </a:r>
            <a:r>
              <a:rPr lang="en-US" sz="1300" dirty="0"/>
              <a:t> is granted to Basic Certification repositories which </a:t>
            </a:r>
            <a:r>
              <a:rPr lang="en-US" sz="1300" i="1" dirty="0"/>
              <a:t>in addition</a:t>
            </a:r>
            <a:r>
              <a:rPr lang="en-US" sz="1300" dirty="0"/>
              <a:t> perform a structured, externally reviewed and publicly available self-audit based on ISO 16363 or DIN 31644;</a:t>
            </a:r>
          </a:p>
          <a:p>
            <a:pPr marL="241539" indent="-241539">
              <a:lnSpc>
                <a:spcPct val="130000"/>
              </a:lnSpc>
              <a:spcBef>
                <a:spcPts val="634"/>
              </a:spcBef>
              <a:buFont typeface="+mj-lt"/>
              <a:buAutoNum type="arabicPeriod"/>
            </a:pPr>
            <a:r>
              <a:rPr lang="en-US" sz="1300" b="1" dirty="0"/>
              <a:t>Formal Certification </a:t>
            </a:r>
            <a:r>
              <a:rPr lang="en-US" sz="1300" dirty="0"/>
              <a:t>is granted to repositories which </a:t>
            </a:r>
            <a:r>
              <a:rPr lang="en-US" sz="1300" i="1" dirty="0"/>
              <a:t>in addition t</a:t>
            </a:r>
            <a:r>
              <a:rPr lang="en-US" sz="1300" dirty="0"/>
              <a:t>o Basic Certification obtain full external audit and certification based on ISO 16363 or equivalent DIN 31644.</a:t>
            </a:r>
          </a:p>
          <a:p>
            <a:pPr>
              <a:lnSpc>
                <a:spcPct val="130000"/>
              </a:lnSpc>
              <a:spcBef>
                <a:spcPts val="634"/>
              </a:spcBef>
            </a:pPr>
            <a:r>
              <a:rPr lang="en-US" sz="1300" dirty="0"/>
              <a:t> Granting of these certificates will allow repositories to show one of three symbols (to be agreed) on their web pages and other documentation, in addition to any other DSA, DIN or ISO certification marks.</a:t>
            </a:r>
          </a:p>
          <a:p>
            <a:pPr>
              <a:lnSpc>
                <a:spcPct val="130000"/>
              </a:lnSpc>
              <a:spcBef>
                <a:spcPts val="634"/>
              </a:spcBef>
            </a:pPr>
            <a:endParaRPr lang="sk-SK" dirty="0" smtClean="0"/>
          </a:p>
        </p:txBody>
      </p:sp>
    </p:spTree>
    <p:extLst>
      <p:ext uri="{BB962C8B-B14F-4D97-AF65-F5344CB8AC3E}">
        <p14:creationId xmlns:p14="http://schemas.microsoft.com/office/powerpoint/2010/main" val="199688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k-SK"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2</a:t>
            </a:fld>
            <a:endParaRPr lang="sk-SK">
              <a:cs typeface="Arial" charset="0"/>
            </a:endParaRPr>
          </a:p>
        </p:txBody>
      </p:sp>
    </p:spTree>
    <p:extLst>
      <p:ext uri="{BB962C8B-B14F-4D97-AF65-F5344CB8AC3E}">
        <p14:creationId xmlns:p14="http://schemas.microsoft.com/office/powerpoint/2010/main" val="231624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363538" y="285750"/>
            <a:ext cx="6008687" cy="3381375"/>
          </a:xfrm>
          <a:noFill/>
          <a:ln>
            <a:solidFill>
              <a:srgbClr val="000000"/>
            </a:solidFill>
            <a:miter lim="800000"/>
            <a:headEnd/>
            <a:tailEnd/>
          </a:ln>
        </p:spPr>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20</a:t>
            </a:fld>
            <a:endParaRPr lang="sk-SK">
              <a:cs typeface="Arial" charset="0"/>
            </a:endParaRPr>
          </a:p>
        </p:txBody>
      </p:sp>
      <p:sp>
        <p:nvSpPr>
          <p:cNvPr id="2" name="Zástupný objekt pre poznámky 1"/>
          <p:cNvSpPr>
            <a:spLocks noGrp="1"/>
          </p:cNvSpPr>
          <p:nvPr>
            <p:ph type="body" sz="quarter" idx="10"/>
          </p:nvPr>
        </p:nvSpPr>
        <p:spPr/>
        <p:txBody>
          <a:bodyPr/>
          <a:lstStyle/>
          <a:p>
            <a:endParaRPr lang="sk-SK"/>
          </a:p>
        </p:txBody>
      </p:sp>
    </p:spTree>
    <p:extLst>
      <p:ext uri="{BB962C8B-B14F-4D97-AF65-F5344CB8AC3E}">
        <p14:creationId xmlns:p14="http://schemas.microsoft.com/office/powerpoint/2010/main" val="3137030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439738" y="450850"/>
            <a:ext cx="6008687" cy="3381375"/>
          </a:xfrm>
          <a:noFill/>
          <a:ln>
            <a:solidFill>
              <a:srgbClr val="000000"/>
            </a:solidFill>
            <a:miter lim="800000"/>
            <a:headEnd/>
            <a:tailEnd/>
          </a:ln>
        </p:spPr>
      </p:sp>
      <p:sp>
        <p:nvSpPr>
          <p:cNvPr id="44035" name="Rectangle 3"/>
          <p:cNvSpPr>
            <a:spLocks noGrp="1" noChangeArrowheads="1"/>
          </p:cNvSpPr>
          <p:nvPr>
            <p:ph type="body" idx="1"/>
          </p:nvPr>
        </p:nvSpPr>
        <p:spPr bwMode="auto">
          <a:xfrm>
            <a:off x="688817" y="4056011"/>
            <a:ext cx="5510530" cy="3945493"/>
          </a:xfrm>
          <a:noFill/>
        </p:spPr>
        <p:txBody>
          <a:bodyPr wrap="square" numCol="1" anchor="t" anchorCtr="0" compatLnSpc="1">
            <a:prstTxWarp prst="textNoShape">
              <a:avLst/>
            </a:prstTxWarp>
          </a:bodyPr>
          <a:lstStyle/>
          <a:p>
            <a:pPr>
              <a:lnSpc>
                <a:spcPct val="130000"/>
              </a:lnSpc>
              <a:spcBef>
                <a:spcPct val="0"/>
              </a:spcBef>
            </a:pPr>
            <a:r>
              <a:rPr lang="sk-SK" b="1" dirty="0" smtClean="0"/>
              <a:t>Pri hľadaní repozitára/úložiska pre výskumné dáta by si príjemcovia grantov mali najprv overiť, či existuje tematická databáza/databáza komunity, kde by sa dáta mohli archivovať. </a:t>
            </a:r>
          </a:p>
          <a:p>
            <a:pPr>
              <a:lnSpc>
                <a:spcPct val="130000"/>
              </a:lnSpc>
              <a:spcBef>
                <a:spcPct val="0"/>
              </a:spcBef>
            </a:pPr>
            <a:r>
              <a:rPr lang="sk-SK" dirty="0" smtClean="0"/>
              <a:t>Bez ohľadu na vybrané úložisko by si príjemcovia grantov mali vždy overiť, či je </a:t>
            </a:r>
          </a:p>
          <a:p>
            <a:pPr>
              <a:lnSpc>
                <a:spcPct val="130000"/>
              </a:lnSpc>
              <a:spcBef>
                <a:spcPct val="0"/>
              </a:spcBef>
            </a:pPr>
            <a:r>
              <a:rPr lang="sk-SK" b="1" dirty="0" smtClean="0"/>
              <a:t>dlhodobo udržateľné;</a:t>
            </a:r>
          </a:p>
          <a:p>
            <a:pPr>
              <a:lnSpc>
                <a:spcPct val="130000"/>
              </a:lnSpc>
              <a:spcBef>
                <a:spcPct val="0"/>
              </a:spcBef>
            </a:pPr>
            <a:r>
              <a:rPr lang="sk-SK" b="1" dirty="0" smtClean="0"/>
              <a:t>ukladá dáta bezpečným spôsobom</a:t>
            </a:r>
            <a:r>
              <a:rPr lang="sk-SK" dirty="0" smtClean="0"/>
              <a:t>;</a:t>
            </a:r>
          </a:p>
          <a:p>
            <a:pPr>
              <a:lnSpc>
                <a:spcPct val="130000"/>
              </a:lnSpc>
              <a:spcBef>
                <a:spcPct val="0"/>
              </a:spcBef>
            </a:pPr>
            <a:r>
              <a:rPr lang="sk-SK" b="1" dirty="0" smtClean="0"/>
              <a:t>zabezpečí, že údaje budú naďalej </a:t>
            </a:r>
            <a:r>
              <a:rPr lang="sk-SK" b="1" dirty="0" err="1" smtClean="0"/>
              <a:t>nájditeľné</a:t>
            </a:r>
            <a:r>
              <a:rPr lang="sk-SK" b="1" dirty="0" smtClean="0"/>
              <a:t> (pomocou trvalého identifikátora), prístupné a opakovane použiteľné</a:t>
            </a:r>
            <a:r>
              <a:rPr lang="sk-SK" dirty="0" smtClean="0"/>
              <a:t>;</a:t>
            </a:r>
          </a:p>
          <a:p>
            <a:pPr>
              <a:lnSpc>
                <a:spcPct val="130000"/>
              </a:lnSpc>
              <a:spcBef>
                <a:spcPct val="0"/>
              </a:spcBef>
            </a:pPr>
            <a:r>
              <a:rPr lang="sk-SK" b="1" dirty="0" smtClean="0"/>
              <a:t>popisuje údaje štandardným spôsobom </a:t>
            </a:r>
            <a:r>
              <a:rPr lang="sk-SK" b="0" dirty="0" smtClean="0"/>
              <a:t>s použitím prijatých štandardov metadát;</a:t>
            </a:r>
          </a:p>
          <a:p>
            <a:pPr>
              <a:lnSpc>
                <a:spcPct val="130000"/>
              </a:lnSpc>
              <a:spcBef>
                <a:spcPct val="0"/>
              </a:spcBef>
            </a:pPr>
            <a:r>
              <a:rPr lang="sk-SK" b="1" dirty="0" smtClean="0"/>
              <a:t>umožňuje vkladateľovi určiť licenciu</a:t>
            </a:r>
            <a:r>
              <a:rPr lang="sk-SK" dirty="0" smtClean="0"/>
              <a:t>, ktorou sa riadi prístup k dátam a ich opakované použitie.</a:t>
            </a:r>
          </a:p>
        </p:txBody>
      </p:sp>
    </p:spTree>
    <p:extLst>
      <p:ext uri="{BB962C8B-B14F-4D97-AF65-F5344CB8AC3E}">
        <p14:creationId xmlns:p14="http://schemas.microsoft.com/office/powerpoint/2010/main" val="738321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554038" y="320675"/>
            <a:ext cx="3254375" cy="1831975"/>
          </a:xfrm>
          <a:noFill/>
          <a:ln>
            <a:solidFill>
              <a:srgbClr val="000000"/>
            </a:solidFill>
            <a:miter lim="800000"/>
            <a:headEnd/>
            <a:tailEnd/>
          </a:ln>
        </p:spPr>
      </p:sp>
      <p:sp>
        <p:nvSpPr>
          <p:cNvPr id="44035" name="Rectangle 3"/>
          <p:cNvSpPr>
            <a:spLocks noGrp="1" noChangeArrowheads="1"/>
          </p:cNvSpPr>
          <p:nvPr>
            <p:ph type="body" idx="1"/>
          </p:nvPr>
        </p:nvSpPr>
        <p:spPr bwMode="auto">
          <a:xfrm>
            <a:off x="591571" y="2370243"/>
            <a:ext cx="5696917" cy="7119570"/>
          </a:xfrm>
          <a:noFill/>
        </p:spPr>
        <p:txBody>
          <a:bodyPr wrap="square" numCol="1" anchor="t" anchorCtr="0" compatLnSpc="1">
            <a:prstTxWarp prst="textNoShape">
              <a:avLst/>
            </a:prstTxWarp>
          </a:bodyPr>
          <a:lstStyle/>
          <a:p>
            <a:pPr>
              <a:spcBef>
                <a:spcPct val="0"/>
              </a:spcBef>
            </a:pPr>
            <a:r>
              <a:rPr lang="sk-SK" sz="800" dirty="0">
                <a:hlinkClick r:id="rId3"/>
              </a:rPr>
              <a:t>http://roar.eprints.org/</a:t>
            </a:r>
            <a:endParaRPr lang="sk-SK" sz="800" dirty="0"/>
          </a:p>
          <a:p>
            <a:pPr>
              <a:spcBef>
                <a:spcPct val="0"/>
              </a:spcBef>
            </a:pPr>
            <a:r>
              <a:rPr lang="sk-SK" b="1" dirty="0" smtClean="0"/>
              <a:t>ROAR</a:t>
            </a:r>
          </a:p>
          <a:p>
            <a:pPr>
              <a:spcBef>
                <a:spcPct val="0"/>
              </a:spcBef>
            </a:pPr>
            <a:r>
              <a:rPr lang="sk-SK" dirty="0" smtClean="0"/>
              <a:t>T</a:t>
            </a:r>
            <a:r>
              <a:rPr lang="en-US" dirty="0" smtClean="0"/>
              <a:t>he aim of ROAR is to promote the development of open access by providing timely information about the growth and status of repositories throughout the world. Open access to research </a:t>
            </a:r>
            <a:r>
              <a:rPr lang="en-US" dirty="0" err="1" smtClean="0"/>
              <a:t>maximises</a:t>
            </a:r>
            <a:r>
              <a:rPr lang="en-US" dirty="0" smtClean="0"/>
              <a:t> research access and thereby also research impact, making research more productive and effective.</a:t>
            </a:r>
            <a:endParaRPr lang="sk-SK" dirty="0" smtClean="0"/>
          </a:p>
          <a:p>
            <a:pPr>
              <a:spcBef>
                <a:spcPct val="0"/>
              </a:spcBef>
            </a:pPr>
            <a:r>
              <a:rPr lang="sk-SK" dirty="0" smtClean="0"/>
              <a:t>4 repozitáre zo Slovenska</a:t>
            </a:r>
          </a:p>
          <a:p>
            <a:pPr>
              <a:spcBef>
                <a:spcPct val="0"/>
              </a:spcBef>
            </a:pPr>
            <a:endParaRPr lang="sk-SK" sz="800" dirty="0"/>
          </a:p>
          <a:p>
            <a:pPr>
              <a:spcBef>
                <a:spcPct val="0"/>
              </a:spcBef>
            </a:pPr>
            <a:r>
              <a:rPr lang="en-US" b="1" dirty="0" err="1" smtClean="0"/>
              <a:t>OpenDOAR</a:t>
            </a:r>
            <a:r>
              <a:rPr lang="en-US" dirty="0" smtClean="0"/>
              <a:t> is the quality-assured, global Directory of Open Access Repositories. You can search and browse through thousands of registered repositories based on a range of features, such as location, </a:t>
            </a:r>
            <a:endParaRPr lang="sk-SK" dirty="0" smtClean="0"/>
          </a:p>
          <a:p>
            <a:pPr>
              <a:spcBef>
                <a:spcPct val="0"/>
              </a:spcBef>
            </a:pPr>
            <a:r>
              <a:rPr lang="en-US" dirty="0" smtClean="0"/>
              <a:t>https://v2.sherpa.ac.uk/opendoar/software or type of material held. Try it out for yourself: </a:t>
            </a:r>
            <a:endParaRPr lang="sk-SK" dirty="0" smtClean="0"/>
          </a:p>
          <a:p>
            <a:pPr>
              <a:spcBef>
                <a:spcPct val="0"/>
              </a:spcBef>
            </a:pPr>
            <a:r>
              <a:rPr lang="sk-SK" dirty="0" smtClean="0"/>
              <a:t>0 repozitárov zo Slovenska</a:t>
            </a:r>
          </a:p>
          <a:p>
            <a:pPr>
              <a:spcBef>
                <a:spcPct val="0"/>
              </a:spcBef>
            </a:pPr>
            <a:endParaRPr lang="sk-SK" sz="800" dirty="0"/>
          </a:p>
          <a:p>
            <a:pPr>
              <a:spcBef>
                <a:spcPts val="0"/>
              </a:spcBef>
            </a:pPr>
            <a:r>
              <a:rPr lang="en-US" b="1" dirty="0" smtClean="0"/>
              <a:t>Re3data</a:t>
            </a:r>
            <a:endParaRPr lang="sk-SK" b="1" dirty="0" smtClean="0"/>
          </a:p>
          <a:p>
            <a:pPr>
              <a:spcBef>
                <a:spcPts val="0"/>
              </a:spcBef>
            </a:pPr>
            <a:r>
              <a:rPr lang="en-US" b="1" dirty="0" smtClean="0"/>
              <a:t>About</a:t>
            </a:r>
          </a:p>
          <a:p>
            <a:pPr defTabSz="966155">
              <a:spcBef>
                <a:spcPts val="0"/>
              </a:spcBef>
              <a:defRPr/>
            </a:pPr>
            <a:r>
              <a:rPr lang="en-US" b="0" dirty="0" smtClean="0"/>
              <a:t>Re3data is a global registry of research data repositories that covers research data repositories from different academic disciplines</a:t>
            </a:r>
            <a:r>
              <a:rPr lang="en-US" dirty="0" smtClean="0"/>
              <a:t>. It includes repositories that enable permanent storage of and access to data sets to researchers, funding bodies, publishers, and scholarly Institutions. re3data promotes a culture of sharing, increased access and better visibility of research data. The registry has gone live in autumn </a:t>
            </a:r>
            <a:r>
              <a:rPr lang="en-US" b="1" dirty="0" smtClean="0"/>
              <a:t>2012 </a:t>
            </a:r>
            <a:r>
              <a:rPr lang="en-US" dirty="0" smtClean="0"/>
              <a:t>and has been funded by the </a:t>
            </a:r>
            <a:r>
              <a:rPr lang="en-US" dirty="0" smtClean="0">
                <a:hlinkClick r:id="rId4"/>
              </a:rPr>
              <a:t>German Research Foundation (DFG)</a:t>
            </a:r>
            <a:r>
              <a:rPr lang="en-US" dirty="0" smtClean="0"/>
              <a:t>. </a:t>
            </a:r>
          </a:p>
          <a:p>
            <a:pPr>
              <a:spcBef>
                <a:spcPct val="0"/>
              </a:spcBef>
            </a:pPr>
            <a:r>
              <a:rPr lang="sk-SK" sz="800" dirty="0">
                <a:hlinkClick r:id="rId5"/>
              </a:rPr>
              <a:t>https://www.re3data.org/about</a:t>
            </a:r>
            <a:endParaRPr lang="sk-SK" sz="800" dirty="0"/>
          </a:p>
          <a:p>
            <a:endParaRPr lang="sk-SK" sz="800" dirty="0"/>
          </a:p>
          <a:p>
            <a:r>
              <a:rPr lang="sk-SK" sz="800" b="1" dirty="0">
                <a:hlinkClick r:id="rId6"/>
              </a:rPr>
              <a:t>https://roarmap.eprints.org/</a:t>
            </a:r>
            <a:endParaRPr lang="sk-SK" sz="800" b="1" dirty="0"/>
          </a:p>
          <a:p>
            <a:r>
              <a:rPr lang="en-US" b="1" dirty="0" smtClean="0"/>
              <a:t>The Registry of Open Access Repositories Mandatory Archiving Policies (ROARMAP)</a:t>
            </a:r>
            <a:r>
              <a:rPr lang="en-US" dirty="0" smtClean="0"/>
              <a:t> is a searchable international </a:t>
            </a:r>
            <a:r>
              <a:rPr lang="en-US" b="1" dirty="0" smtClean="0"/>
              <a:t>registry charting the growth of open access mandates adopted by universities, research institutions and research funders </a:t>
            </a:r>
            <a:r>
              <a:rPr lang="en-US" dirty="0" smtClean="0"/>
              <a:t>that require their researchers to provide open access to their peer-reviewed research article output by depositing it in an open access repository.</a:t>
            </a:r>
            <a:endParaRPr lang="sk-SK" b="1" dirty="0" smtClean="0"/>
          </a:p>
          <a:p>
            <a:pPr>
              <a:spcBef>
                <a:spcPct val="0"/>
              </a:spcBef>
            </a:pPr>
            <a:endParaRPr lang="sk-SK" sz="800" dirty="0"/>
          </a:p>
          <a:p>
            <a:pPr>
              <a:spcBef>
                <a:spcPts val="0"/>
              </a:spcBef>
            </a:pPr>
            <a:r>
              <a:rPr lang="en-US" b="1" dirty="0" smtClean="0"/>
              <a:t>Welcome to Sherpa Romeo </a:t>
            </a:r>
          </a:p>
          <a:p>
            <a:pPr>
              <a:spcBef>
                <a:spcPts val="0"/>
              </a:spcBef>
            </a:pPr>
            <a:r>
              <a:rPr lang="en-US" dirty="0" smtClean="0"/>
              <a:t>Sherpa Romeo is an online resource that aggregates and analyses publisher open access policies from around the world and provides summaries of publisher copyright and open access archiving policies on a journal-by-journal basis. </a:t>
            </a:r>
          </a:p>
          <a:p>
            <a:pPr>
              <a:spcBef>
                <a:spcPct val="0"/>
              </a:spcBef>
            </a:pPr>
            <a:endParaRPr lang="sk-SK" dirty="0" smtClean="0"/>
          </a:p>
        </p:txBody>
      </p:sp>
    </p:spTree>
    <p:extLst>
      <p:ext uri="{BB962C8B-B14F-4D97-AF65-F5344CB8AC3E}">
        <p14:creationId xmlns:p14="http://schemas.microsoft.com/office/powerpoint/2010/main" val="3178900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439738" y="392113"/>
            <a:ext cx="6008687" cy="3381375"/>
          </a:xfrm>
          <a:noFill/>
          <a:ln>
            <a:solidFill>
              <a:srgbClr val="000000"/>
            </a:solidFill>
            <a:miter lim="800000"/>
            <a:headEnd/>
            <a:tailEnd/>
          </a:ln>
        </p:spPr>
      </p:sp>
      <p:sp>
        <p:nvSpPr>
          <p:cNvPr id="16386" name="Zástupný objekt pre poznámky 2"/>
          <p:cNvSpPr>
            <a:spLocks noGrp="1"/>
          </p:cNvSpPr>
          <p:nvPr>
            <p:ph type="body" idx="1"/>
          </p:nvPr>
        </p:nvSpPr>
        <p:spPr bwMode="auto">
          <a:xfrm>
            <a:off x="688817" y="4079588"/>
            <a:ext cx="5510530" cy="3945493"/>
          </a:xfrm>
          <a:noFill/>
        </p:spPr>
        <p:txBody>
          <a:bodyPr wrap="square" numCol="1" anchor="t" anchorCtr="0" compatLnSpc="1">
            <a:prstTxWarp prst="textNoShape">
              <a:avLst/>
            </a:prstTxWarp>
          </a:bodyPr>
          <a:lstStyle/>
          <a:p>
            <a:pPr>
              <a:spcBef>
                <a:spcPct val="0"/>
              </a:spcBef>
            </a:pPr>
            <a:endParaRPr lang="sk-SK" b="1" cap="all" baseline="0"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23</a:t>
            </a:fld>
            <a:endParaRPr lang="sk-SK">
              <a:cs typeface="Arial" charset="0"/>
            </a:endParaRPr>
          </a:p>
        </p:txBody>
      </p:sp>
    </p:spTree>
    <p:extLst>
      <p:ext uri="{BB962C8B-B14F-4D97-AF65-F5344CB8AC3E}">
        <p14:creationId xmlns:p14="http://schemas.microsoft.com/office/powerpoint/2010/main" val="4050760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604838" y="333375"/>
            <a:ext cx="2039937" cy="1147763"/>
          </a:xfrm>
          <a:noFill/>
          <a:ln>
            <a:solidFill>
              <a:srgbClr val="000000"/>
            </a:solidFill>
            <a:miter lim="800000"/>
            <a:headEnd/>
            <a:tailEnd/>
          </a:ln>
        </p:spPr>
      </p:sp>
      <p:sp>
        <p:nvSpPr>
          <p:cNvPr id="16386" name="Zástupný objekt pre poznámky 2"/>
          <p:cNvSpPr>
            <a:spLocks noGrp="1"/>
          </p:cNvSpPr>
          <p:nvPr>
            <p:ph type="body" idx="1"/>
          </p:nvPr>
        </p:nvSpPr>
        <p:spPr bwMode="auto">
          <a:xfrm>
            <a:off x="572663" y="1674717"/>
            <a:ext cx="5877899" cy="8227697"/>
          </a:xfrm>
          <a:noFill/>
        </p:spPr>
        <p:txBody>
          <a:bodyPr wrap="square" numCol="1" anchor="t" anchorCtr="0" compatLnSpc="1">
            <a:prstTxWarp prst="textNoShape">
              <a:avLst/>
            </a:prstTxWarp>
          </a:bodyPr>
          <a:lstStyle/>
          <a:p>
            <a:pPr>
              <a:lnSpc>
                <a:spcPct val="120000"/>
              </a:lnSpc>
              <a:spcBef>
                <a:spcPts val="0"/>
              </a:spcBef>
            </a:pPr>
            <a:r>
              <a:rPr lang="sk-SK" b="1" cap="all" dirty="0" smtClean="0"/>
              <a:t>Digitálna</a:t>
            </a:r>
            <a:r>
              <a:rPr lang="sk-SK" b="1" cap="all" baseline="0" dirty="0" smtClean="0"/>
              <a:t> archivácia</a:t>
            </a:r>
          </a:p>
          <a:p>
            <a:pPr marL="181154" indent="-181154">
              <a:lnSpc>
                <a:spcPct val="120000"/>
              </a:lnSpc>
              <a:spcBef>
                <a:spcPts val="0"/>
              </a:spcBef>
              <a:buFont typeface="Arial" panose="020B0604020202020204" pitchFamily="34" charset="0"/>
              <a:buChar char="•"/>
            </a:pPr>
            <a:r>
              <a:rPr lang="sk-SK" b="1" dirty="0" smtClean="0"/>
              <a:t>Webová stránka,</a:t>
            </a:r>
            <a:r>
              <a:rPr lang="sk-SK" b="1" baseline="0" dirty="0" smtClean="0"/>
              <a:t> </a:t>
            </a:r>
            <a:r>
              <a:rPr lang="sk-SK" b="1" dirty="0" smtClean="0"/>
              <a:t>úložisko vydavateľa</a:t>
            </a:r>
          </a:p>
          <a:p>
            <a:pPr marL="181154" indent="-181154">
              <a:lnSpc>
                <a:spcPct val="120000"/>
              </a:lnSpc>
              <a:spcBef>
                <a:spcPts val="0"/>
              </a:spcBef>
              <a:buFont typeface="Arial" panose="020B0604020202020204" pitchFamily="34" charset="0"/>
              <a:buChar char="•"/>
            </a:pPr>
            <a:r>
              <a:rPr lang="sk-SK" b="1" cap="all" baseline="0" dirty="0" smtClean="0"/>
              <a:t>Archivačné iniciatívy</a:t>
            </a:r>
          </a:p>
          <a:p>
            <a:pPr algn="just" defTabSz="1521504">
              <a:lnSpc>
                <a:spcPct val="120000"/>
              </a:lnSpc>
              <a:spcBef>
                <a:spcPts val="0"/>
              </a:spcBef>
            </a:pPr>
            <a:r>
              <a:rPr lang="sk-SK" sz="1300" b="1" dirty="0" err="1">
                <a:solidFill>
                  <a:srgbClr val="12018D"/>
                </a:solidFill>
                <a:hlinkClick r:id="rId3"/>
              </a:rPr>
              <a:t>Portico</a:t>
            </a:r>
            <a:r>
              <a:rPr lang="sk-SK" sz="1300" b="1" dirty="0">
                <a:solidFill>
                  <a:srgbClr val="12018D"/>
                </a:solidFill>
              </a:rPr>
              <a:t>. </a:t>
            </a:r>
            <a:r>
              <a:rPr lang="sk-SK" dirty="0" smtClean="0">
                <a:hlinkClick r:id="rId3"/>
              </a:rPr>
              <a:t>https</a:t>
            </a:r>
            <a:r>
              <a:rPr lang="sk-SK" dirty="0">
                <a:hlinkClick r:id="rId3"/>
              </a:rPr>
              <a:t>://www.portico.org/</a:t>
            </a:r>
            <a:endParaRPr lang="sk-SK" dirty="0"/>
          </a:p>
          <a:p>
            <a:pPr algn="just" defTabSz="1521504">
              <a:lnSpc>
                <a:spcPct val="120000"/>
              </a:lnSpc>
              <a:spcBef>
                <a:spcPts val="0"/>
              </a:spcBef>
              <a:defRPr/>
            </a:pPr>
            <a:r>
              <a:rPr lang="sk-SK" dirty="0" smtClean="0"/>
              <a:t>-</a:t>
            </a:r>
            <a:r>
              <a:rPr lang="sk-SK" sz="1300" b="1" dirty="0"/>
              <a:t>tmavý archív </a:t>
            </a:r>
            <a:r>
              <a:rPr lang="sk-SK" sz="1100" i="1" dirty="0"/>
              <a:t>(</a:t>
            </a:r>
            <a:r>
              <a:rPr lang="sk-SK" sz="1100" i="1" dirty="0" err="1"/>
              <a:t>dark</a:t>
            </a:r>
            <a:r>
              <a:rPr lang="sk-SK" sz="1100" i="1" dirty="0"/>
              <a:t> </a:t>
            </a:r>
            <a:r>
              <a:rPr lang="sk-SK" sz="1100" i="1" dirty="0" err="1"/>
              <a:t>archive</a:t>
            </a:r>
            <a:r>
              <a:rPr lang="sk-SK" sz="1100" i="1" dirty="0"/>
              <a:t>)</a:t>
            </a:r>
            <a:r>
              <a:rPr lang="sk-SK" dirty="0" smtClean="0"/>
              <a:t> </a:t>
            </a:r>
            <a:r>
              <a:rPr lang="sk-SK" sz="1300" b="1" dirty="0"/>
              <a:t>sprístupňuje obsah až v okamihu, keď prestane byť klasicky dostupný</a:t>
            </a:r>
          </a:p>
          <a:p>
            <a:pPr algn="just" defTabSz="1521504">
              <a:lnSpc>
                <a:spcPct val="120000"/>
              </a:lnSpc>
              <a:spcBef>
                <a:spcPts val="0"/>
              </a:spcBef>
            </a:pPr>
            <a:r>
              <a:rPr lang="sk-SK" dirty="0" smtClean="0"/>
              <a:t>-e</a:t>
            </a:r>
            <a:r>
              <a:rPr lang="sk-SK" sz="1300" dirty="0"/>
              <a:t>-časopisy, e-kníh a digitálne kolekcie         </a:t>
            </a:r>
          </a:p>
          <a:p>
            <a:pPr algn="just" defTabSz="1521504">
              <a:lnSpc>
                <a:spcPct val="120000"/>
              </a:lnSpc>
              <a:spcBef>
                <a:spcPts val="0"/>
              </a:spcBef>
            </a:pPr>
            <a:r>
              <a:rPr lang="sk-SK" sz="1300" dirty="0"/>
              <a:t>-podporovaný komunitou vydavateľov a knižníc, platená služba</a:t>
            </a:r>
          </a:p>
          <a:p>
            <a:pPr defTabSz="966155">
              <a:lnSpc>
                <a:spcPct val="120000"/>
              </a:lnSpc>
              <a:spcBef>
                <a:spcPts val="0"/>
              </a:spcBef>
              <a:defRPr/>
            </a:pPr>
            <a:r>
              <a:rPr lang="sk-SK" b="1" dirty="0" err="1" smtClean="0"/>
              <a:t>Portico</a:t>
            </a:r>
            <a:r>
              <a:rPr lang="sk-SK" b="1" dirty="0" smtClean="0"/>
              <a:t> </a:t>
            </a:r>
            <a:r>
              <a:rPr lang="en-US" b="0" dirty="0" smtClean="0"/>
              <a:t>is a </a:t>
            </a:r>
            <a:r>
              <a:rPr lang="en-US" b="1" dirty="0" smtClean="0"/>
              <a:t>community-supported preservation archive that safeguards access to e-journals, e-books, and digital collections</a:t>
            </a:r>
            <a:r>
              <a:rPr lang="en-US" b="0" dirty="0" smtClean="0"/>
              <a:t>. Our unique, trusted process ensures that the content we preserve will remain accessible and usable for researchers, scholars, and students in the future.</a:t>
            </a:r>
            <a:endParaRPr lang="sk-SK" b="0" dirty="0" smtClean="0"/>
          </a:p>
          <a:p>
            <a:pPr>
              <a:lnSpc>
                <a:spcPct val="120000"/>
              </a:lnSpc>
              <a:spcBef>
                <a:spcPts val="0"/>
              </a:spcBef>
            </a:pPr>
            <a:r>
              <a:rPr lang="en-US" b="1" dirty="0" smtClean="0"/>
              <a:t>JSTOR </a:t>
            </a:r>
            <a:endParaRPr lang="sk-SK" b="1" dirty="0" smtClean="0"/>
          </a:p>
          <a:p>
            <a:pPr>
              <a:lnSpc>
                <a:spcPct val="120000"/>
              </a:lnSpc>
              <a:spcBef>
                <a:spcPts val="0"/>
              </a:spcBef>
            </a:pPr>
            <a:r>
              <a:rPr lang="sk-SK" sz="1300" dirty="0"/>
              <a:t>od r. 1995, začal ako knižnica archivujúca digitalizované staršie čísla papierových časopisov. F</a:t>
            </a:r>
            <a:r>
              <a:rPr lang="en-US" dirty="0" err="1" smtClean="0"/>
              <a:t>ollowing</a:t>
            </a:r>
            <a:r>
              <a:rPr lang="en-US" dirty="0" smtClean="0"/>
              <a:t> a pilot launched under the direction of the University of Michigan, JSTOR was established as an independent not-for-profit organization. In 2009, JSTOR merged with and became a service of </a:t>
            </a:r>
            <a:r>
              <a:rPr lang="en-US" dirty="0" smtClean="0">
                <a:hlinkClick r:id="rId4"/>
              </a:rPr>
              <a:t>ITHAKA</a:t>
            </a:r>
            <a:r>
              <a:rPr lang="en-US" dirty="0" smtClean="0"/>
              <a:t>, a not-for-profit organization that works to advance and preserve knowledge and to improve teaching and learning through the use of digital technologies.</a:t>
            </a:r>
          </a:p>
          <a:p>
            <a:pPr>
              <a:lnSpc>
                <a:spcPct val="120000"/>
              </a:lnSpc>
              <a:spcBef>
                <a:spcPts val="0"/>
              </a:spcBef>
            </a:pPr>
            <a:r>
              <a:rPr lang="en-US" b="1" dirty="0" smtClean="0"/>
              <a:t>JSTOR currently offers more than </a:t>
            </a:r>
            <a:r>
              <a:rPr lang="en-US" b="1" dirty="0" smtClean="0">
                <a:hlinkClick r:id="rId5"/>
              </a:rPr>
              <a:t>12 million academic journal articles</a:t>
            </a:r>
            <a:r>
              <a:rPr lang="en-US" b="1" dirty="0" smtClean="0"/>
              <a:t>, </a:t>
            </a:r>
            <a:r>
              <a:rPr lang="en-US" b="1" dirty="0" smtClean="0">
                <a:hlinkClick r:id="rId6"/>
              </a:rPr>
              <a:t>100,000 books</a:t>
            </a:r>
            <a:r>
              <a:rPr lang="en-US" b="1" dirty="0" smtClean="0"/>
              <a:t>, and </a:t>
            </a:r>
            <a:r>
              <a:rPr lang="en-US" b="1" dirty="0" smtClean="0">
                <a:hlinkClick r:id="rId7"/>
              </a:rPr>
              <a:t>millions of images</a:t>
            </a:r>
            <a:r>
              <a:rPr lang="en-US" b="1" dirty="0" smtClean="0"/>
              <a:t> and </a:t>
            </a:r>
            <a:r>
              <a:rPr lang="en-US" b="1" dirty="0" smtClean="0">
                <a:hlinkClick r:id="rId8"/>
              </a:rPr>
              <a:t>primary source materials</a:t>
            </a:r>
            <a:r>
              <a:rPr lang="en-US" b="1" dirty="0" smtClean="0"/>
              <a:t> in 75 disciplines.</a:t>
            </a:r>
          </a:p>
          <a:p>
            <a:pPr>
              <a:lnSpc>
                <a:spcPct val="120000"/>
              </a:lnSpc>
              <a:spcBef>
                <a:spcPts val="0"/>
              </a:spcBef>
            </a:pPr>
            <a:r>
              <a:rPr lang="en-US" b="1" cap="all" dirty="0" smtClean="0"/>
              <a:t>open content </a:t>
            </a:r>
            <a:r>
              <a:rPr lang="en-US" b="1" dirty="0" smtClean="0"/>
              <a:t>on JSTOR</a:t>
            </a:r>
            <a:r>
              <a:rPr lang="sk-SK" b="1" dirty="0" smtClean="0"/>
              <a:t>, </a:t>
            </a:r>
            <a:r>
              <a:rPr lang="en-US" dirty="0" smtClean="0">
                <a:hlinkClick r:id="rId9"/>
              </a:rPr>
              <a:t>Open </a:t>
            </a:r>
            <a:r>
              <a:rPr lang="en-US" dirty="0">
                <a:hlinkClick r:id="rId9"/>
              </a:rPr>
              <a:t>Access Content on JSTOR</a:t>
            </a:r>
            <a:endParaRPr lang="en-US" dirty="0"/>
          </a:p>
          <a:p>
            <a:pPr>
              <a:lnSpc>
                <a:spcPct val="120000"/>
              </a:lnSpc>
              <a:spcBef>
                <a:spcPts val="0"/>
              </a:spcBef>
            </a:pPr>
            <a:r>
              <a:rPr lang="en-US" dirty="0" smtClean="0"/>
              <a:t>There is a great deal of Open Content available on JSTOR. Use JSTOR to access Open Access books and journals, as well as journal content published before 1923 in the United States (and prior to 1870 elsewhere) for free. The “Early Journal Content” on JSTOR includes more than </a:t>
            </a:r>
            <a:r>
              <a:rPr lang="en-US" b="1" dirty="0" smtClean="0"/>
              <a:t>500,000 public domain articles from more than 200 journals </a:t>
            </a:r>
            <a:r>
              <a:rPr lang="en-US" dirty="0" smtClean="0"/>
              <a:t>on the JSTOR platform.</a:t>
            </a:r>
          </a:p>
          <a:p>
            <a:pPr>
              <a:lnSpc>
                <a:spcPct val="120000"/>
              </a:lnSpc>
              <a:spcBef>
                <a:spcPts val="0"/>
              </a:spcBef>
            </a:pPr>
            <a:r>
              <a:rPr lang="en-US" dirty="0" smtClean="0"/>
              <a:t>Keep in mind that open access isn't the only way to get free content on JSTOR. Sometimes publishers will make their content available to read online for free with a personal JSTOR account. </a:t>
            </a:r>
            <a:endParaRPr lang="sk-SK" dirty="0" smtClean="0"/>
          </a:p>
          <a:p>
            <a:pPr>
              <a:lnSpc>
                <a:spcPct val="120000"/>
              </a:lnSpc>
              <a:spcBef>
                <a:spcPts val="0"/>
              </a:spcBef>
            </a:pPr>
            <a:r>
              <a:rPr lang="en-US" b="1" dirty="0" smtClean="0"/>
              <a:t>How to Start Reading for Free</a:t>
            </a:r>
          </a:p>
          <a:p>
            <a:pPr>
              <a:lnSpc>
                <a:spcPct val="120000"/>
              </a:lnSpc>
              <a:spcBef>
                <a:spcPts val="0"/>
              </a:spcBef>
            </a:pPr>
            <a:r>
              <a:rPr lang="en-US" dirty="0" smtClean="0"/>
              <a:t>When you have a </a:t>
            </a:r>
            <a:r>
              <a:rPr lang="en-US" dirty="0" smtClean="0">
                <a:hlinkClick r:id="rId10"/>
              </a:rPr>
              <a:t>free personal JSTOR account</a:t>
            </a:r>
            <a:r>
              <a:rPr lang="en-US" dirty="0" smtClean="0"/>
              <a:t>, you can read 6 articles online for free every 30 days. JSTOR has temporarily increased the number of total available articles you can read online for free from 6 to 100 per month. </a:t>
            </a:r>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24</a:t>
            </a:fld>
            <a:endParaRPr lang="sk-SK">
              <a:cs typeface="Arial" charset="0"/>
            </a:endParaRPr>
          </a:p>
        </p:txBody>
      </p:sp>
    </p:spTree>
    <p:extLst>
      <p:ext uri="{BB962C8B-B14F-4D97-AF65-F5344CB8AC3E}">
        <p14:creationId xmlns:p14="http://schemas.microsoft.com/office/powerpoint/2010/main" val="3761447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3433763" y="261938"/>
            <a:ext cx="3136900" cy="1765300"/>
          </a:xfrm>
          <a:noFill/>
          <a:ln>
            <a:solidFill>
              <a:srgbClr val="000000"/>
            </a:solidFill>
            <a:miter lim="800000"/>
            <a:headEnd/>
            <a:tailEnd/>
          </a:ln>
        </p:spPr>
      </p:sp>
      <p:sp>
        <p:nvSpPr>
          <p:cNvPr id="16386" name="Zástupný objekt pre poznámky 2"/>
          <p:cNvSpPr>
            <a:spLocks noGrp="1"/>
          </p:cNvSpPr>
          <p:nvPr>
            <p:ph type="body" idx="1"/>
          </p:nvPr>
        </p:nvSpPr>
        <p:spPr bwMode="auto">
          <a:xfrm>
            <a:off x="526744" y="1764838"/>
            <a:ext cx="5913015" cy="8031480"/>
          </a:xfrm>
          <a:noFill/>
        </p:spPr>
        <p:txBody>
          <a:bodyPr wrap="square" numCol="1" anchor="t" anchorCtr="0" compatLnSpc="1">
            <a:prstTxWarp prst="textNoShape">
              <a:avLst/>
            </a:prstTxWarp>
          </a:bodyPr>
          <a:lstStyle/>
          <a:p>
            <a:pPr>
              <a:lnSpc>
                <a:spcPct val="120000"/>
              </a:lnSpc>
              <a:spcBef>
                <a:spcPts val="0"/>
              </a:spcBef>
            </a:pPr>
            <a:r>
              <a:rPr lang="sk-SK" b="1" dirty="0" smtClean="0"/>
              <a:t>LOKCSS (</a:t>
            </a:r>
            <a:r>
              <a:rPr lang="en-US" dirty="0"/>
              <a:t>(Lots of Copies Keep Stuff Safe</a:t>
            </a:r>
            <a:r>
              <a:rPr lang="sk-SK" b="1" dirty="0" smtClean="0"/>
              <a:t>)</a:t>
            </a:r>
          </a:p>
          <a:p>
            <a:pPr>
              <a:lnSpc>
                <a:spcPct val="120000"/>
              </a:lnSpc>
              <a:spcBef>
                <a:spcPts val="0"/>
              </a:spcBef>
            </a:pPr>
            <a:r>
              <a:rPr lang="pt-BR" b="1" dirty="0" smtClean="0"/>
              <a:t>LOCKSS je princíp, program, komunita a softvérová aplikácia</a:t>
            </a:r>
            <a:r>
              <a:rPr lang="sk-SK" b="1" dirty="0" smtClean="0"/>
              <a:t>.</a:t>
            </a:r>
          </a:p>
          <a:p>
            <a:pPr>
              <a:lnSpc>
                <a:spcPct val="120000"/>
              </a:lnSpc>
              <a:spcBef>
                <a:spcPts val="0"/>
              </a:spcBef>
            </a:pPr>
            <a:r>
              <a:rPr lang="sk-SK" b="1" dirty="0" smtClean="0"/>
              <a:t>-backup</a:t>
            </a:r>
            <a:r>
              <a:rPr lang="sk-SK" b="1" baseline="0" dirty="0" smtClean="0"/>
              <a:t> v reálnom čase</a:t>
            </a:r>
          </a:p>
          <a:p>
            <a:pPr>
              <a:lnSpc>
                <a:spcPct val="120000"/>
              </a:lnSpc>
              <a:spcBef>
                <a:spcPts val="0"/>
              </a:spcBef>
            </a:pPr>
            <a:r>
              <a:rPr lang="sk-SK" b="1" baseline="0" dirty="0" smtClean="0"/>
              <a:t>-prístup k zálohovanému obsahu vždy, keď je stránka vydavateľa nedostupná, hoci len na krátky čas</a:t>
            </a:r>
            <a:endParaRPr lang="sk-SK" b="1" dirty="0" smtClean="0"/>
          </a:p>
          <a:p>
            <a:pPr defTabSz="966155">
              <a:lnSpc>
                <a:spcPct val="120000"/>
              </a:lnSpc>
              <a:spcBef>
                <a:spcPts val="0"/>
              </a:spcBef>
              <a:defRPr/>
            </a:pPr>
            <a:r>
              <a:rPr lang="sk-SK" sz="1300" b="1" i="1" dirty="0"/>
              <a:t>Systém na báze softvéru s otvoreným zdrojovým kódom</a:t>
            </a:r>
            <a:r>
              <a:rPr lang="sk-SK" sz="1300" i="1" dirty="0"/>
              <a:t>, ktorý kontroluje viaceré kópie dokumentu voči sebe navzájom, aby odhalil náhodne vzniknuté chyby (alebo prípadné pokusy o zmenu či potlačenie materiálu, ktorý bol vydaný. Keby bola na internete len jedna kópia pod jednou administráciou, bola by oveľa zraniteľnejšia voči diverzii či cenzúre).</a:t>
            </a:r>
          </a:p>
          <a:p>
            <a:pPr>
              <a:lnSpc>
                <a:spcPct val="120000"/>
              </a:lnSpc>
              <a:spcBef>
                <a:spcPts val="0"/>
              </a:spcBef>
            </a:pPr>
            <a:r>
              <a:rPr lang="sk-SK" b="1" dirty="0" smtClean="0"/>
              <a:t>-pod záštitou </a:t>
            </a:r>
            <a:r>
              <a:rPr lang="sk-SK" b="1" dirty="0" err="1" smtClean="0"/>
              <a:t>Stanfordskej</a:t>
            </a:r>
            <a:r>
              <a:rPr lang="sk-SK" b="1" dirty="0" smtClean="0"/>
              <a:t> univerzity</a:t>
            </a:r>
            <a:r>
              <a:rPr lang="sk-SK" dirty="0" smtClean="0"/>
              <a:t>, je sieťou typu </a:t>
            </a:r>
            <a:r>
              <a:rPr lang="sk-SK" dirty="0" err="1" smtClean="0"/>
              <a:t>peer</a:t>
            </a:r>
            <a:r>
              <a:rPr lang="sk-SK" dirty="0" smtClean="0"/>
              <a:t>-to-</a:t>
            </a:r>
            <a:r>
              <a:rPr lang="sk-SK" dirty="0" err="1" smtClean="0"/>
              <a:t>peer</a:t>
            </a:r>
            <a:r>
              <a:rPr lang="sk-SK" dirty="0" smtClean="0"/>
              <a:t>, ktorá vyvíja a podporuje systém otvoreného zdroja, ktorý umožňuje knižniciam zhromažďovať, uchovávať a poskytovať svojim čitateľom prístup k materiálom zverejneným na webe. </a:t>
            </a:r>
            <a:endParaRPr lang="sk-SK" sz="1300" dirty="0"/>
          </a:p>
          <a:p>
            <a:pPr>
              <a:lnSpc>
                <a:spcPct val="120000"/>
              </a:lnSpc>
              <a:spcBef>
                <a:spcPts val="0"/>
              </a:spcBef>
            </a:pPr>
            <a:r>
              <a:rPr lang="sk-SK" dirty="0" smtClean="0"/>
              <a:t>Jeho </a:t>
            </a:r>
            <a:r>
              <a:rPr lang="sk-SK" b="1" dirty="0" smtClean="0"/>
              <a:t>hlavným cieľom je digitálne uchovávanie.</a:t>
            </a:r>
            <a:endParaRPr lang="en-US" dirty="0" smtClean="0"/>
          </a:p>
          <a:p>
            <a:pPr>
              <a:lnSpc>
                <a:spcPct val="120000"/>
              </a:lnSpc>
              <a:spcBef>
                <a:spcPts val="0"/>
              </a:spcBef>
            </a:pPr>
            <a:r>
              <a:rPr lang="en-US" b="1" dirty="0" smtClean="0"/>
              <a:t>CLOCKSS</a:t>
            </a:r>
            <a:r>
              <a:rPr lang="en-US" dirty="0" smtClean="0"/>
              <a:t> (</a:t>
            </a:r>
            <a:r>
              <a:rPr lang="en-US" b="1" dirty="0" smtClean="0"/>
              <a:t>Controlled LOCKSS</a:t>
            </a:r>
            <a:r>
              <a:rPr lang="en-US" dirty="0" smtClean="0"/>
              <a:t>) employs a </a:t>
            </a:r>
            <a:r>
              <a:rPr lang="en-US" dirty="0" smtClean="0">
                <a:hlinkClick r:id="rId3"/>
              </a:rPr>
              <a:t>unique approach to archiving</a:t>
            </a:r>
            <a:r>
              <a:rPr lang="en-US" dirty="0" smtClean="0"/>
              <a:t> that was initiated by Stanford University librarians in 1999</a:t>
            </a:r>
            <a:r>
              <a:rPr lang="sk-SK" dirty="0" smtClean="0"/>
              <a:t>.</a:t>
            </a:r>
          </a:p>
          <a:p>
            <a:pPr>
              <a:lnSpc>
                <a:spcPct val="120000"/>
              </a:lnSpc>
              <a:spcBef>
                <a:spcPts val="0"/>
              </a:spcBef>
            </a:pPr>
            <a:r>
              <a:rPr lang="sk-SK" sz="1300" dirty="0"/>
              <a:t>–</a:t>
            </a:r>
            <a:r>
              <a:rPr lang="sk-SK" sz="1300" b="1" dirty="0"/>
              <a:t>dlhodobé uchovávanie</a:t>
            </a:r>
            <a:r>
              <a:rPr lang="sk-SK" sz="1300" dirty="0"/>
              <a:t>, chráni obsah pred stratou, poškodením aj pre budúce generácie výskumníkov, </a:t>
            </a:r>
          </a:p>
          <a:p>
            <a:pPr>
              <a:lnSpc>
                <a:spcPct val="120000"/>
              </a:lnSpc>
              <a:spcBef>
                <a:spcPts val="0"/>
              </a:spcBef>
            </a:pPr>
            <a:r>
              <a:rPr lang="sk-SK" sz="1300" b="1" dirty="0"/>
              <a:t>-</a:t>
            </a:r>
            <a:r>
              <a:rPr lang="sk-SK" sz="1300" b="1" dirty="0" err="1"/>
              <a:t>dark</a:t>
            </a:r>
            <a:r>
              <a:rPr lang="sk-SK" sz="1300" b="1" dirty="0"/>
              <a:t> </a:t>
            </a:r>
            <a:r>
              <a:rPr lang="sk-SK" sz="1300" b="1" dirty="0" err="1"/>
              <a:t>archive</a:t>
            </a:r>
            <a:endParaRPr lang="sk-SK" sz="1300" b="1" dirty="0"/>
          </a:p>
          <a:p>
            <a:pPr>
              <a:lnSpc>
                <a:spcPct val="120000"/>
              </a:lnSpc>
              <a:spcBef>
                <a:spcPts val="0"/>
              </a:spcBef>
            </a:pPr>
            <a:r>
              <a:rPr lang="sk-SK" sz="1300" b="1" dirty="0"/>
              <a:t>-platená služba </a:t>
            </a:r>
            <a:r>
              <a:rPr lang="sk-SK" sz="1300" dirty="0"/>
              <a:t>(</a:t>
            </a:r>
            <a:r>
              <a:rPr lang="sk-SK" sz="1300" dirty="0">
                <a:hlinkClick r:id="rId4"/>
              </a:rPr>
              <a:t>https://clockss.org/join-academic-publishers/</a:t>
            </a:r>
            <a:r>
              <a:rPr lang="sk-SK" sz="1300" dirty="0"/>
              <a:t>)</a:t>
            </a:r>
          </a:p>
          <a:p>
            <a:pPr defTabSz="966155">
              <a:lnSpc>
                <a:spcPct val="120000"/>
              </a:lnSpc>
              <a:spcBef>
                <a:spcPts val="0"/>
              </a:spcBef>
              <a:defRPr/>
            </a:pPr>
            <a:r>
              <a:rPr lang="sk-SK" sz="1300" dirty="0"/>
              <a:t>-službu si platia najmä veľkí vydavatelia (u ktorých je malá pravdepodobnosť zániku, preto zatiaľ zverejnila len malú časť archívov)</a:t>
            </a:r>
          </a:p>
          <a:p>
            <a:pPr>
              <a:lnSpc>
                <a:spcPct val="120000"/>
              </a:lnSpc>
              <a:spcBef>
                <a:spcPts val="0"/>
              </a:spcBef>
            </a:pPr>
            <a:r>
              <a:rPr lang="sk-SK" sz="1300" dirty="0"/>
              <a:t>-</a:t>
            </a:r>
            <a:r>
              <a:rPr lang="sk-SK" sz="1300" b="1" dirty="0"/>
              <a:t>otvorený prístup a licencie CC</a:t>
            </a:r>
            <a:r>
              <a:rPr lang="sk-SK" sz="1300" dirty="0"/>
              <a:t>:  </a:t>
            </a:r>
            <a:r>
              <a:rPr lang="en-US" dirty="0" smtClean="0"/>
              <a:t>As the only dark archive that assigns a Creative Commons license to all triggered digital content, CLOCKSS benefits the greater global scholarly community by enabling permanent Open Access to abandoned and orphaned publications. As a result, recovered content becomes perpetually available to anyone with Internet access.</a:t>
            </a:r>
            <a:endParaRPr lang="sk-SK" sz="1300" dirty="0"/>
          </a:p>
          <a:p>
            <a:pPr>
              <a:spcBef>
                <a:spcPts val="0"/>
              </a:spcBef>
            </a:pPr>
            <a:r>
              <a:rPr lang="en-US" dirty="0" smtClean="0"/>
              <a:t>CLOCKSS operates </a:t>
            </a:r>
            <a:r>
              <a:rPr lang="en-US" dirty="0" smtClean="0">
                <a:hlinkClick r:id="rId5"/>
              </a:rPr>
              <a:t>12 archive nodes</a:t>
            </a:r>
            <a:r>
              <a:rPr lang="en-US" dirty="0" smtClean="0"/>
              <a:t> at leading academic institutions worldwide, </a:t>
            </a:r>
            <a:r>
              <a:rPr lang="en-US" dirty="0" smtClean="0">
                <a:hlinkClick r:id="rId6"/>
              </a:rPr>
              <a:t>preserving the authoritative versions of 48.5 million journal articles, over 34,000 serial and 360,000 book titles, and a growing collection of supplementary materials and metadata information</a:t>
            </a:r>
            <a:r>
              <a:rPr lang="en-US" dirty="0" smtClean="0"/>
              <a:t>. As of August 2021, 66 titles have been triggered and made available from our archive via open access. CLOCKSS participants include 300 libraries and 435 publishers.</a:t>
            </a:r>
          </a:p>
          <a:p>
            <a:pPr>
              <a:spcBef>
                <a:spcPts val="0"/>
              </a:spcBef>
            </a:pPr>
            <a:r>
              <a:rPr lang="sk-SK" i="1" dirty="0"/>
              <a:t>Príklad použitia CLOKSS v prípade ukončenia vychádzania časopisu z oblasti chémie: https://www.chemistryworld.com/news/a-key-chemistry-journal-disappeared-from-the-web-others-are-at-risk/4019265.article </a:t>
            </a:r>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25</a:t>
            </a:fld>
            <a:endParaRPr lang="sk-SK">
              <a:cs typeface="Arial" charset="0"/>
            </a:endParaRPr>
          </a:p>
        </p:txBody>
      </p:sp>
    </p:spTree>
    <p:extLst>
      <p:ext uri="{BB962C8B-B14F-4D97-AF65-F5344CB8AC3E}">
        <p14:creationId xmlns:p14="http://schemas.microsoft.com/office/powerpoint/2010/main" val="1444047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3054350" y="176213"/>
            <a:ext cx="3394075" cy="1909762"/>
          </a:xfrm>
          <a:noFill/>
          <a:ln>
            <a:solidFill>
              <a:srgbClr val="000000"/>
            </a:solidFill>
            <a:miter lim="800000"/>
            <a:headEnd/>
            <a:tailEnd/>
          </a:ln>
        </p:spPr>
      </p:sp>
      <p:sp>
        <p:nvSpPr>
          <p:cNvPr id="44035" name="Rectangle 3"/>
          <p:cNvSpPr>
            <a:spLocks noGrp="1" noChangeArrowheads="1"/>
          </p:cNvSpPr>
          <p:nvPr>
            <p:ph type="body" idx="1"/>
          </p:nvPr>
        </p:nvSpPr>
        <p:spPr bwMode="auto">
          <a:xfrm>
            <a:off x="634792" y="1863333"/>
            <a:ext cx="5510530" cy="7732578"/>
          </a:xfrm>
          <a:noFill/>
        </p:spPr>
        <p:txBody>
          <a:bodyPr wrap="square" numCol="1" anchor="t" anchorCtr="0" compatLnSpc="1">
            <a:prstTxWarp prst="textNoShape">
              <a:avLst/>
            </a:prstTxWarp>
          </a:bodyPr>
          <a:lstStyle/>
          <a:p>
            <a:r>
              <a:rPr lang="sk-SK" b="1" dirty="0" smtClean="0"/>
              <a:t>CLOCKSS</a:t>
            </a:r>
          </a:p>
          <a:p>
            <a:pPr>
              <a:spcBef>
                <a:spcPts val="0"/>
              </a:spcBef>
            </a:pPr>
            <a:r>
              <a:rPr lang="en-US" b="1" dirty="0" smtClean="0"/>
              <a:t>Upholding Research Integrity in Preservation and Archiving</a:t>
            </a:r>
          </a:p>
          <a:p>
            <a:pPr>
              <a:spcBef>
                <a:spcPts val="0"/>
              </a:spcBef>
            </a:pPr>
            <a:r>
              <a:rPr lang="en-US" sz="1000" i="1" dirty="0"/>
              <a:t>May 23, 2024</a:t>
            </a:r>
            <a:r>
              <a:rPr lang="sk-SK" sz="1000" i="1" dirty="0"/>
              <a:t>, </a:t>
            </a:r>
            <a:r>
              <a:rPr lang="en-US" sz="1000" i="1" dirty="0"/>
              <a:t>By </a:t>
            </a:r>
            <a:r>
              <a:rPr lang="en-US" sz="1000" i="1" dirty="0" err="1"/>
              <a:t>Gali</a:t>
            </a:r>
            <a:r>
              <a:rPr lang="en-US" sz="1000" i="1" dirty="0"/>
              <a:t> </a:t>
            </a:r>
            <a:r>
              <a:rPr lang="en-US" sz="1000" i="1" dirty="0" err="1"/>
              <a:t>Halevi</a:t>
            </a:r>
            <a:r>
              <a:rPr lang="en-US" sz="1000" i="1" dirty="0"/>
              <a:t>, MLS, PhD</a:t>
            </a:r>
          </a:p>
          <a:p>
            <a:pPr>
              <a:spcBef>
                <a:spcPts val="0"/>
              </a:spcBef>
            </a:pPr>
            <a:r>
              <a:rPr lang="en-US" sz="1000" i="1" dirty="0"/>
              <a:t>Collection Director at CLOCKSS</a:t>
            </a:r>
          </a:p>
          <a:p>
            <a:pPr>
              <a:spcBef>
                <a:spcPts val="0"/>
              </a:spcBef>
            </a:pPr>
            <a:r>
              <a:rPr lang="sk-SK" b="1" dirty="0" smtClean="0"/>
              <a:t>Na zmiernenie rizík spojených s uchovávaním </a:t>
            </a:r>
            <a:r>
              <a:rPr lang="sk-SK" dirty="0" smtClean="0"/>
              <a:t>falošných </a:t>
            </a:r>
            <a:r>
              <a:rPr lang="sk-SK" dirty="0"/>
              <a:t>časopisov alebo predátorských publikácií môžu archívy a služby digitálneho uchovávania zaviesť nasledujúce opatrenia</a:t>
            </a:r>
            <a:r>
              <a:rPr lang="sk-SK" dirty="0" smtClean="0"/>
              <a:t>:</a:t>
            </a:r>
            <a:r>
              <a:rPr lang="sk-SK" b="1" dirty="0" smtClean="0"/>
              <a:t>:</a:t>
            </a:r>
          </a:p>
          <a:p>
            <a:pPr>
              <a:spcBef>
                <a:spcPts val="0"/>
              </a:spcBef>
            </a:pPr>
            <a:r>
              <a:rPr lang="en-US" b="1" dirty="0" smtClean="0"/>
              <a:t>Evaluate Retraction Rates:</a:t>
            </a:r>
            <a:r>
              <a:rPr lang="en-US" dirty="0" smtClean="0"/>
              <a:t> Before archiving a journal, assess its retraction rate to gauge its reliability and integrity. Journals with a high proportion of retractions may be indicative of editorial laxity or ethical issues.</a:t>
            </a:r>
          </a:p>
          <a:p>
            <a:r>
              <a:rPr lang="en-US" b="1" dirty="0" smtClean="0"/>
              <a:t>Review Editorial Team:</a:t>
            </a:r>
            <a:r>
              <a:rPr lang="en-US" dirty="0" smtClean="0"/>
              <a:t> Investigate the credentials and affiliations of the journal's editorial team. A reputable journal should have a diverse and qualified editorial board with expertise in the field, comprising respected scholars and researchers.</a:t>
            </a:r>
          </a:p>
          <a:p>
            <a:r>
              <a:rPr lang="en-US" b="1" dirty="0" smtClean="0"/>
              <a:t>Examine Journal Website:</a:t>
            </a:r>
            <a:r>
              <a:rPr lang="en-US" dirty="0" smtClean="0"/>
              <a:t> Scrutinize the journal's website for transparency and credibility indicators. Look for clear editorial policies, publication ethics statements, and information about peer review procedures. A lack of transparency or vague policies may signal potential issues with the journal's integrity.</a:t>
            </a:r>
          </a:p>
          <a:p>
            <a:r>
              <a:rPr lang="en-US" b="1" dirty="0" smtClean="0"/>
              <a:t>Assess Peer Review Procedures:</a:t>
            </a:r>
            <a:r>
              <a:rPr lang="en-US" dirty="0" smtClean="0"/>
              <a:t> Verify the journal's peer review process to ensure it adheres to rigorous standards. Look for evidence of double-blind peer review, transparent review criteria, and reviewer guidelines. A robust peer review process is essential for maintaining the quality and reliability of published research.</a:t>
            </a:r>
          </a:p>
          <a:p>
            <a:r>
              <a:rPr lang="en-US" b="1" dirty="0" smtClean="0"/>
              <a:t>Engage in Due Diligence:</a:t>
            </a:r>
            <a:r>
              <a:rPr lang="en-US" dirty="0" smtClean="0"/>
              <a:t> Conduct thorough due diligence before archiving any publication. Consult reputable sources, such as indexing databases, academic directories, and professional organizations, to verify the credibility and legitimacy of the journal.</a:t>
            </a:r>
          </a:p>
          <a:p>
            <a:r>
              <a:rPr lang="en-US" b="1" dirty="0" smtClean="0"/>
              <a:t>Establish Clear Archiving Criteria:</a:t>
            </a:r>
            <a:r>
              <a:rPr lang="en-US" dirty="0" smtClean="0"/>
              <a:t> Develop clear criteria for determining which journals to archive based on their adherence to research integrity standards. Consider factors such as indexing in reputable databases, adherence to publication ethics guidelines, and endorsement by recognized scholarly organizations.</a:t>
            </a:r>
          </a:p>
          <a:p>
            <a:r>
              <a:rPr lang="en-US" b="1" dirty="0" smtClean="0"/>
              <a:t>Provide Contextual Information:</a:t>
            </a:r>
            <a:r>
              <a:rPr lang="en-US" dirty="0" smtClean="0"/>
              <a:t> When archiving publications, provide contextual information about retractions or concerns regarding the journal's integrity. Ask the publisher whether there is a clear label of retracted articles and include information about the reasons for retraction or any ethical issues associated with the journal.</a:t>
            </a:r>
          </a:p>
          <a:p>
            <a:r>
              <a:rPr lang="en-US" dirty="0" smtClean="0"/>
              <a:t>By implementing these measures, archives and digital preservation services can play a proactive role in upholding research integrity and preventing the preservation of misleading or fabricated publications. </a:t>
            </a:r>
          </a:p>
        </p:txBody>
      </p:sp>
    </p:spTree>
    <p:extLst>
      <p:ext uri="{BB962C8B-B14F-4D97-AF65-F5344CB8AC3E}">
        <p14:creationId xmlns:p14="http://schemas.microsoft.com/office/powerpoint/2010/main" val="259071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438150" y="733425"/>
            <a:ext cx="6011863" cy="3382963"/>
          </a:xfrm>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sk-SK" dirty="0" smtClean="0"/>
              <a:t>Poskytuje Univerzitná knižnica v Bratislave</a:t>
            </a:r>
          </a:p>
        </p:txBody>
      </p:sp>
    </p:spTree>
    <p:extLst>
      <p:ext uri="{BB962C8B-B14F-4D97-AF65-F5344CB8AC3E}">
        <p14:creationId xmlns:p14="http://schemas.microsoft.com/office/powerpoint/2010/main" val="357482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sk-SK" dirty="0" smtClean="0"/>
          </a:p>
        </p:txBody>
      </p:sp>
    </p:spTree>
    <p:extLst>
      <p:ext uri="{BB962C8B-B14F-4D97-AF65-F5344CB8AC3E}">
        <p14:creationId xmlns:p14="http://schemas.microsoft.com/office/powerpoint/2010/main" val="3137203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500063" y="192088"/>
            <a:ext cx="2214562" cy="1246187"/>
          </a:xfrm>
          <a:noFill/>
          <a:ln>
            <a:solidFill>
              <a:srgbClr val="000000"/>
            </a:solidFill>
            <a:miter lim="800000"/>
            <a:headEnd/>
            <a:tailEnd/>
          </a:ln>
        </p:spPr>
      </p:sp>
      <p:sp>
        <p:nvSpPr>
          <p:cNvPr id="44035" name="Rectangle 3"/>
          <p:cNvSpPr>
            <a:spLocks noGrp="1" noChangeArrowheads="1"/>
          </p:cNvSpPr>
          <p:nvPr>
            <p:ph type="body" idx="1"/>
          </p:nvPr>
        </p:nvSpPr>
        <p:spPr bwMode="auto">
          <a:xfrm>
            <a:off x="591572" y="1438209"/>
            <a:ext cx="5804965" cy="8368240"/>
          </a:xfrm>
          <a:noFill/>
        </p:spPr>
        <p:txBody>
          <a:bodyPr wrap="square" numCol="1" anchor="t" anchorCtr="0" compatLnSpc="1">
            <a:prstTxWarp prst="textNoShape">
              <a:avLst/>
            </a:prstTxWarp>
          </a:bodyPr>
          <a:lstStyle/>
          <a:p>
            <a:pPr>
              <a:spcBef>
                <a:spcPts val="0"/>
              </a:spcBef>
            </a:pPr>
            <a:r>
              <a:rPr lang="sk-SK" sz="1300" b="1" dirty="0">
                <a:cs typeface="Arial" panose="020B0604020202020204" pitchFamily="34" charset="0"/>
              </a:rPr>
              <a:t>Prečo archivovať dáta / články / knihy...? </a:t>
            </a:r>
            <a:r>
              <a:rPr lang="sk-SK" sz="1300" dirty="0">
                <a:cs typeface="Arial" panose="020B0604020202020204" pitchFamily="34" charset="0"/>
              </a:rPr>
              <a:t>– </a:t>
            </a:r>
            <a:r>
              <a:rPr lang="sk-SK" sz="1300" b="1" dirty="0">
                <a:cs typeface="Arial" panose="020B0604020202020204" pitchFamily="34" charset="0"/>
              </a:rPr>
              <a:t>kontinuita vedeckého záznamu, nevieme, čo budeme potrebovať</a:t>
            </a:r>
          </a:p>
          <a:p>
            <a:pPr>
              <a:spcBef>
                <a:spcPts val="0"/>
              </a:spcBef>
            </a:pPr>
            <a:r>
              <a:rPr lang="sk-SK" sz="1300" b="1" dirty="0">
                <a:solidFill>
                  <a:srgbClr val="000000"/>
                </a:solidFill>
                <a:cs typeface="Arial" panose="020B0604020202020204" pitchFamily="34" charset="0"/>
              </a:rPr>
              <a:t>Čo je archivácia </a:t>
            </a:r>
            <a:r>
              <a:rPr lang="sk-SK" sz="1300" dirty="0">
                <a:solidFill>
                  <a:srgbClr val="000000"/>
                </a:solidFill>
                <a:cs typeface="Arial" panose="020B0604020202020204" pitchFamily="34" charset="0"/>
              </a:rPr>
              <a:t>- proces podporujúci </a:t>
            </a:r>
            <a:r>
              <a:rPr lang="sk-SK" sz="1300" b="1" dirty="0">
                <a:solidFill>
                  <a:srgbClr val="000000"/>
                </a:solidFill>
                <a:cs typeface="Arial" panose="020B0604020202020204" pitchFamily="34" charset="0"/>
              </a:rPr>
              <a:t>dlhodobé uchovávanie a ochranu</a:t>
            </a:r>
            <a:r>
              <a:rPr lang="sk-SK" sz="1300" dirty="0">
                <a:solidFill>
                  <a:srgbClr val="000000"/>
                </a:solidFill>
                <a:cs typeface="Arial" panose="020B0604020202020204" pitchFamily="34" charset="0"/>
              </a:rPr>
              <a:t> dát/dokumentov a </a:t>
            </a:r>
            <a:r>
              <a:rPr lang="sk-SK" sz="1300" b="1" dirty="0">
                <a:solidFill>
                  <a:srgbClr val="000000"/>
                </a:solidFill>
                <a:cs typeface="Arial" panose="020B0604020202020204" pitchFamily="34" charset="0"/>
              </a:rPr>
              <a:t>metód/postupov ich čítania a interpretácie</a:t>
            </a:r>
          </a:p>
          <a:p>
            <a:pPr>
              <a:spcBef>
                <a:spcPts val="0"/>
              </a:spcBef>
            </a:pPr>
            <a:r>
              <a:rPr lang="sk-SK" sz="1300" b="1" dirty="0">
                <a:cs typeface="Arial" panose="020B0604020202020204" pitchFamily="34" charset="0"/>
              </a:rPr>
              <a:t>Digitálna archivácia </a:t>
            </a:r>
            <a:r>
              <a:rPr lang="sk-SK" sz="1300" dirty="0">
                <a:cs typeface="Arial" panose="020B0604020202020204" pitchFamily="34" charset="0"/>
              </a:rPr>
              <a:t>- zložka digitálneho kurátorstva,  zabezpečuje správnosť archivovaných digitálnych objektov, ich fyzickú a logickú integritu, autenticitu a bezpečnosť</a:t>
            </a:r>
          </a:p>
          <a:p>
            <a:pPr>
              <a:spcBef>
                <a:spcPts val="0"/>
              </a:spcBef>
            </a:pPr>
            <a:r>
              <a:rPr lang="sk-SK" sz="1300" b="1" dirty="0">
                <a:cs typeface="Arial" panose="020B0604020202020204" pitchFamily="34" charset="0"/>
              </a:rPr>
              <a:t>Archivácia </a:t>
            </a:r>
            <a:r>
              <a:rPr lang="sk-SK" sz="1300" b="1" dirty="0" err="1">
                <a:cs typeface="Arial" panose="020B0604020202020204" pitchFamily="34" charset="0"/>
              </a:rPr>
              <a:t>vs</a:t>
            </a:r>
            <a:r>
              <a:rPr lang="sk-SK" sz="1300" b="1" dirty="0">
                <a:cs typeface="Arial" panose="020B0604020202020204" pitchFamily="34" charset="0"/>
              </a:rPr>
              <a:t>. zálohovanie </a:t>
            </a:r>
            <a:r>
              <a:rPr lang="sk-SK" sz="1300" dirty="0">
                <a:cs typeface="Arial" panose="020B0604020202020204" pitchFamily="34" charset="0"/>
              </a:rPr>
              <a:t>- Archivácia sa často zamieňa s pojmom zálohovanie. Hoci má zálohovanie podobné vlastnosti ako archivácia, má iný cieľ. Cieľom zálohovania je zabezpečiť dokumenty alebo údaje pred stratou alebo zničením. </a:t>
            </a:r>
          </a:p>
          <a:p>
            <a:pPr>
              <a:spcBef>
                <a:spcPts val="0"/>
              </a:spcBef>
            </a:pPr>
            <a:r>
              <a:rPr lang="sk-SK" sz="1300" b="1" dirty="0">
                <a:cs typeface="Arial" panose="020B0604020202020204" pitchFamily="34" charset="0"/>
              </a:rPr>
              <a:t>Digitálne objekty (formáty)</a:t>
            </a:r>
          </a:p>
          <a:p>
            <a:pPr>
              <a:spcBef>
                <a:spcPts val="0"/>
              </a:spcBef>
            </a:pPr>
            <a:r>
              <a:rPr lang="sk-SK" sz="1300" b="1" dirty="0">
                <a:cs typeface="Arial" panose="020B0604020202020204" pitchFamily="34" charset="0"/>
              </a:rPr>
              <a:t>Digitálny repozitár </a:t>
            </a:r>
            <a:r>
              <a:rPr lang="sk-SK" sz="1300" dirty="0">
                <a:cs typeface="Arial" panose="020B0604020202020204" pitchFamily="34" charset="0"/>
              </a:rPr>
              <a:t>– charakteristika - </a:t>
            </a:r>
            <a:r>
              <a:rPr lang="sk-SK" sz="1300" b="1" dirty="0">
                <a:solidFill>
                  <a:srgbClr val="000000"/>
                </a:solidFill>
                <a:cs typeface="Arial" panose="020B0604020202020204" pitchFamily="34" charset="0"/>
              </a:rPr>
              <a:t>štruktúrované digitálne úložisko, systém pre prevádzku súboru služieb, ktoré sa zaoberajú získavaním, správou a sprístupňovaním digitálneho obsahu</a:t>
            </a:r>
            <a:endParaRPr lang="sk-SK" sz="1300" dirty="0">
              <a:cs typeface="Arial" panose="020B0604020202020204" pitchFamily="34" charset="0"/>
            </a:endParaRPr>
          </a:p>
          <a:p>
            <a:pPr>
              <a:spcBef>
                <a:spcPts val="0"/>
              </a:spcBef>
            </a:pPr>
            <a:r>
              <a:rPr lang="sk-SK" sz="1300" dirty="0">
                <a:cs typeface="Arial" panose="020B0604020202020204" pitchFamily="34" charset="0"/>
              </a:rPr>
              <a:t>                               - typy (</a:t>
            </a:r>
            <a:r>
              <a:rPr lang="sk-SK" sz="1300" b="1" dirty="0">
                <a:cs typeface="Arial" panose="020B0604020202020204" pitchFamily="34" charset="0"/>
              </a:rPr>
              <a:t>inštitucionálny, predmetový (tematický), národný, </a:t>
            </a:r>
            <a:r>
              <a:rPr lang="sk-SK" sz="1300" b="1" dirty="0" err="1">
                <a:cs typeface="Arial" panose="020B0604020202020204" pitchFamily="34" charset="0"/>
              </a:rPr>
              <a:t>multiodborový</a:t>
            </a:r>
            <a:r>
              <a:rPr lang="sk-SK" sz="1300" b="1" dirty="0">
                <a:cs typeface="Arial" panose="020B0604020202020204" pitchFamily="34" charset="0"/>
              </a:rPr>
              <a:t> (univerzálny</a:t>
            </a:r>
            <a:r>
              <a:rPr lang="sk-SK" sz="1300" dirty="0">
                <a:cs typeface="Arial" panose="020B0604020202020204" pitchFamily="34" charset="0"/>
              </a:rPr>
              <a:t>), príklady – </a:t>
            </a:r>
            <a:r>
              <a:rPr lang="sk-SK" sz="1300" b="1" dirty="0">
                <a:cs typeface="Arial" panose="020B0604020202020204" pitchFamily="34" charset="0"/>
              </a:rPr>
              <a:t>ZENODO, RIO, </a:t>
            </a:r>
            <a:r>
              <a:rPr lang="sk-SK" sz="1300" b="1" dirty="0" err="1">
                <a:cs typeface="Arial" panose="020B0604020202020204" pitchFamily="34" charset="0"/>
              </a:rPr>
              <a:t>ArXIV</a:t>
            </a:r>
            <a:r>
              <a:rPr lang="sk-SK" sz="1300" b="1" dirty="0">
                <a:cs typeface="Arial" panose="020B0604020202020204" pitchFamily="34" charset="0"/>
              </a:rPr>
              <a:t>, Digitálny archív SAV, Protocols.io, </a:t>
            </a:r>
            <a:r>
              <a:rPr lang="sk-SK" sz="1300" b="1" dirty="0" err="1">
                <a:cs typeface="Arial" panose="020B0604020202020204" pitchFamily="34" charset="0"/>
              </a:rPr>
              <a:t>GitHub</a:t>
            </a:r>
            <a:endParaRPr lang="sk-SK" sz="1300" b="1" dirty="0">
              <a:cs typeface="Arial" panose="020B0604020202020204" pitchFamily="34" charset="0"/>
            </a:endParaRPr>
          </a:p>
          <a:p>
            <a:pPr algn="just">
              <a:spcBef>
                <a:spcPts val="0"/>
              </a:spcBef>
            </a:pPr>
            <a:r>
              <a:rPr lang="sk-SK" sz="1300" b="1" dirty="0">
                <a:cs typeface="Arial" panose="020B0604020202020204" pitchFamily="34" charset="0"/>
              </a:rPr>
              <a:t>Repozitár – služby </a:t>
            </a:r>
            <a:r>
              <a:rPr lang="sk-SK" sz="1300" dirty="0">
                <a:cs typeface="Arial" panose="020B0604020202020204" pitchFamily="34" charset="0"/>
              </a:rPr>
              <a:t>- </a:t>
            </a:r>
            <a:r>
              <a:rPr lang="sk-SK" sz="1300" b="1" dirty="0">
                <a:solidFill>
                  <a:srgbClr val="12018D"/>
                </a:solidFill>
                <a:cs typeface="Arial" panose="020B0604020202020204" pitchFamily="34" charset="0"/>
              </a:rPr>
              <a:t>Služby pre používateľov</a:t>
            </a:r>
            <a:r>
              <a:rPr lang="sk-SK" sz="1300" dirty="0">
                <a:solidFill>
                  <a:srgbClr val="12018D"/>
                </a:solidFill>
                <a:cs typeface="Arial" panose="020B0604020202020204" pitchFamily="34" charset="0"/>
              </a:rPr>
              <a:t>: </a:t>
            </a:r>
            <a:r>
              <a:rPr lang="sk-SK" sz="1300" dirty="0">
                <a:solidFill>
                  <a:srgbClr val="000000"/>
                </a:solidFill>
                <a:cs typeface="Arial" panose="020B0604020202020204" pitchFamily="34" charset="0"/>
              </a:rPr>
              <a:t>vyhľadávanie, kolekcie, profil(y), odporúčania; </a:t>
            </a:r>
            <a:r>
              <a:rPr lang="sk-SK" sz="1300" b="1" dirty="0" err="1">
                <a:solidFill>
                  <a:srgbClr val="12018D"/>
                </a:solidFill>
                <a:cs typeface="Arial" panose="020B0604020202020204" pitchFamily="34" charset="0"/>
              </a:rPr>
              <a:t>Agregačné</a:t>
            </a:r>
            <a:r>
              <a:rPr lang="sk-SK" sz="1300" b="1" dirty="0">
                <a:solidFill>
                  <a:srgbClr val="12018D"/>
                </a:solidFill>
                <a:cs typeface="Arial" panose="020B0604020202020204" pitchFamily="34" charset="0"/>
              </a:rPr>
              <a:t> služby / Združovanie (nástroje na): </a:t>
            </a:r>
            <a:r>
              <a:rPr lang="sk-SK" sz="1300" dirty="0">
                <a:solidFill>
                  <a:srgbClr val="000000"/>
                </a:solidFill>
                <a:cs typeface="Arial" panose="020B0604020202020204" pitchFamily="34" charset="0"/>
              </a:rPr>
              <a:t>súhrny, index(y), prehliadanie ; </a:t>
            </a:r>
            <a:r>
              <a:rPr lang="sk-SK" sz="1300" b="1" dirty="0">
                <a:solidFill>
                  <a:srgbClr val="12018D"/>
                </a:solidFill>
                <a:cs typeface="Arial" panose="020B0604020202020204" pitchFamily="34" charset="0"/>
              </a:rPr>
              <a:t>Prezentačné služby (nástroje):</a:t>
            </a:r>
            <a:r>
              <a:rPr lang="sk-SK" sz="1300" dirty="0">
                <a:solidFill>
                  <a:srgbClr val="000000"/>
                </a:solidFill>
                <a:cs typeface="Arial" panose="020B0604020202020204" pitchFamily="34" charset="0"/>
              </a:rPr>
              <a:t> používateľské rozhranie, OAI-PMH </a:t>
            </a:r>
          </a:p>
          <a:p>
            <a:pPr algn="just">
              <a:spcBef>
                <a:spcPts val="0"/>
              </a:spcBef>
            </a:pPr>
            <a:r>
              <a:rPr lang="sk-SK" sz="1300" b="1" dirty="0">
                <a:solidFill>
                  <a:srgbClr val="12018D"/>
                </a:solidFill>
                <a:cs typeface="Arial" panose="020B0604020202020204" pitchFamily="34" charset="0"/>
              </a:rPr>
              <a:t>Zabezpečenie prístupu k službám: </a:t>
            </a:r>
            <a:r>
              <a:rPr lang="sk-SK" sz="1300" dirty="0">
                <a:solidFill>
                  <a:srgbClr val="000000"/>
                </a:solidFill>
                <a:cs typeface="Arial" panose="020B0604020202020204" pitchFamily="34" charset="0"/>
              </a:rPr>
              <a:t>autentifikácia / autorizácia, manažment, informácie (stavové, štatistické, </a:t>
            </a:r>
            <a:r>
              <a:rPr lang="sk-SK" sz="1300" dirty="0" err="1">
                <a:solidFill>
                  <a:srgbClr val="000000"/>
                </a:solidFill>
                <a:cs typeface="Arial" panose="020B0604020202020204" pitchFamily="34" charset="0"/>
              </a:rPr>
              <a:t>info</a:t>
            </a:r>
            <a:r>
              <a:rPr lang="sk-SK" sz="1300" dirty="0">
                <a:solidFill>
                  <a:srgbClr val="000000"/>
                </a:solidFill>
                <a:cs typeface="Arial" panose="020B0604020202020204" pitchFamily="34" charset="0"/>
              </a:rPr>
              <a:t> o prevádzke)</a:t>
            </a:r>
          </a:p>
          <a:p>
            <a:pPr>
              <a:spcBef>
                <a:spcPts val="0"/>
              </a:spcBef>
            </a:pPr>
            <a:r>
              <a:rPr lang="sk-SK" sz="1300" dirty="0">
                <a:cs typeface="Arial" panose="020B0604020202020204" pitchFamily="34" charset="0"/>
              </a:rPr>
              <a:t>                - obsah – digitálne objekty (</a:t>
            </a:r>
            <a:r>
              <a:rPr lang="sk-SK" sz="1300" dirty="0" err="1">
                <a:cs typeface="Arial" panose="020B0604020202020204" pitchFamily="34" charset="0"/>
              </a:rPr>
              <a:t>born</a:t>
            </a:r>
            <a:r>
              <a:rPr lang="sk-SK" sz="1300" dirty="0">
                <a:cs typeface="Arial" panose="020B0604020202020204" pitchFamily="34" charset="0"/>
              </a:rPr>
              <a:t> alebo digitalizované)</a:t>
            </a:r>
          </a:p>
          <a:p>
            <a:pPr>
              <a:spcBef>
                <a:spcPts val="0"/>
              </a:spcBef>
            </a:pPr>
            <a:r>
              <a:rPr lang="sk-SK" sz="1300" dirty="0">
                <a:cs typeface="Arial" panose="020B0604020202020204" pitchFamily="34" charset="0"/>
              </a:rPr>
              <a:t>                - funkcie - </a:t>
            </a:r>
            <a:r>
              <a:rPr lang="sk-SK" sz="1300" dirty="0">
                <a:solidFill>
                  <a:srgbClr val="000000"/>
                </a:solidFill>
                <a:cs typeface="Arial" panose="020B0604020202020204" pitchFamily="34" charset="0"/>
              </a:rPr>
              <a:t>Spracovanie dokumentov; Tvorba metadát; Uloženie a archivácia digitálneho obsahu; Zabezpečenie integrity a autenticity; Sprístupnenie dokumentov</a:t>
            </a:r>
          </a:p>
          <a:p>
            <a:pPr>
              <a:spcBef>
                <a:spcPts val="0"/>
              </a:spcBef>
            </a:pPr>
            <a:r>
              <a:rPr lang="sk-SK" sz="1300" dirty="0">
                <a:cs typeface="Arial" panose="020B0604020202020204" pitchFamily="34" charset="0"/>
              </a:rPr>
              <a:t>                - softvér - </a:t>
            </a:r>
            <a:r>
              <a:rPr lang="sk-SK" sz="1300" b="1" dirty="0">
                <a:solidFill>
                  <a:srgbClr val="12018D"/>
                </a:solidFill>
                <a:cs typeface="Arial" panose="020B0604020202020204" pitchFamily="34" charset="0"/>
              </a:rPr>
              <a:t>Otvorené softvéry </a:t>
            </a:r>
            <a:r>
              <a:rPr lang="sk-SK" sz="1300" dirty="0">
                <a:cs typeface="Arial" panose="020B0604020202020204" pitchFamily="34" charset="0"/>
              </a:rPr>
              <a:t>pre repozitáre (</a:t>
            </a:r>
            <a:r>
              <a:rPr lang="sk-SK" sz="1300" i="1" dirty="0">
                <a:cs typeface="Arial" panose="020B0604020202020204" pitchFamily="34" charset="0"/>
              </a:rPr>
              <a:t>softvér s otvoreným zdrojovým kódom</a:t>
            </a:r>
            <a:r>
              <a:rPr lang="sk-SK" sz="1300" dirty="0">
                <a:cs typeface="Arial" panose="020B0604020202020204" pitchFamily="34" charset="0"/>
              </a:rPr>
              <a:t>): napr. </a:t>
            </a:r>
            <a:r>
              <a:rPr lang="sk-SK" sz="1300" dirty="0" err="1">
                <a:cs typeface="Arial" panose="020B0604020202020204" pitchFamily="34" charset="0"/>
              </a:rPr>
              <a:t>DSpace</a:t>
            </a:r>
            <a:r>
              <a:rPr lang="sk-SK" sz="1300" dirty="0">
                <a:cs typeface="Arial" panose="020B0604020202020204" pitchFamily="34" charset="0"/>
              </a:rPr>
              <a:t>, Fedora, </a:t>
            </a:r>
            <a:r>
              <a:rPr lang="sk-SK" sz="1300" dirty="0" err="1">
                <a:cs typeface="Arial" panose="020B0604020202020204" pitchFamily="34" charset="0"/>
              </a:rPr>
              <a:t>EPrints</a:t>
            </a:r>
            <a:r>
              <a:rPr lang="sk-SK" sz="1300" dirty="0">
                <a:cs typeface="Arial" panose="020B0604020202020204" pitchFamily="34" charset="0"/>
              </a:rPr>
              <a:t>, </a:t>
            </a:r>
            <a:r>
              <a:rPr lang="sk-SK" sz="1300" dirty="0" err="1">
                <a:cs typeface="Arial" panose="020B0604020202020204" pitchFamily="34" charset="0"/>
              </a:rPr>
              <a:t>Invenio</a:t>
            </a:r>
            <a:r>
              <a:rPr lang="sk-SK" sz="1300" dirty="0">
                <a:cs typeface="Arial" panose="020B0604020202020204" pitchFamily="34" charset="0"/>
              </a:rPr>
              <a:t> (CERN); </a:t>
            </a:r>
            <a:r>
              <a:rPr lang="sk-SK" sz="1300" b="1" dirty="0" err="1">
                <a:solidFill>
                  <a:srgbClr val="12018D"/>
                </a:solidFill>
                <a:cs typeface="Arial" panose="020B0604020202020204" pitchFamily="34" charset="0"/>
              </a:rPr>
              <a:t>Hostingové</a:t>
            </a:r>
            <a:r>
              <a:rPr lang="sk-SK" sz="1300" b="1" dirty="0">
                <a:solidFill>
                  <a:srgbClr val="12018D"/>
                </a:solidFill>
                <a:cs typeface="Arial" panose="020B0604020202020204" pitchFamily="34" charset="0"/>
              </a:rPr>
              <a:t> riešenia</a:t>
            </a:r>
            <a:r>
              <a:rPr lang="sk-SK" sz="1300" dirty="0">
                <a:cs typeface="Arial" panose="020B0604020202020204" pitchFamily="34" charset="0"/>
              </a:rPr>
              <a:t>: napr. </a:t>
            </a:r>
            <a:r>
              <a:rPr lang="sk-SK" sz="1300" dirty="0" err="1">
                <a:cs typeface="Arial" panose="020B0604020202020204" pitchFamily="34" charset="0"/>
              </a:rPr>
              <a:t>SimpleDL</a:t>
            </a:r>
            <a:r>
              <a:rPr lang="sk-SK" sz="1300" dirty="0">
                <a:cs typeface="Arial" panose="020B0604020202020204" pitchFamily="34" charset="0"/>
              </a:rPr>
              <a:t>, </a:t>
            </a:r>
            <a:r>
              <a:rPr lang="sk-SK" sz="1300" dirty="0" err="1">
                <a:cs typeface="Arial" panose="020B0604020202020204" pitchFamily="34" charset="0"/>
              </a:rPr>
              <a:t>DSpaceDirect</a:t>
            </a:r>
            <a:endParaRPr lang="sk-SK" sz="1300" dirty="0">
              <a:cs typeface="Arial" panose="020B0604020202020204" pitchFamily="34" charset="0"/>
            </a:endParaRPr>
          </a:p>
          <a:p>
            <a:pPr defTabSz="966155">
              <a:spcBef>
                <a:spcPts val="0"/>
              </a:spcBef>
              <a:defRPr/>
            </a:pPr>
            <a:r>
              <a:rPr lang="sk-SK" sz="1300" b="1" dirty="0">
                <a:cs typeface="Arial" panose="020B0604020202020204" pitchFamily="34" charset="0"/>
              </a:rPr>
              <a:t>Dôveryhodné digitálne repozitáre </a:t>
            </a:r>
            <a:r>
              <a:rPr lang="sk-SK" sz="1300" dirty="0">
                <a:cs typeface="Arial" panose="020B0604020202020204" pitchFamily="34" charset="0"/>
              </a:rPr>
              <a:t>- audit, certifikácia – 10 princípov OASIS, normy, modely interného aj externého auditu; dôveryhodnosť </a:t>
            </a:r>
            <a:r>
              <a:rPr lang="sk-SK" sz="1300" b="1" dirty="0">
                <a:cs typeface="Arial" panose="020B0604020202020204" pitchFamily="34" charset="0"/>
              </a:rPr>
              <a:t>(DRAMBORA </a:t>
            </a:r>
            <a:r>
              <a:rPr lang="sk-SK" sz="1300" dirty="0">
                <a:cs typeface="Arial" panose="020B0604020202020204" pitchFamily="34" charset="0"/>
              </a:rPr>
              <a:t>-</a:t>
            </a:r>
            <a:r>
              <a:rPr lang="en-US" sz="1300" dirty="0">
                <a:cs typeface="Arial" panose="020B0604020202020204" pitchFamily="34" charset="0"/>
              </a:rPr>
              <a:t>Digital</a:t>
            </a:r>
            <a:r>
              <a:rPr lang="sk-SK" sz="1300" dirty="0">
                <a:cs typeface="Arial" panose="020B0604020202020204" pitchFamily="34" charset="0"/>
              </a:rPr>
              <a:t> </a:t>
            </a:r>
            <a:r>
              <a:rPr lang="en-US" sz="1300" dirty="0">
                <a:cs typeface="Arial" panose="020B0604020202020204" pitchFamily="34" charset="0"/>
              </a:rPr>
              <a:t>Repository</a:t>
            </a:r>
            <a:r>
              <a:rPr lang="sk-SK" sz="1300" dirty="0">
                <a:cs typeface="Arial" panose="020B0604020202020204" pitchFamily="34" charset="0"/>
              </a:rPr>
              <a:t> </a:t>
            </a:r>
            <a:r>
              <a:rPr lang="en-US" sz="1300" dirty="0">
                <a:cs typeface="Arial" panose="020B0604020202020204" pitchFamily="34" charset="0"/>
              </a:rPr>
              <a:t>Audit Method</a:t>
            </a:r>
            <a:r>
              <a:rPr lang="sk-SK" sz="1300" dirty="0">
                <a:cs typeface="Arial" panose="020B0604020202020204" pitchFamily="34" charset="0"/>
              </a:rPr>
              <a:t> </a:t>
            </a:r>
            <a:r>
              <a:rPr lang="en-US" sz="1300" dirty="0">
                <a:cs typeface="Arial" panose="020B0604020202020204" pitchFamily="34" charset="0"/>
              </a:rPr>
              <a:t>Base on Risk Assessment</a:t>
            </a:r>
            <a:r>
              <a:rPr lang="sk-SK" sz="1300" dirty="0">
                <a:cs typeface="Arial" panose="020B0604020202020204" pitchFamily="34" charset="0"/>
              </a:rPr>
              <a:t>  </a:t>
            </a:r>
            <a:r>
              <a:rPr lang="en-US" sz="1300" dirty="0">
                <a:cs typeface="Arial" panose="020B0604020202020204" pitchFamily="34" charset="0"/>
              </a:rPr>
              <a:t>originated as a paper-based methodology for helping repository managers to develop a documented understanding of the risks they face, expressed in terms of probability and potential impact</a:t>
            </a:r>
            <a:r>
              <a:rPr lang="sk-SK" sz="1300" dirty="0">
                <a:cs typeface="Arial" panose="020B0604020202020204" pitchFamily="34" charset="0"/>
              </a:rPr>
              <a:t>.; referenčný model OASIS </a:t>
            </a:r>
            <a:r>
              <a:rPr lang="en-US" sz="1300" b="1" dirty="0">
                <a:cs typeface="Arial" panose="020B0604020202020204" pitchFamily="34" charset="0"/>
              </a:rPr>
              <a:t>Organization for the Advancement of Structured Information Standards</a:t>
            </a:r>
            <a:r>
              <a:rPr lang="en-US" sz="1300" dirty="0">
                <a:cs typeface="Arial" panose="020B0604020202020204" pitchFamily="34" charset="0"/>
              </a:rPr>
              <a:t> </a:t>
            </a:r>
            <a:r>
              <a:rPr lang="sk-SK" sz="1300" dirty="0">
                <a:cs typeface="Arial" panose="020B0604020202020204" pitchFamily="34" charset="0"/>
              </a:rPr>
              <a:t>– 10 princípov, certifikácia</a:t>
            </a:r>
          </a:p>
          <a:p>
            <a:pPr>
              <a:spcBef>
                <a:spcPts val="0"/>
              </a:spcBef>
            </a:pPr>
            <a:r>
              <a:rPr lang="sk-SK" sz="1300" b="1" dirty="0">
                <a:cs typeface="Arial" panose="020B0604020202020204" pitchFamily="34" charset="0"/>
              </a:rPr>
              <a:t>Výber repozitára </a:t>
            </a:r>
            <a:r>
              <a:rPr lang="sk-SK" sz="1300" dirty="0">
                <a:cs typeface="Arial" panose="020B0604020202020204" pitchFamily="34" charset="0"/>
              </a:rPr>
              <a:t>– registre repozitárov – </a:t>
            </a:r>
            <a:r>
              <a:rPr lang="sk-SK" sz="1300" b="1" dirty="0">
                <a:cs typeface="Arial" panose="020B0604020202020204" pitchFamily="34" charset="0"/>
              </a:rPr>
              <a:t>medzinárodné registre repozitárov</a:t>
            </a:r>
            <a:r>
              <a:rPr lang="sk-SK" sz="1300" dirty="0">
                <a:cs typeface="Arial" panose="020B0604020202020204" pitchFamily="34" charset="0"/>
              </a:rPr>
              <a:t>, príklady – ROAOR, </a:t>
            </a:r>
            <a:r>
              <a:rPr lang="sk-SK" sz="1300" dirty="0" err="1">
                <a:cs typeface="Arial" panose="020B0604020202020204" pitchFamily="34" charset="0"/>
              </a:rPr>
              <a:t>OpenDOAR</a:t>
            </a:r>
            <a:r>
              <a:rPr lang="sk-SK" sz="1300" dirty="0">
                <a:cs typeface="Arial" panose="020B0604020202020204" pitchFamily="34" charset="0"/>
              </a:rPr>
              <a:t>, ROAR MAP,  </a:t>
            </a:r>
            <a:r>
              <a:rPr lang="sk-SK" sz="1300" dirty="0" err="1">
                <a:cs typeface="Arial" panose="020B0604020202020204" pitchFamily="34" charset="0"/>
              </a:rPr>
              <a:t>SherpaRomeo</a:t>
            </a:r>
            <a:r>
              <a:rPr lang="sk-SK" sz="1300" dirty="0">
                <a:cs typeface="Arial" panose="020B0604020202020204" pitchFamily="34" charset="0"/>
              </a:rPr>
              <a:t>, re3data – dátové repozitáre</a:t>
            </a:r>
          </a:p>
          <a:p>
            <a:pPr defTabSz="966155">
              <a:spcBef>
                <a:spcPts val="0"/>
              </a:spcBef>
              <a:defRPr/>
            </a:pPr>
            <a:r>
              <a:rPr lang="sk-SK" sz="1300" b="1" dirty="0">
                <a:cs typeface="Arial" panose="020B0604020202020204" pitchFamily="34" charset="0"/>
              </a:rPr>
              <a:t>Príklady -</a:t>
            </a:r>
            <a:r>
              <a:rPr lang="sk-SK" sz="1300" dirty="0">
                <a:cs typeface="Arial" panose="020B0604020202020204" pitchFamily="34" charset="0"/>
              </a:rPr>
              <a:t> </a:t>
            </a:r>
            <a:r>
              <a:rPr lang="sk-SK" sz="1300" b="1" dirty="0">
                <a:cs typeface="Arial" panose="020B0604020202020204" pitchFamily="34" charset="0"/>
              </a:rPr>
              <a:t>tmavý archív </a:t>
            </a:r>
            <a:r>
              <a:rPr lang="sk-SK" sz="1300" i="1" dirty="0">
                <a:cs typeface="Arial" panose="020B0604020202020204" pitchFamily="34" charset="0"/>
              </a:rPr>
              <a:t>(</a:t>
            </a:r>
            <a:r>
              <a:rPr lang="sk-SK" sz="1300" i="1" dirty="0" err="1">
                <a:cs typeface="Arial" panose="020B0604020202020204" pitchFamily="34" charset="0"/>
              </a:rPr>
              <a:t>dark</a:t>
            </a:r>
            <a:r>
              <a:rPr lang="sk-SK" sz="1300" i="1" dirty="0">
                <a:cs typeface="Arial" panose="020B0604020202020204" pitchFamily="34" charset="0"/>
              </a:rPr>
              <a:t> </a:t>
            </a:r>
            <a:r>
              <a:rPr lang="sk-SK" sz="1300" i="1" dirty="0" err="1">
                <a:cs typeface="Arial" panose="020B0604020202020204" pitchFamily="34" charset="0"/>
              </a:rPr>
              <a:t>archive</a:t>
            </a:r>
            <a:r>
              <a:rPr lang="sk-SK" sz="1300" i="1" dirty="0">
                <a:cs typeface="Arial" panose="020B0604020202020204" pitchFamily="34" charset="0"/>
              </a:rPr>
              <a:t>)</a:t>
            </a:r>
            <a:r>
              <a:rPr lang="sk-SK" sz="1300" dirty="0">
                <a:cs typeface="Arial" panose="020B0604020202020204" pitchFamily="34" charset="0"/>
              </a:rPr>
              <a:t> e-časopisov, kníh a digitálnych kolekcií, podporovaný komunitou vydavateľov a knižníc (</a:t>
            </a:r>
            <a:r>
              <a:rPr lang="sk-SK" sz="1300" b="1" dirty="0">
                <a:cs typeface="Arial" panose="020B0604020202020204" pitchFamily="34" charset="0"/>
              </a:rPr>
              <a:t>sprístupňuje obsah až v okamihu, keď prestane byť klasicky dostupný</a:t>
            </a:r>
            <a:r>
              <a:rPr lang="sk-SK" sz="1300" dirty="0">
                <a:cs typeface="Arial" panose="020B0604020202020204" pitchFamily="34" charset="0"/>
              </a:rPr>
              <a:t>) – </a:t>
            </a:r>
            <a:r>
              <a:rPr lang="sk-SK" sz="1300" dirty="0" err="1">
                <a:cs typeface="Arial" panose="020B0604020202020204" pitchFamily="34" charset="0"/>
              </a:rPr>
              <a:t>Portico</a:t>
            </a:r>
            <a:endParaRPr lang="sk-SK" sz="1300" dirty="0">
              <a:cs typeface="Arial" panose="020B0604020202020204" pitchFamily="34" charset="0"/>
            </a:endParaRPr>
          </a:p>
          <a:p>
            <a:pPr defTabSz="966155">
              <a:spcBef>
                <a:spcPts val="0"/>
              </a:spcBef>
              <a:defRPr/>
            </a:pPr>
            <a:r>
              <a:rPr lang="sk-SK" sz="1300" dirty="0">
                <a:cs typeface="Arial" panose="020B0604020202020204" pitchFamily="34" charset="0"/>
              </a:rPr>
              <a:t>            - systémy dlhodobého uchovávania majú vydavatelia k dispozícii? – L</a:t>
            </a:r>
            <a:r>
              <a:rPr lang="sk-SK" sz="1300" b="1" dirty="0">
                <a:cs typeface="Arial" panose="020B0604020202020204" pitchFamily="34" charset="0"/>
              </a:rPr>
              <a:t>OCKSS, CLOCKSS</a:t>
            </a:r>
            <a:endParaRPr lang="sk-SK" dirty="0" smtClean="0"/>
          </a:p>
        </p:txBody>
      </p:sp>
    </p:spTree>
    <p:extLst>
      <p:ext uri="{BB962C8B-B14F-4D97-AF65-F5344CB8AC3E}">
        <p14:creationId xmlns:p14="http://schemas.microsoft.com/office/powerpoint/2010/main" val="183967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47700" y="285750"/>
            <a:ext cx="1003300" cy="565150"/>
          </a:xfrm>
        </p:spPr>
      </p:sp>
      <p:sp>
        <p:nvSpPr>
          <p:cNvPr id="3" name="Zástupný objekt pre poznámky 2"/>
          <p:cNvSpPr>
            <a:spLocks noGrp="1"/>
          </p:cNvSpPr>
          <p:nvPr>
            <p:ph type="body" idx="1"/>
          </p:nvPr>
        </p:nvSpPr>
        <p:spPr>
          <a:xfrm>
            <a:off x="432199" y="851172"/>
            <a:ext cx="5953534" cy="9074819"/>
          </a:xfrm>
        </p:spPr>
        <p:txBody>
          <a:bodyPr/>
          <a:lstStyle/>
          <a:p>
            <a:pPr>
              <a:spcBef>
                <a:spcPts val="634"/>
              </a:spcBef>
            </a:pPr>
            <a:r>
              <a:rPr lang="sk-SK" b="1" dirty="0" smtClean="0"/>
              <a:t>archív</a:t>
            </a:r>
            <a:r>
              <a:rPr lang="sk-SK" dirty="0" smtClean="0"/>
              <a:t> -u </a:t>
            </a:r>
            <a:r>
              <a:rPr lang="sk-SK" i="1" dirty="0" smtClean="0"/>
              <a:t>m.</a:t>
            </a:r>
            <a:r>
              <a:rPr lang="sk-SK" dirty="0" smtClean="0"/>
              <a:t> </a:t>
            </a:r>
            <a:r>
              <a:rPr lang="sk-SK" dirty="0" smtClean="0">
                <a:hlinkClick r:id="rId3"/>
              </a:rPr>
              <a:t>zbierka</a:t>
            </a:r>
            <a:r>
              <a:rPr lang="sk-SK" dirty="0" smtClean="0"/>
              <a:t> písomností, dokumentov; </a:t>
            </a:r>
            <a:r>
              <a:rPr lang="sk-SK" dirty="0" smtClean="0">
                <a:hlinkClick r:id="rId4"/>
              </a:rPr>
              <a:t>inštitúcia</a:t>
            </a:r>
            <a:r>
              <a:rPr lang="sk-SK" dirty="0" smtClean="0"/>
              <a:t> na </a:t>
            </a:r>
            <a:r>
              <a:rPr lang="sk-SK" dirty="0" smtClean="0">
                <a:hlinkClick r:id="rId5"/>
              </a:rPr>
              <a:t>ich</a:t>
            </a:r>
            <a:r>
              <a:rPr lang="sk-SK" dirty="0" smtClean="0"/>
              <a:t> opatrovanie: </a:t>
            </a:r>
            <a:r>
              <a:rPr lang="sk-SK" i="1" dirty="0" smtClean="0"/>
              <a:t>literárny a., </a:t>
            </a:r>
            <a:r>
              <a:rPr lang="sk-SK" i="1" dirty="0" smtClean="0">
                <a:hlinkClick r:id="rId6"/>
              </a:rPr>
              <a:t>mestský</a:t>
            </a:r>
            <a:r>
              <a:rPr lang="sk-SK" i="1" dirty="0" smtClean="0"/>
              <a:t> a.</a:t>
            </a:r>
            <a:r>
              <a:rPr lang="sk-SK" dirty="0" smtClean="0"/>
              <a:t>; </a:t>
            </a:r>
            <a:r>
              <a:rPr lang="sk-SK" i="1" dirty="0" smtClean="0"/>
              <a:t>štátny a.</a:t>
            </a:r>
            <a:r>
              <a:rPr lang="sk-SK" dirty="0" smtClean="0"/>
              <a:t>;</a:t>
            </a:r>
          </a:p>
          <a:p>
            <a:pPr>
              <a:spcBef>
                <a:spcPts val="634"/>
              </a:spcBef>
            </a:pPr>
            <a:r>
              <a:rPr lang="sk-SK" dirty="0" smtClean="0"/>
              <a:t>Slovo archív – použitie: https://sk.wikipedia.org/wiki/Arch%C3%Adv</a:t>
            </a:r>
          </a:p>
          <a:p>
            <a:pPr>
              <a:spcBef>
                <a:spcPts val="634"/>
              </a:spcBef>
            </a:pPr>
            <a:r>
              <a:rPr lang="sk-SK" dirty="0" smtClean="0"/>
              <a:t>Výklad slov archív, archivovaťhttps://www.macmillandictionaryblog.com/archive</a:t>
            </a:r>
          </a:p>
          <a:p>
            <a:pPr>
              <a:spcBef>
                <a:spcPts val="634"/>
              </a:spcBef>
            </a:pPr>
            <a:r>
              <a:rPr lang="sk-SK" dirty="0" smtClean="0"/>
              <a:t>https://www.ica.org/en/what-archive</a:t>
            </a:r>
          </a:p>
          <a:p>
            <a:pPr>
              <a:spcBef>
                <a:spcPts val="634"/>
              </a:spcBef>
            </a:pPr>
            <a:r>
              <a:rPr lang="sk-SK" b="1" dirty="0" err="1" smtClean="0"/>
              <a:t>What</a:t>
            </a:r>
            <a:r>
              <a:rPr lang="sk-SK" b="1" dirty="0" smtClean="0"/>
              <a:t> are </a:t>
            </a:r>
            <a:r>
              <a:rPr lang="sk-SK" b="1" dirty="0" err="1" smtClean="0"/>
              <a:t>archives</a:t>
            </a:r>
            <a:r>
              <a:rPr lang="sk-SK" b="1" dirty="0" smtClean="0"/>
              <a:t>?</a:t>
            </a:r>
          </a:p>
          <a:p>
            <a:pPr>
              <a:spcBef>
                <a:spcPts val="634"/>
              </a:spcBef>
            </a:pPr>
            <a:r>
              <a:rPr lang="en-US" dirty="0" smtClean="0"/>
              <a:t>Archives are the </a:t>
            </a:r>
            <a:r>
              <a:rPr lang="en-US" b="1" dirty="0" smtClean="0"/>
              <a:t>documentary by-product of human activity retained for their long-term value</a:t>
            </a:r>
            <a:r>
              <a:rPr lang="en-US" dirty="0" smtClean="0"/>
              <a:t>. </a:t>
            </a:r>
          </a:p>
          <a:p>
            <a:pPr>
              <a:spcBef>
                <a:spcPts val="634"/>
              </a:spcBef>
            </a:pPr>
            <a:r>
              <a:rPr lang="en-US" dirty="0" smtClean="0"/>
              <a:t>They are </a:t>
            </a:r>
            <a:r>
              <a:rPr lang="en-US" b="1" dirty="0" smtClean="0"/>
              <a:t>contemporary records created by individuals and </a:t>
            </a:r>
            <a:r>
              <a:rPr lang="en-US" b="1" dirty="0" err="1" smtClean="0"/>
              <a:t>organisations</a:t>
            </a:r>
            <a:r>
              <a:rPr lang="en-US" b="1" dirty="0" smtClean="0"/>
              <a:t> </a:t>
            </a:r>
            <a:r>
              <a:rPr lang="en-US" dirty="0" smtClean="0"/>
              <a:t>as they go about their business and therefore </a:t>
            </a:r>
            <a:r>
              <a:rPr lang="en-US" b="1" dirty="0" smtClean="0"/>
              <a:t>provide a direct window on past events</a:t>
            </a:r>
            <a:r>
              <a:rPr lang="en-US" dirty="0" smtClean="0"/>
              <a:t>. They can come in </a:t>
            </a:r>
            <a:r>
              <a:rPr lang="en-US" b="1" dirty="0" smtClean="0"/>
              <a:t>a wide range of formats including written, photographic, moving image, sound, digital and analogue</a:t>
            </a:r>
            <a:r>
              <a:rPr lang="en-US" dirty="0" smtClean="0"/>
              <a:t>. Archives are held by public and private institutions and individuals around the world.</a:t>
            </a:r>
          </a:p>
          <a:p>
            <a:pPr>
              <a:spcBef>
                <a:spcPts val="634"/>
              </a:spcBef>
            </a:pPr>
            <a:r>
              <a:rPr lang="en-US" b="1" dirty="0" smtClean="0"/>
              <a:t>Characteristics</a:t>
            </a:r>
          </a:p>
          <a:p>
            <a:pPr>
              <a:spcBef>
                <a:spcPts val="634"/>
              </a:spcBef>
            </a:pPr>
            <a:r>
              <a:rPr lang="en-US" dirty="0" smtClean="0"/>
              <a:t>For archives to be of value to society they </a:t>
            </a:r>
            <a:r>
              <a:rPr lang="en-US" b="1" dirty="0" smtClean="0"/>
              <a:t>must be a trusted resource</a:t>
            </a:r>
            <a:r>
              <a:rPr lang="en-US" dirty="0" smtClean="0"/>
              <a:t>. To achieve this they must have the </a:t>
            </a:r>
            <a:r>
              <a:rPr lang="en-US" b="1" dirty="0" smtClean="0"/>
              <a:t>following qualities</a:t>
            </a:r>
            <a:r>
              <a:rPr lang="en-US" dirty="0" smtClean="0"/>
              <a:t>:</a:t>
            </a:r>
          </a:p>
          <a:p>
            <a:pPr>
              <a:spcBef>
                <a:spcPts val="634"/>
              </a:spcBef>
            </a:pPr>
            <a:r>
              <a:rPr lang="en-US" dirty="0" smtClean="0"/>
              <a:t>    </a:t>
            </a:r>
            <a:r>
              <a:rPr lang="en-US" b="1" dirty="0" smtClean="0"/>
              <a:t>Authenticity </a:t>
            </a:r>
            <a:r>
              <a:rPr lang="en-US" dirty="0" smtClean="0"/>
              <a:t>- the record is what it claims to be, created at the time documented, and by the person that the document claims to be created by. </a:t>
            </a:r>
          </a:p>
          <a:p>
            <a:pPr>
              <a:spcBef>
                <a:spcPts val="634"/>
              </a:spcBef>
            </a:pPr>
            <a:r>
              <a:rPr lang="en-US" b="1" dirty="0" smtClean="0"/>
              <a:t>    Reliability - </a:t>
            </a:r>
            <a:r>
              <a:rPr lang="en-US" dirty="0" smtClean="0"/>
              <a:t>they are accurately representing the event, although it will be through the view of the person or </a:t>
            </a:r>
            <a:r>
              <a:rPr lang="en-US" dirty="0" err="1" smtClean="0"/>
              <a:t>organisation</a:t>
            </a:r>
            <a:r>
              <a:rPr lang="en-US" dirty="0" smtClean="0"/>
              <a:t> creating that document.</a:t>
            </a:r>
          </a:p>
          <a:p>
            <a:pPr>
              <a:spcBef>
                <a:spcPts val="634"/>
              </a:spcBef>
            </a:pPr>
            <a:r>
              <a:rPr lang="en-US" b="1" dirty="0" smtClean="0"/>
              <a:t>    Integrity </a:t>
            </a:r>
            <a:r>
              <a:rPr lang="en-US" dirty="0" smtClean="0"/>
              <a:t>- the content is sufficient to give a coherent picture.  Sadly not all archives are complete</a:t>
            </a:r>
          </a:p>
          <a:p>
            <a:pPr>
              <a:spcBef>
                <a:spcPts val="634"/>
              </a:spcBef>
            </a:pPr>
            <a:r>
              <a:rPr lang="en-US" dirty="0" smtClean="0"/>
              <a:t>    </a:t>
            </a:r>
            <a:r>
              <a:rPr lang="en-US" b="1" dirty="0" smtClean="0"/>
              <a:t>Usability </a:t>
            </a:r>
            <a:r>
              <a:rPr lang="en-US" dirty="0" smtClean="0"/>
              <a:t>- the archive must be in an accessible location and usable condition.  Earthquakes, hurricanes and war, for example, can all render archives useless.</a:t>
            </a:r>
          </a:p>
          <a:p>
            <a:pPr>
              <a:spcBef>
                <a:spcPts val="634"/>
              </a:spcBef>
            </a:pPr>
            <a:r>
              <a:rPr lang="en-US" b="1" dirty="0" smtClean="0"/>
              <a:t>If an archive is going to be authentic and reliable then we need to preserve its context to understand how, why and who created it, its content and its format (the way that it is presented as a document)</a:t>
            </a:r>
            <a:r>
              <a:rPr lang="en-US" dirty="0" smtClean="0"/>
              <a:t>.</a:t>
            </a:r>
            <a:endParaRPr lang="sk-SK" dirty="0" smtClean="0"/>
          </a:p>
        </p:txBody>
      </p:sp>
      <p:sp>
        <p:nvSpPr>
          <p:cNvPr id="4" name="Zástupný objekt pre číslo snímky 3"/>
          <p:cNvSpPr>
            <a:spLocks noGrp="1"/>
          </p:cNvSpPr>
          <p:nvPr>
            <p:ph type="sldNum" sz="quarter" idx="10"/>
          </p:nvPr>
        </p:nvSpPr>
        <p:spPr/>
        <p:txBody>
          <a:bodyPr/>
          <a:lstStyle/>
          <a:p>
            <a:pPr>
              <a:defRPr/>
            </a:pPr>
            <a:fld id="{789D01DE-3EE4-4446-82CB-F0FE1DAE050E}" type="slidenum">
              <a:rPr lang="sk-SK" smtClean="0"/>
              <a:pPr>
                <a:defRPr/>
              </a:pPr>
              <a:t>3</a:t>
            </a:fld>
            <a:endParaRPr lang="sk-SK"/>
          </a:p>
        </p:txBody>
      </p:sp>
    </p:spTree>
    <p:extLst>
      <p:ext uri="{BB962C8B-B14F-4D97-AF65-F5344CB8AC3E}">
        <p14:creationId xmlns:p14="http://schemas.microsoft.com/office/powerpoint/2010/main" val="1122257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439738" y="581025"/>
            <a:ext cx="6008687" cy="3381375"/>
          </a:xfrm>
          <a:noFill/>
          <a:ln>
            <a:solidFill>
              <a:srgbClr val="000000"/>
            </a:solidFill>
            <a:miter lim="800000"/>
            <a:headEnd/>
            <a:tailEnd/>
          </a:ln>
        </p:spPr>
      </p:sp>
      <p:sp>
        <p:nvSpPr>
          <p:cNvPr id="44035" name="Rectangle 3"/>
          <p:cNvSpPr>
            <a:spLocks noGrp="1" noChangeArrowheads="1"/>
          </p:cNvSpPr>
          <p:nvPr>
            <p:ph type="body" idx="1"/>
          </p:nvPr>
        </p:nvSpPr>
        <p:spPr bwMode="auto">
          <a:xfrm>
            <a:off x="688817" y="4303571"/>
            <a:ext cx="5510530" cy="3945493"/>
          </a:xfrm>
          <a:noFill/>
        </p:spPr>
        <p:txBody>
          <a:bodyPr wrap="square" numCol="1" anchor="t" anchorCtr="0" compatLnSpc="1">
            <a:prstTxWarp prst="textNoShape">
              <a:avLst/>
            </a:prstTxWarp>
          </a:bodyPr>
          <a:lstStyle/>
          <a:p>
            <a:pPr>
              <a:spcBef>
                <a:spcPct val="0"/>
              </a:spcBef>
            </a:pPr>
            <a:endParaRPr lang="sk-SK" dirty="0" smtClean="0"/>
          </a:p>
        </p:txBody>
      </p:sp>
    </p:spTree>
    <p:extLst>
      <p:ext uri="{BB962C8B-B14F-4D97-AF65-F5344CB8AC3E}">
        <p14:creationId xmlns:p14="http://schemas.microsoft.com/office/powerpoint/2010/main" val="1535794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sk-SK" dirty="0" smtClean="0"/>
          </a:p>
        </p:txBody>
      </p:sp>
    </p:spTree>
    <p:extLst>
      <p:ext uri="{BB962C8B-B14F-4D97-AF65-F5344CB8AC3E}">
        <p14:creationId xmlns:p14="http://schemas.microsoft.com/office/powerpoint/2010/main" val="296934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496888" y="250825"/>
            <a:ext cx="2546350" cy="1433513"/>
          </a:xfrm>
          <a:noFill/>
          <a:ln>
            <a:solidFill>
              <a:srgbClr val="000000"/>
            </a:solidFill>
            <a:miter lim="800000"/>
            <a:headEnd/>
            <a:tailEnd/>
          </a:ln>
        </p:spPr>
      </p:sp>
      <p:sp>
        <p:nvSpPr>
          <p:cNvPr id="16386" name="Zástupný objekt pre poznámky 2"/>
          <p:cNvSpPr>
            <a:spLocks noGrp="1"/>
          </p:cNvSpPr>
          <p:nvPr>
            <p:ph type="body" idx="1"/>
          </p:nvPr>
        </p:nvSpPr>
        <p:spPr bwMode="auto">
          <a:xfrm>
            <a:off x="451107" y="1714237"/>
            <a:ext cx="5988650" cy="8211754"/>
          </a:xfrm>
          <a:noFill/>
        </p:spPr>
        <p:txBody>
          <a:bodyPr wrap="square" numCol="1" anchor="t" anchorCtr="0" compatLnSpc="1">
            <a:prstTxWarp prst="textNoShape">
              <a:avLst/>
            </a:prstTxWarp>
          </a:bodyPr>
          <a:lstStyle/>
          <a:p>
            <a:pPr>
              <a:spcBef>
                <a:spcPct val="0"/>
              </a:spcBef>
            </a:pPr>
            <a:r>
              <a:rPr lang="sk-SK" b="1" cap="all" dirty="0" smtClean="0"/>
              <a:t>Prečo niečo archivovať? Kvôli zabezpečeniu pamäte / kontinuity</a:t>
            </a:r>
            <a:r>
              <a:rPr lang="sk-SK" b="1" cap="all" baseline="0" dirty="0" smtClean="0"/>
              <a:t> </a:t>
            </a:r>
            <a:r>
              <a:rPr lang="sk-SK" b="1" cap="all" dirty="0" smtClean="0"/>
              <a:t>vedeckého záznamu</a:t>
            </a:r>
          </a:p>
          <a:p>
            <a:pPr>
              <a:lnSpc>
                <a:spcPct val="120000"/>
              </a:lnSpc>
              <a:spcBef>
                <a:spcPts val="0"/>
              </a:spcBef>
            </a:pPr>
            <a:r>
              <a:rPr lang="sk-SK" sz="1300" b="1" dirty="0"/>
              <a:t>Archívne záznamy dopĺňajú súčasný výskum, pretože poskytujú základné poznatky, na ktorých môžu akademici časom stavať</a:t>
            </a:r>
            <a:r>
              <a:rPr lang="sk-SK" sz="1300" dirty="0"/>
              <a:t>. S technologickým pokrokom sa </a:t>
            </a:r>
            <a:r>
              <a:rPr lang="sk-SK" sz="1300" b="1" dirty="0"/>
              <a:t>starší výskum môže prehodnocovať, čím sa zabezpečí rozširovanie a revízia globálnych poznatkov</a:t>
            </a:r>
            <a:r>
              <a:rPr lang="sk-SK" sz="1300" dirty="0"/>
              <a:t>. Okrem toho akademici </a:t>
            </a:r>
            <a:r>
              <a:rPr lang="sk-SK" sz="1300" b="1" dirty="0"/>
              <a:t>môžu informácie interpretovať rôzne</a:t>
            </a:r>
            <a:r>
              <a:rPr lang="sk-SK" sz="1300" dirty="0"/>
              <a:t>; obsah archívov umožňuje diskusiu a kritiku týchto skorých dokumentov s potenciálom ovplyvniť súčasný výskum. </a:t>
            </a:r>
            <a:r>
              <a:rPr lang="sk-SK" sz="1300" b="1" dirty="0"/>
              <a:t>Archívny obsah zabezpečuje transparentnosť zistení v čase</a:t>
            </a:r>
            <a:r>
              <a:rPr lang="sk-SK" sz="1300" dirty="0"/>
              <a:t>, čo dáva výskumníkom jedinečnú príležitosť odhaliť raný výskum a sledovať vývoj. Rané </a:t>
            </a:r>
            <a:r>
              <a:rPr lang="sk-SK" sz="1300" b="1" dirty="0"/>
              <a:t>záznamy zabezpečujú kontinuitu výskumu, uchovávajú historicky významné informácie a zabezpečujú akademické poznatky pre budúce generácie. </a:t>
            </a:r>
          </a:p>
          <a:p>
            <a:r>
              <a:rPr lang="en-US" sz="800" b="1" i="1" dirty="0"/>
              <a:t>The value of archive content in academic research</a:t>
            </a:r>
            <a:r>
              <a:rPr lang="sk-SK" sz="800" b="1" i="1" dirty="0"/>
              <a:t>. </a:t>
            </a:r>
            <a:r>
              <a:rPr lang="en-US" sz="800" i="1" dirty="0"/>
              <a:t>22 April 2015</a:t>
            </a:r>
            <a:r>
              <a:rPr lang="sk-SK" sz="800" i="1" dirty="0"/>
              <a:t>. https://www.researchinformation.info/viewpoint/value-archive-content-academic-research</a:t>
            </a:r>
          </a:p>
          <a:p>
            <a:pPr>
              <a:lnSpc>
                <a:spcPct val="120000"/>
              </a:lnSpc>
              <a:spcBef>
                <a:spcPts val="634"/>
              </a:spcBef>
            </a:pPr>
            <a:r>
              <a:rPr lang="sk-SK" sz="1300" b="1" dirty="0"/>
              <a:t>Napredovanie vedy a výskumu je závislé od kumulácie poznatkov, ktoré je ohrozené pri strate dát</a:t>
            </a:r>
            <a:r>
              <a:rPr lang="sk-SK" sz="1300" dirty="0"/>
              <a:t>. Nestála povaha webového prostredia prejavujúca sa dynamickými URL adresami a problémom spätného vyhľadania informačného zdroja je každodenným problémom. O čo horšie je stretnúť sa s touto situáciou pri riešení vedeckého alebo výskumného problému. </a:t>
            </a:r>
            <a:r>
              <a:rPr lang="sk-SK" sz="1300" b="1" dirty="0"/>
              <a:t>Ak zabezpečíme dlhodobú dostupnosť k vedeckým výsledkom, môžeme efektívne predchádzať aj duplicitným výskumom, čím podporíme urýchlenie narastania poznatkovej bázy spoločnosti a v konečnom dôsledku rast životnej úrovne. </a:t>
            </a:r>
            <a:r>
              <a:rPr lang="sk-SK" sz="1300" dirty="0"/>
              <a:t>Dlhodobá dostupnosť a udržateľnosť digitálnych objektov je zabezpečovaná pomocou nástrojov digitálnej archivácie, ktorá je zložkou digitálneho kurátorstva. Využíva konkrétne technologické riešenia pre uchovávanie digitálnych objektov a patrí medzi základné služby digitálnych úložísk</a:t>
            </a:r>
          </a:p>
          <a:p>
            <a:pPr defTabSz="966155">
              <a:defRPr/>
            </a:pPr>
            <a:r>
              <a:rPr lang="sk-SK" sz="800" i="1" dirty="0"/>
              <a:t>Michaela Kmeťová: DLHODOBÁ ARCHIVÁCIA DIGITÁLNYCH OBJEKTOV V INŠTITUCIONÁLNYCH REPOZITÁROCH. ZBORNÍK FILOZOFICKEJ FAKULTY UNIVERZITY KOMENSKÉHO, Ročník XXVII KNIŽNIČNÁ A INFORMAČNÁ VEDA Bratislava 2017. https://fphil.uniba.sk/fileadmin/fif/katedry_pracoviska/kkiv/Publikacie/KaIV/KIV27_100.pdf</a:t>
            </a:r>
          </a:p>
          <a:p>
            <a:r>
              <a:rPr lang="sk-SK" sz="1300" b="1" dirty="0"/>
              <a:t>Krehkosť digitálneho obsahu</a:t>
            </a:r>
            <a:endParaRPr lang="sk-SK" sz="1300" dirty="0"/>
          </a:p>
          <a:p>
            <a:r>
              <a:rPr lang="sk-SK" sz="1300" i="1" dirty="0"/>
              <a:t>Papierová kniha vydrží storočia. Čo je viac ako napr. CD-nosič. Na druhej strane, časopis či noviny z menej kvalitného (kyslého) papiera sa po niekoľkých desaťročiach rozpadnú bez náhrady – ak ich obsah chceme zachovať, musíme digitalizovať.</a:t>
            </a:r>
          </a:p>
          <a:p>
            <a:r>
              <a:rPr lang="sk-SK" dirty="0" smtClean="0"/>
              <a:t>Nejde </a:t>
            </a:r>
            <a:r>
              <a:rPr lang="sk-SK" dirty="0"/>
              <a:t>len o články či knihy ale aj výskumné dáta</a:t>
            </a:r>
            <a:r>
              <a:rPr lang="sk-SK" dirty="0" smtClean="0"/>
              <a:t>. </a:t>
            </a:r>
            <a:r>
              <a:rPr lang="sk-SK" sz="1300" b="1" dirty="0"/>
              <a:t>Jak </a:t>
            </a:r>
            <a:r>
              <a:rPr lang="sk-SK" sz="1300" b="1" dirty="0" err="1"/>
              <a:t>tyto</a:t>
            </a:r>
            <a:r>
              <a:rPr lang="sk-SK" sz="1300" b="1" dirty="0"/>
              <a:t> </a:t>
            </a:r>
            <a:r>
              <a:rPr lang="sk-SK" sz="1300" b="1" dirty="0" err="1"/>
              <a:t>informace</a:t>
            </a:r>
            <a:r>
              <a:rPr lang="sk-SK" sz="1300" b="1" dirty="0"/>
              <a:t> </a:t>
            </a:r>
            <a:r>
              <a:rPr lang="sk-SK" sz="1300" b="1" dirty="0" err="1"/>
              <a:t>uchovávat</a:t>
            </a:r>
            <a:r>
              <a:rPr lang="sk-SK" sz="1300" b="1" dirty="0"/>
              <a:t> tak, aby </a:t>
            </a:r>
            <a:r>
              <a:rPr lang="sk-SK" sz="1300" b="1" dirty="0" err="1"/>
              <a:t>byly</a:t>
            </a:r>
            <a:r>
              <a:rPr lang="sk-SK" sz="1300" b="1" dirty="0"/>
              <a:t> </a:t>
            </a:r>
            <a:r>
              <a:rPr lang="sk-SK" sz="1300" b="1" dirty="0" err="1"/>
              <a:t>čitelné</a:t>
            </a:r>
            <a:r>
              <a:rPr lang="sk-SK" sz="1300" b="1" dirty="0"/>
              <a:t> i za </a:t>
            </a:r>
            <a:r>
              <a:rPr lang="sk-SK" sz="1300" b="1" dirty="0" err="1"/>
              <a:t>několik</a:t>
            </a:r>
            <a:r>
              <a:rPr lang="sk-SK" sz="1300" b="1" dirty="0"/>
              <a:t> dekád? Jak </a:t>
            </a:r>
            <a:r>
              <a:rPr lang="sk-SK" sz="1300" b="1" dirty="0" err="1"/>
              <a:t>zabezpečit</a:t>
            </a:r>
            <a:r>
              <a:rPr lang="sk-SK" sz="1300" b="1" dirty="0"/>
              <a:t> elektronické </a:t>
            </a:r>
            <a:r>
              <a:rPr lang="sk-SK" sz="1300" b="1" dirty="0" err="1"/>
              <a:t>informace</a:t>
            </a:r>
            <a:r>
              <a:rPr lang="sk-SK" sz="1300" b="1" dirty="0"/>
              <a:t> </a:t>
            </a:r>
            <a:r>
              <a:rPr lang="sk-SK" sz="1300" b="1" dirty="0" err="1"/>
              <a:t>před</a:t>
            </a:r>
            <a:r>
              <a:rPr lang="sk-SK" sz="1300" b="1" dirty="0"/>
              <a:t> </a:t>
            </a:r>
            <a:r>
              <a:rPr lang="sk-SK" sz="1300" b="1" dirty="0" err="1"/>
              <a:t>nechtěným</a:t>
            </a:r>
            <a:r>
              <a:rPr lang="sk-SK" sz="1300" b="1" dirty="0"/>
              <a:t> </a:t>
            </a:r>
            <a:r>
              <a:rPr lang="sk-SK" sz="1300" b="1" dirty="0" err="1"/>
              <a:t>pozměňováním</a:t>
            </a:r>
            <a:r>
              <a:rPr lang="sk-SK" sz="1300" b="1" dirty="0"/>
              <a:t>, </a:t>
            </a:r>
            <a:r>
              <a:rPr lang="sk-SK" sz="1300" b="1" dirty="0" err="1"/>
              <a:t>paděláním</a:t>
            </a:r>
            <a:r>
              <a:rPr lang="sk-SK" sz="1300" b="1" dirty="0"/>
              <a:t> nebo zničením? </a:t>
            </a:r>
          </a:p>
          <a:p>
            <a:pPr>
              <a:spcBef>
                <a:spcPct val="0"/>
              </a:spcBef>
            </a:pPr>
            <a:r>
              <a:rPr lang="sk-SK" b="1" dirty="0" smtClean="0"/>
              <a:t>A preto je tiež potrebné sa o dáta starať, v prípade vedeckých a akademických pracovníkov táto potreba ešte vzrastá</a:t>
            </a:r>
            <a:r>
              <a:rPr lang="sk-SK" b="1" baseline="0" dirty="0" smtClean="0"/>
              <a:t> – zachovanie kontinuity vedeckého záznamu v prípade</a:t>
            </a:r>
            <a:r>
              <a:rPr lang="sk-SK" b="1" dirty="0" smtClean="0"/>
              <a:t> digitálneho obsahu </a:t>
            </a:r>
            <a:r>
              <a:rPr lang="sk-SK" b="1" baseline="0" dirty="0" smtClean="0"/>
              <a:t> – AKO? – Dáta musíme chrániť – archivovať.</a:t>
            </a:r>
            <a:endParaRPr lang="sk-SK" sz="1300" dirty="0"/>
          </a:p>
          <a:p>
            <a:endParaRPr lang="sk-SK"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4</a:t>
            </a:fld>
            <a:endParaRPr lang="sk-SK">
              <a:cs typeface="Arial" charset="0"/>
            </a:endParaRPr>
          </a:p>
        </p:txBody>
      </p:sp>
    </p:spTree>
    <p:extLst>
      <p:ext uri="{BB962C8B-B14F-4D97-AF65-F5344CB8AC3E}">
        <p14:creationId xmlns:p14="http://schemas.microsoft.com/office/powerpoint/2010/main" val="19729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288925" y="214313"/>
            <a:ext cx="4719638" cy="2655887"/>
          </a:xfrm>
          <a:noFill/>
          <a:ln>
            <a:solidFill>
              <a:srgbClr val="000000"/>
            </a:solidFill>
            <a:miter lim="800000"/>
            <a:headEnd/>
            <a:tailEnd/>
          </a:ln>
        </p:spPr>
      </p:sp>
      <p:sp>
        <p:nvSpPr>
          <p:cNvPr id="16386" name="Zástupný objekt pre poznámky 2"/>
          <p:cNvSpPr>
            <a:spLocks noGrp="1"/>
          </p:cNvSpPr>
          <p:nvPr>
            <p:ph type="body" idx="1"/>
          </p:nvPr>
        </p:nvSpPr>
        <p:spPr bwMode="auto">
          <a:xfrm>
            <a:off x="446614" y="2950325"/>
            <a:ext cx="6134150" cy="6818597"/>
          </a:xfrm>
          <a:noFill/>
        </p:spPr>
        <p:txBody>
          <a:bodyPr wrap="square" numCol="1" anchor="t" anchorCtr="0" compatLnSpc="1">
            <a:prstTxWarp prst="textNoShape">
              <a:avLst/>
            </a:prstTxWarp>
          </a:bodyPr>
          <a:lstStyle/>
          <a:p>
            <a:pPr>
              <a:spcBef>
                <a:spcPct val="0"/>
              </a:spcBef>
            </a:pPr>
            <a:r>
              <a:rPr lang="sk-SK" dirty="0" smtClean="0"/>
              <a:t>Možnosti archivácie digitálneho obsahu - </a:t>
            </a:r>
          </a:p>
          <a:p>
            <a:pPr marL="181154" indent="-181154">
              <a:spcBef>
                <a:spcPct val="0"/>
              </a:spcBef>
              <a:buFont typeface="Arial" panose="020B0604020202020204" pitchFamily="34" charset="0"/>
              <a:buChar char="•"/>
            </a:pPr>
            <a:r>
              <a:rPr lang="sk-SK" b="1" dirty="0" smtClean="0"/>
              <a:t>Webová stránka</a:t>
            </a:r>
          </a:p>
          <a:p>
            <a:pPr marL="181154" indent="-181154">
              <a:spcBef>
                <a:spcPct val="0"/>
              </a:spcBef>
              <a:buFont typeface="Arial" panose="020B0604020202020204" pitchFamily="34" charset="0"/>
              <a:buChar char="•"/>
            </a:pPr>
            <a:r>
              <a:rPr lang="sk-SK" b="1" dirty="0" smtClean="0"/>
              <a:t>Úložisko vydavateľa</a:t>
            </a:r>
          </a:p>
          <a:p>
            <a:pPr marL="181154" indent="-181154">
              <a:spcBef>
                <a:spcPct val="0"/>
              </a:spcBef>
              <a:buFont typeface="Arial" panose="020B0604020202020204" pitchFamily="34" charset="0"/>
              <a:buChar char="•"/>
            </a:pPr>
            <a:r>
              <a:rPr lang="sk-SK" b="1" dirty="0" smtClean="0"/>
              <a:t>Archív</a:t>
            </a:r>
          </a:p>
          <a:p>
            <a:pPr marL="181154" indent="-181154">
              <a:spcBef>
                <a:spcPct val="0"/>
              </a:spcBef>
              <a:buFont typeface="Arial" panose="020B0604020202020204" pitchFamily="34" charset="0"/>
              <a:buChar char="•"/>
            </a:pPr>
            <a:r>
              <a:rPr lang="sk-SK" b="1" dirty="0" smtClean="0"/>
              <a:t>Repozitár/dátový repozitár</a:t>
            </a:r>
          </a:p>
          <a:p>
            <a:pPr>
              <a:spcBef>
                <a:spcPct val="0"/>
              </a:spcBef>
            </a:pPr>
            <a:endParaRPr lang="sk-SK" b="1"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5</a:t>
            </a:fld>
            <a:endParaRPr lang="sk-SK">
              <a:cs typeface="Arial" charset="0"/>
            </a:endParaRPr>
          </a:p>
        </p:txBody>
      </p:sp>
    </p:spTree>
    <p:extLst>
      <p:ext uri="{BB962C8B-B14F-4D97-AF65-F5344CB8AC3E}">
        <p14:creationId xmlns:p14="http://schemas.microsoft.com/office/powerpoint/2010/main" val="337892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258763" y="179388"/>
            <a:ext cx="4083050" cy="2297112"/>
          </a:xfrm>
          <a:noFill/>
          <a:ln>
            <a:solidFill>
              <a:srgbClr val="000000"/>
            </a:solidFill>
            <a:miter lim="800000"/>
            <a:headEnd/>
            <a:tailEnd/>
          </a:ln>
        </p:spPr>
      </p:sp>
      <p:sp>
        <p:nvSpPr>
          <p:cNvPr id="16386" name="Zástupný objekt pre poznámky 2"/>
          <p:cNvSpPr>
            <a:spLocks noGrp="1"/>
          </p:cNvSpPr>
          <p:nvPr>
            <p:ph type="body" idx="1"/>
          </p:nvPr>
        </p:nvSpPr>
        <p:spPr bwMode="auto">
          <a:xfrm>
            <a:off x="299839" y="2641381"/>
            <a:ext cx="6301993" cy="7284610"/>
          </a:xfrm>
          <a:noFill/>
        </p:spPr>
        <p:txBody>
          <a:bodyPr wrap="square" numCol="1" anchor="t" anchorCtr="0" compatLnSpc="1">
            <a:prstTxWarp prst="textNoShape">
              <a:avLst/>
            </a:prstTxWarp>
          </a:bodyPr>
          <a:lstStyle/>
          <a:p>
            <a:r>
              <a:rPr lang="sk-SK" i="1" dirty="0" smtClean="0"/>
              <a:t>Archivácia: ZÁKON č.395/2002</a:t>
            </a:r>
            <a:r>
              <a:rPr lang="sk-SK" i="1" baseline="0" dirty="0" smtClean="0"/>
              <a:t> </a:t>
            </a:r>
            <a:r>
              <a:rPr lang="sk-SK" i="1" dirty="0" smtClean="0"/>
              <a:t>zo 17. mája 2002 o archívoch a registratúrach a o doplnení niektorých zákonov</a:t>
            </a:r>
          </a:p>
          <a:p>
            <a:pPr>
              <a:spcBef>
                <a:spcPts val="634"/>
              </a:spcBef>
            </a:pPr>
            <a:r>
              <a:rPr lang="sk-SK" dirty="0" smtClean="0"/>
              <a:t>1)Základné </a:t>
            </a:r>
            <a:r>
              <a:rPr lang="sk-SK" b="1" dirty="0" smtClean="0"/>
              <a:t>ciele </a:t>
            </a:r>
            <a:r>
              <a:rPr lang="sk-SK" dirty="0" smtClean="0"/>
              <a:t>archivácie</a:t>
            </a:r>
          </a:p>
          <a:p>
            <a:pPr>
              <a:spcBef>
                <a:spcPct val="0"/>
              </a:spcBef>
            </a:pPr>
            <a:r>
              <a:rPr lang="sk-SK" dirty="0" smtClean="0"/>
              <a:t>2)</a:t>
            </a:r>
            <a:r>
              <a:rPr lang="sk-SK" b="1" dirty="0" smtClean="0"/>
              <a:t>Dlhodobá</a:t>
            </a:r>
            <a:r>
              <a:rPr lang="sk-SK" baseline="0" dirty="0" smtClean="0"/>
              <a:t> ochrana</a:t>
            </a:r>
          </a:p>
          <a:p>
            <a:pPr>
              <a:spcBef>
                <a:spcPct val="0"/>
              </a:spcBef>
            </a:pPr>
            <a:r>
              <a:rPr lang="sk-SK" baseline="0" dirty="0" smtClean="0"/>
              <a:t>3)Archivácia a zálohovanie</a:t>
            </a:r>
          </a:p>
          <a:p>
            <a:pPr>
              <a:spcBef>
                <a:spcPct val="0"/>
              </a:spcBef>
            </a:pPr>
            <a:r>
              <a:rPr lang="sk-SK" b="1" dirty="0" err="1"/>
              <a:t>Dlouhodobá</a:t>
            </a:r>
            <a:r>
              <a:rPr lang="sk-SK" b="1" dirty="0"/>
              <a:t> </a:t>
            </a:r>
            <a:r>
              <a:rPr lang="sk-SK" b="1" dirty="0" err="1"/>
              <a:t>archivace</a:t>
            </a:r>
            <a:r>
              <a:rPr lang="sk-SK" b="1" dirty="0"/>
              <a:t> elektronických </a:t>
            </a:r>
            <a:r>
              <a:rPr lang="sk-SK" b="1" dirty="0" err="1"/>
              <a:t>dokumentů</a:t>
            </a:r>
            <a:endParaRPr lang="sk-SK" b="1" dirty="0"/>
          </a:p>
          <a:p>
            <a:pPr>
              <a:spcBef>
                <a:spcPct val="0"/>
              </a:spcBef>
            </a:pPr>
            <a:r>
              <a:rPr lang="sk-SK" dirty="0" smtClean="0"/>
              <a:t>Nikde </a:t>
            </a:r>
            <a:r>
              <a:rPr lang="sk-SK" dirty="0" err="1"/>
              <a:t>není</a:t>
            </a:r>
            <a:r>
              <a:rPr lang="sk-SK" dirty="0"/>
              <a:t> </a:t>
            </a:r>
            <a:r>
              <a:rPr lang="sk-SK" dirty="0" err="1"/>
              <a:t>exaktně</a:t>
            </a:r>
            <a:r>
              <a:rPr lang="sk-SK" dirty="0"/>
              <a:t> </a:t>
            </a:r>
            <a:r>
              <a:rPr lang="sk-SK" dirty="0" err="1"/>
              <a:t>uvedeno</a:t>
            </a:r>
            <a:r>
              <a:rPr lang="sk-SK" dirty="0"/>
              <a:t>, </a:t>
            </a:r>
            <a:r>
              <a:rPr lang="sk-SK" dirty="0" err="1"/>
              <a:t>jaký</a:t>
            </a:r>
            <a:r>
              <a:rPr lang="sk-SK" dirty="0"/>
              <a:t> časový úsek reprezentuje slovo „</a:t>
            </a:r>
            <a:r>
              <a:rPr lang="sk-SK" dirty="0" err="1"/>
              <a:t>dlouhodobá</a:t>
            </a:r>
            <a:r>
              <a:rPr lang="sk-SK" dirty="0"/>
              <a:t>“. </a:t>
            </a:r>
            <a:r>
              <a:rPr lang="sk-SK" dirty="0" err="1"/>
              <a:t>Velice</a:t>
            </a:r>
            <a:r>
              <a:rPr lang="sk-SK" dirty="0"/>
              <a:t> </a:t>
            </a:r>
            <a:r>
              <a:rPr lang="sk-SK" dirty="0" err="1"/>
              <a:t>příhodná</a:t>
            </a:r>
            <a:r>
              <a:rPr lang="sk-SK" dirty="0"/>
              <a:t> </a:t>
            </a:r>
            <a:r>
              <a:rPr lang="sk-SK" dirty="0" err="1"/>
              <a:t>definice</a:t>
            </a:r>
            <a:r>
              <a:rPr lang="sk-SK" dirty="0"/>
              <a:t>, </a:t>
            </a:r>
            <a:r>
              <a:rPr lang="sk-SK" dirty="0" err="1"/>
              <a:t>která</a:t>
            </a:r>
            <a:r>
              <a:rPr lang="sk-SK" dirty="0"/>
              <a:t> pramení z metodiky OAIS (</a:t>
            </a:r>
            <a:r>
              <a:rPr lang="sk-SK" dirty="0" err="1"/>
              <a:t>viz</a:t>
            </a:r>
            <a:r>
              <a:rPr lang="sk-SK" dirty="0"/>
              <a:t> kapitola 2.1), je </a:t>
            </a:r>
            <a:r>
              <a:rPr lang="sk-SK" dirty="0" err="1"/>
              <a:t>chápání</a:t>
            </a:r>
            <a:r>
              <a:rPr lang="sk-SK" dirty="0"/>
              <a:t> </a:t>
            </a:r>
            <a:r>
              <a:rPr lang="sk-SK" dirty="0" err="1"/>
              <a:t>dlouhodobé</a:t>
            </a:r>
            <a:r>
              <a:rPr lang="sk-SK" dirty="0"/>
              <a:t> </a:t>
            </a:r>
            <a:r>
              <a:rPr lang="sk-SK" dirty="0" err="1"/>
              <a:t>perspektivy</a:t>
            </a:r>
            <a:r>
              <a:rPr lang="sk-SK" dirty="0"/>
              <a:t> </a:t>
            </a:r>
            <a:r>
              <a:rPr lang="sk-SK" dirty="0" err="1"/>
              <a:t>jako</a:t>
            </a:r>
            <a:r>
              <a:rPr lang="sk-SK" dirty="0"/>
              <a:t> období tak </a:t>
            </a:r>
            <a:r>
              <a:rPr lang="sk-SK" dirty="0" err="1"/>
              <a:t>dlouhé</a:t>
            </a:r>
            <a:r>
              <a:rPr lang="sk-SK" dirty="0"/>
              <a:t>, že je nutné </a:t>
            </a:r>
            <a:r>
              <a:rPr lang="sk-SK" dirty="0" err="1"/>
              <a:t>se</a:t>
            </a:r>
            <a:r>
              <a:rPr lang="sk-SK" dirty="0"/>
              <a:t> </a:t>
            </a:r>
            <a:r>
              <a:rPr lang="sk-SK" dirty="0" err="1"/>
              <a:t>zaobírat</a:t>
            </a:r>
            <a:r>
              <a:rPr lang="sk-SK" dirty="0"/>
              <a:t> </a:t>
            </a:r>
            <a:r>
              <a:rPr lang="sk-SK" dirty="0" err="1"/>
              <a:t>důsledky</a:t>
            </a:r>
            <a:r>
              <a:rPr lang="sk-SK" dirty="0"/>
              <a:t> </a:t>
            </a:r>
            <a:r>
              <a:rPr lang="sk-SK" dirty="0" err="1"/>
              <a:t>měnících</a:t>
            </a:r>
            <a:r>
              <a:rPr lang="sk-SK" dirty="0"/>
              <a:t> </a:t>
            </a:r>
            <a:r>
              <a:rPr lang="sk-SK" dirty="0" err="1"/>
              <a:t>se</a:t>
            </a:r>
            <a:r>
              <a:rPr lang="sk-SK" dirty="0"/>
              <a:t> </a:t>
            </a:r>
            <a:r>
              <a:rPr lang="sk-SK" dirty="0" err="1"/>
              <a:t>technologií</a:t>
            </a:r>
            <a:r>
              <a:rPr lang="sk-SK" dirty="0"/>
              <a:t> </a:t>
            </a:r>
            <a:r>
              <a:rPr lang="sk-SK" dirty="0" err="1"/>
              <a:t>včetně</a:t>
            </a:r>
            <a:r>
              <a:rPr lang="sk-SK" dirty="0"/>
              <a:t> podpory nových </a:t>
            </a:r>
            <a:r>
              <a:rPr lang="sk-SK" dirty="0" err="1"/>
              <a:t>datových</a:t>
            </a:r>
            <a:r>
              <a:rPr lang="sk-SK" dirty="0"/>
              <a:t> </a:t>
            </a:r>
            <a:r>
              <a:rPr lang="sk-SK" dirty="0" err="1"/>
              <a:t>nosičů</a:t>
            </a:r>
            <a:r>
              <a:rPr lang="sk-SK" dirty="0"/>
              <a:t> a </a:t>
            </a:r>
            <a:r>
              <a:rPr lang="sk-SK" dirty="0" err="1"/>
              <a:t>datových</a:t>
            </a:r>
            <a:r>
              <a:rPr lang="sk-SK" dirty="0"/>
              <a:t> </a:t>
            </a:r>
            <a:r>
              <a:rPr lang="sk-SK" dirty="0" err="1"/>
              <a:t>formátů</a:t>
            </a:r>
            <a:r>
              <a:rPr lang="sk-SK" dirty="0"/>
              <a:t>, nebo </a:t>
            </a:r>
            <a:r>
              <a:rPr lang="sk-SK" dirty="0" err="1"/>
              <a:t>měnící</a:t>
            </a:r>
            <a:r>
              <a:rPr lang="sk-SK" dirty="0"/>
              <a:t> </a:t>
            </a:r>
            <a:r>
              <a:rPr lang="sk-SK" dirty="0" err="1"/>
              <a:t>se</a:t>
            </a:r>
            <a:r>
              <a:rPr lang="sk-SK" dirty="0"/>
              <a:t> </a:t>
            </a:r>
            <a:r>
              <a:rPr lang="sk-SK" dirty="0" err="1"/>
              <a:t>uživatelské</a:t>
            </a:r>
            <a:r>
              <a:rPr lang="sk-SK" dirty="0"/>
              <a:t> skupiny.</a:t>
            </a:r>
          </a:p>
          <a:p>
            <a:pPr defTabSz="966155">
              <a:spcBef>
                <a:spcPct val="0"/>
              </a:spcBef>
              <a:defRPr/>
            </a:pPr>
            <a:r>
              <a:rPr lang="sk-SK" sz="800" i="1" dirty="0"/>
              <a:t>Bc. Tomáš </a:t>
            </a:r>
            <a:r>
              <a:rPr lang="sk-SK" sz="800" i="1" dirty="0" err="1"/>
              <a:t>Mertl</a:t>
            </a:r>
            <a:r>
              <a:rPr lang="sk-SK" sz="800" i="1" dirty="0"/>
              <a:t>. </a:t>
            </a:r>
            <a:r>
              <a:rPr lang="sk-SK" sz="800" i="1" dirty="0" err="1"/>
              <a:t>Dlouhodobé</a:t>
            </a:r>
            <a:r>
              <a:rPr lang="sk-SK" sz="800" i="1" dirty="0"/>
              <a:t> </a:t>
            </a:r>
            <a:r>
              <a:rPr lang="sk-SK" sz="800" i="1" dirty="0" err="1"/>
              <a:t>uchovávání</a:t>
            </a:r>
            <a:r>
              <a:rPr lang="sk-SK" sz="800" i="1" dirty="0"/>
              <a:t> elektronických </a:t>
            </a:r>
            <a:r>
              <a:rPr lang="sk-SK" sz="800" i="1" dirty="0" err="1"/>
              <a:t>dokumentů</a:t>
            </a:r>
            <a:r>
              <a:rPr lang="sk-SK" sz="800" i="1" dirty="0"/>
              <a:t>. 2015. https://is.ambis.cz/th/x6xcx/DP_dlouhodobe_uchovavani_elektronickych_dokumentu.pdf</a:t>
            </a:r>
          </a:p>
          <a:p>
            <a:pPr>
              <a:spcBef>
                <a:spcPct val="0"/>
              </a:spcBef>
            </a:pPr>
            <a:endParaRPr lang="sk-SK" sz="800" dirty="0"/>
          </a:p>
          <a:p>
            <a:pPr>
              <a:spcBef>
                <a:spcPct val="0"/>
              </a:spcBef>
            </a:pPr>
            <a:r>
              <a:rPr lang="sk-SK" sz="800" b="1" dirty="0"/>
              <a:t>Digitálna archivácia</a:t>
            </a:r>
          </a:p>
          <a:p>
            <a:pPr defTabSz="966155">
              <a:spcBef>
                <a:spcPct val="0"/>
              </a:spcBef>
              <a:defRPr/>
            </a:pPr>
            <a:r>
              <a:rPr lang="sk-SK" sz="800" dirty="0"/>
              <a:t>Michaela Kmeťová: DLHODOBÁ ARCHIVÁCIA DIGITÁLNYCH OBJEKTOV V INŠTITUCIONÁLNYCH REPOZITÁROCH. ZBORNÍK FILOZOFICKEJ FAKULTY UNIVERZITY KOMENSKÉHO, Ročník XXVII KNIŽNIČNÁ A INFORMAČNÁ VEDA Bratislava 2017. https://fphil.uniba.sk/fileadmin/fif/katedry_pracoviska/kkiv/Publikacie/KaIV/KIV27_100.pdf</a:t>
            </a:r>
          </a:p>
          <a:p>
            <a:pPr defTabSz="966155">
              <a:spcBef>
                <a:spcPct val="0"/>
              </a:spcBef>
              <a:defRPr/>
            </a:pPr>
            <a:r>
              <a:rPr lang="sk-SK" b="1" dirty="0"/>
              <a:t>Digitálne kurátorstvo (angl. </a:t>
            </a:r>
            <a:r>
              <a:rPr lang="sk-SK" b="1" dirty="0" err="1"/>
              <a:t>data</a:t>
            </a:r>
            <a:r>
              <a:rPr lang="sk-SK" b="1" dirty="0"/>
              <a:t> </a:t>
            </a:r>
            <a:r>
              <a:rPr lang="sk-SK" b="1" dirty="0" err="1"/>
              <a:t>curation</a:t>
            </a:r>
            <a:r>
              <a:rPr lang="sk-SK" b="1" dirty="0"/>
              <a:t>) </a:t>
            </a:r>
            <a:r>
              <a:rPr lang="sk-SK" dirty="0"/>
              <a:t>ako kurátorská činnosť, ktorá v digitálnom prostredí definuje spôsob riadenia digitálnych objektov, podporuje ich sprístupňovanie, využívanie a ochranu digitálnych objektov. Môže ísť o riadenie dynamického toku dát, ktoré si vyžadujú priebežnú aktualizáciu a kontinuálny rozvoj, alebo ide o aktivity spojené s udržateľnosťou digitálnych objektov v čase, teda s digitálnou archiváciou (</a:t>
            </a:r>
            <a:r>
              <a:rPr lang="sk-SK" dirty="0" err="1"/>
              <a:t>Hitchcock</a:t>
            </a:r>
            <a:r>
              <a:rPr lang="sk-SK" dirty="0"/>
              <a:t> 2005). Hľadá odpovede na otázky ohľadom prístupovej politiky, legislatívnych a ekonomických opatrení, technológií, sociálnych faktorov aj organizačných rizík vzťahujúcich sa k riadeniu digitálnych dát a objektov. Podporuje rozvoj služieb v digitálnom informačnom prostredí a celkovo rozvíja trvalú a stabilnú informačnú infraštruktúru (The </a:t>
            </a:r>
            <a:r>
              <a:rPr lang="sk-SK" dirty="0" err="1"/>
              <a:t>science</a:t>
            </a:r>
            <a:r>
              <a:rPr lang="sk-SK" dirty="0"/>
              <a:t> and </a:t>
            </a:r>
            <a:r>
              <a:rPr lang="sk-SK" dirty="0" err="1"/>
              <a:t>technology</a:t>
            </a:r>
            <a:r>
              <a:rPr lang="sk-SK" dirty="0"/>
              <a:t> 2008).</a:t>
            </a:r>
          </a:p>
          <a:p>
            <a:pPr>
              <a:spcBef>
                <a:spcPct val="0"/>
              </a:spcBef>
            </a:pPr>
            <a:endParaRPr lang="sk-SK" sz="800" dirty="0"/>
          </a:p>
          <a:p>
            <a:pPr>
              <a:spcBef>
                <a:spcPct val="0"/>
              </a:spcBef>
            </a:pPr>
            <a:r>
              <a:rPr lang="sk-SK" b="1" dirty="0"/>
              <a:t>Digitálna archivácia (angl. </a:t>
            </a:r>
            <a:r>
              <a:rPr lang="sk-SK" b="1" dirty="0" err="1"/>
              <a:t>digital</a:t>
            </a:r>
            <a:r>
              <a:rPr lang="sk-SK" b="1" dirty="0"/>
              <a:t> </a:t>
            </a:r>
            <a:r>
              <a:rPr lang="sk-SK" b="1" dirty="0" err="1"/>
              <a:t>archiving</a:t>
            </a:r>
            <a:r>
              <a:rPr lang="sk-SK" b="1" dirty="0"/>
              <a:t>) </a:t>
            </a:r>
            <a:r>
              <a:rPr lang="sk-SK" dirty="0"/>
              <a:t>ako zložka digitálneho kurátorstva zabezpečuje správnosť archivovaných digitálnych objektov, ich fyzickú a logickú integritu, autenticitu a bezpečnosť (</a:t>
            </a:r>
            <a:r>
              <a:rPr lang="sk-SK" dirty="0" err="1"/>
              <a:t>Cubr</a:t>
            </a:r>
            <a:r>
              <a:rPr lang="sk-SK" dirty="0"/>
              <a:t> 2010). Dostupnosť digitálnych objektov musí byť zabezpečená počas takej doby, na akú je to pre používateľskú komunitu potrebné (</a:t>
            </a:r>
            <a:r>
              <a:rPr lang="sk-SK" dirty="0" err="1"/>
              <a:t>Pasqui</a:t>
            </a:r>
            <a:r>
              <a:rPr lang="sk-SK" dirty="0"/>
              <a:t> [bez dátumu]), alebo kým objekt nestráca na význame z vedeckého, kultúrneho či umeleckého hľadiska (</a:t>
            </a:r>
            <a:r>
              <a:rPr lang="sk-SK" dirty="0" err="1"/>
              <a:t>Švástová</a:t>
            </a:r>
            <a:r>
              <a:rPr lang="sk-SK" dirty="0"/>
              <a:t> 2011). </a:t>
            </a:r>
          </a:p>
          <a:p>
            <a:pPr>
              <a:spcBef>
                <a:spcPct val="0"/>
              </a:spcBef>
            </a:pPr>
            <a:endParaRPr lang="sk-SK" sz="800" dirty="0"/>
          </a:p>
          <a:p>
            <a:pPr>
              <a:spcBef>
                <a:spcPct val="0"/>
              </a:spcBef>
            </a:pPr>
            <a:r>
              <a:rPr lang="sk-SK" b="1" dirty="0"/>
              <a:t>Uchovávanie digitálnych objektov (angl. </a:t>
            </a:r>
            <a:r>
              <a:rPr lang="sk-SK" b="1" dirty="0" err="1"/>
              <a:t>preservation</a:t>
            </a:r>
            <a:r>
              <a:rPr lang="sk-SK" b="1" dirty="0"/>
              <a:t> of </a:t>
            </a:r>
            <a:r>
              <a:rPr lang="sk-SK" b="1" dirty="0" err="1"/>
              <a:t>digital</a:t>
            </a:r>
            <a:r>
              <a:rPr lang="sk-SK" b="1" dirty="0"/>
              <a:t> </a:t>
            </a:r>
            <a:r>
              <a:rPr lang="sk-SK" b="1" dirty="0" err="1"/>
              <a:t>objects</a:t>
            </a:r>
            <a:r>
              <a:rPr lang="sk-SK" b="1" dirty="0"/>
              <a:t>) </a:t>
            </a:r>
            <a:r>
              <a:rPr lang="sk-SK" dirty="0"/>
              <a:t>predstavuje konkrétne činnosti už v rámci digitálnej archivácie, ktoré zabezpečujú technologickú dostupnosť dát v priebehu času. To zahŕňa využívanie stratégií uchovávania ako napríklad starostlivosť o prevod dát z morálne zastaraných technológií do nových kompatibilných formátov, či riešenie otázok spojených so zberom a dodávaním metadát a podobne (</a:t>
            </a:r>
            <a:r>
              <a:rPr lang="sk-SK" dirty="0" err="1"/>
              <a:t>Hitchcock</a:t>
            </a:r>
            <a:r>
              <a:rPr lang="sk-SK" dirty="0"/>
              <a:t> 2005).</a:t>
            </a:r>
          </a:p>
          <a:p>
            <a:pPr>
              <a:spcBef>
                <a:spcPct val="0"/>
              </a:spcBef>
            </a:pPr>
            <a:r>
              <a:rPr lang="sk-SK" dirty="0"/>
              <a:t>Digitálna archivácia nie je izolovaným, samostatným procesom, ale kľúčovou funkciou digitálnych úložísk, na ktorú sa kladie dôraz už v procese ich plánovania (</a:t>
            </a:r>
            <a:r>
              <a:rPr lang="sk-SK" dirty="0" err="1"/>
              <a:t>Hitchcock</a:t>
            </a:r>
            <a:r>
              <a:rPr lang="sk-SK" dirty="0"/>
              <a:t> 2005). </a:t>
            </a:r>
          </a:p>
          <a:p>
            <a:pPr>
              <a:spcBef>
                <a:spcPct val="0"/>
              </a:spcBef>
            </a:pPr>
            <a:endParaRPr lang="sk-SK" sz="800" dirty="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6</a:t>
            </a:fld>
            <a:endParaRPr lang="sk-SK">
              <a:cs typeface="Arial" charset="0"/>
            </a:endParaRPr>
          </a:p>
        </p:txBody>
      </p:sp>
    </p:spTree>
    <p:extLst>
      <p:ext uri="{BB962C8B-B14F-4D97-AF65-F5344CB8AC3E}">
        <p14:creationId xmlns:p14="http://schemas.microsoft.com/office/powerpoint/2010/main" val="246327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728663" y="474663"/>
            <a:ext cx="5778500" cy="3251200"/>
          </a:xfrm>
          <a:noFill/>
          <a:ln>
            <a:solidFill>
              <a:srgbClr val="000000"/>
            </a:solidFill>
            <a:miter lim="800000"/>
            <a:headEnd/>
            <a:tailEnd/>
          </a:ln>
        </p:spPr>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7</a:t>
            </a:fld>
            <a:endParaRPr lang="sk-SK">
              <a:cs typeface="Arial" charset="0"/>
            </a:endParaRPr>
          </a:p>
        </p:txBody>
      </p:sp>
      <p:sp>
        <p:nvSpPr>
          <p:cNvPr id="2" name="Zástupný objekt pre poznámky 1"/>
          <p:cNvSpPr>
            <a:spLocks noGrp="1"/>
          </p:cNvSpPr>
          <p:nvPr>
            <p:ph type="body" sz="quarter" idx="10"/>
          </p:nvPr>
        </p:nvSpPr>
        <p:spPr/>
        <p:txBody>
          <a:bodyPr/>
          <a:lstStyle/>
          <a:p>
            <a:endParaRPr lang="sk-SK"/>
          </a:p>
        </p:txBody>
      </p:sp>
    </p:spTree>
    <p:extLst>
      <p:ext uri="{BB962C8B-B14F-4D97-AF65-F5344CB8AC3E}">
        <p14:creationId xmlns:p14="http://schemas.microsoft.com/office/powerpoint/2010/main" val="318862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498475" y="250825"/>
            <a:ext cx="2274888" cy="1281113"/>
          </a:xfrm>
        </p:spPr>
      </p:sp>
      <p:sp>
        <p:nvSpPr>
          <p:cNvPr id="3" name="Zástupný objekt pre poznámky 2"/>
          <p:cNvSpPr>
            <a:spLocks noGrp="1"/>
          </p:cNvSpPr>
          <p:nvPr>
            <p:ph type="body" idx="1"/>
          </p:nvPr>
        </p:nvSpPr>
        <p:spPr>
          <a:xfrm>
            <a:off x="407887" y="1651137"/>
            <a:ext cx="6096700" cy="8204122"/>
          </a:xfrm>
        </p:spPr>
        <p:txBody>
          <a:bodyPr/>
          <a:lstStyle/>
          <a:p>
            <a:r>
              <a:rPr lang="sk-SK" sz="1300" b="1" dirty="0"/>
              <a:t>Kde sa uchováva digitálny obsah?</a:t>
            </a:r>
          </a:p>
          <a:p>
            <a:r>
              <a:rPr lang="en-US" b="1" dirty="0"/>
              <a:t>In the field of data management, the terms "archive" and "repository"</a:t>
            </a:r>
            <a:r>
              <a:rPr lang="en-US" dirty="0"/>
              <a:t> often are used interchangeably. Within the Federal government, however, the term "archive" is specific to the mission and activities of the National Archives and Records Administration (NARA).</a:t>
            </a:r>
            <a:endParaRPr lang="sk-SK" dirty="0"/>
          </a:p>
          <a:p>
            <a:r>
              <a:rPr lang="sk-SK" sz="1000" dirty="0">
                <a:hlinkClick r:id="rId3"/>
              </a:rPr>
              <a:t>https://www.usgs.gov/index.php/data-management/archive-vs-repository-there-difference</a:t>
            </a:r>
            <a:endParaRPr lang="sk-SK" sz="1000" dirty="0"/>
          </a:p>
          <a:p>
            <a:endParaRPr lang="sk-SK" sz="1000" dirty="0"/>
          </a:p>
          <a:p>
            <a:r>
              <a:rPr lang="sk-SK" sz="800" dirty="0">
                <a:hlinkClick r:id="rId4"/>
              </a:rPr>
              <a:t>https://www.etymonline.com/word/repository</a:t>
            </a:r>
            <a:endParaRPr lang="sk-SK" sz="800" dirty="0"/>
          </a:p>
          <a:p>
            <a:pPr>
              <a:spcBef>
                <a:spcPts val="634"/>
              </a:spcBef>
            </a:pPr>
            <a:r>
              <a:rPr lang="sk-SK" sz="1300" b="1" dirty="0" err="1"/>
              <a:t>repository</a:t>
            </a:r>
            <a:r>
              <a:rPr lang="sk-SK" sz="1300" b="1" dirty="0"/>
              <a:t> (n.)</a:t>
            </a:r>
          </a:p>
          <a:p>
            <a:pPr>
              <a:spcBef>
                <a:spcPts val="634"/>
              </a:spcBef>
            </a:pPr>
            <a:r>
              <a:rPr lang="sk-SK" sz="1300" dirty="0"/>
              <a:t>late 15c. (</a:t>
            </a:r>
            <a:r>
              <a:rPr lang="sk-SK" sz="1300" dirty="0" err="1"/>
              <a:t>Caxton</a:t>
            </a:r>
            <a:r>
              <a:rPr lang="sk-SK" sz="1300" dirty="0"/>
              <a:t>), "</a:t>
            </a:r>
            <a:r>
              <a:rPr lang="sk-SK" sz="1300" dirty="0" err="1"/>
              <a:t>vessel</a:t>
            </a:r>
            <a:r>
              <a:rPr lang="sk-SK" sz="1300" dirty="0"/>
              <a:t>, </a:t>
            </a:r>
            <a:r>
              <a:rPr lang="sk-SK" sz="1300" dirty="0" err="1"/>
              <a:t>etc</a:t>
            </a:r>
            <a:r>
              <a:rPr lang="sk-SK" sz="1300" dirty="0"/>
              <a:t>., </a:t>
            </a:r>
            <a:r>
              <a:rPr lang="sk-SK" sz="1300" dirty="0" err="1"/>
              <a:t>for</a:t>
            </a:r>
            <a:r>
              <a:rPr lang="sk-SK" sz="1300" dirty="0"/>
              <a:t> </a:t>
            </a:r>
            <a:r>
              <a:rPr lang="sk-SK" sz="1300" dirty="0" err="1"/>
              <a:t>storage</a:t>
            </a:r>
            <a:r>
              <a:rPr lang="sk-SK" sz="1300" dirty="0"/>
              <a:t>," </a:t>
            </a:r>
            <a:r>
              <a:rPr lang="sk-SK" sz="1300" dirty="0" err="1"/>
              <a:t>from</a:t>
            </a:r>
            <a:r>
              <a:rPr lang="sk-SK" sz="1300" dirty="0"/>
              <a:t> </a:t>
            </a:r>
            <a:r>
              <a:rPr lang="sk-SK" sz="1300" dirty="0" err="1"/>
              <a:t>French</a:t>
            </a:r>
            <a:r>
              <a:rPr lang="sk-SK" sz="1300" dirty="0"/>
              <a:t> </a:t>
            </a:r>
            <a:r>
              <a:rPr lang="sk-SK" sz="1300" dirty="0" err="1"/>
              <a:t>repositoire</a:t>
            </a:r>
            <a:r>
              <a:rPr lang="sk-SK" sz="1300" dirty="0"/>
              <a:t> or </a:t>
            </a:r>
            <a:r>
              <a:rPr lang="sk-SK" sz="1300" dirty="0" err="1"/>
              <a:t>directly</a:t>
            </a:r>
            <a:r>
              <a:rPr lang="sk-SK" sz="1300" dirty="0"/>
              <a:t> </a:t>
            </a:r>
            <a:r>
              <a:rPr lang="sk-SK" sz="1300" dirty="0" err="1"/>
              <a:t>from</a:t>
            </a:r>
            <a:r>
              <a:rPr lang="sk-SK" sz="1300" dirty="0"/>
              <a:t> Late </a:t>
            </a:r>
            <a:r>
              <a:rPr lang="sk-SK" sz="1300" dirty="0" err="1"/>
              <a:t>Latin</a:t>
            </a:r>
            <a:r>
              <a:rPr lang="sk-SK" sz="1300" dirty="0"/>
              <a:t> </a:t>
            </a:r>
            <a:r>
              <a:rPr lang="sk-SK" sz="1300" dirty="0" err="1"/>
              <a:t>repositorium</a:t>
            </a:r>
            <a:r>
              <a:rPr lang="sk-SK" sz="1300" dirty="0"/>
              <a:t> "</a:t>
            </a:r>
            <a:r>
              <a:rPr lang="sk-SK" sz="1300" dirty="0" err="1"/>
              <a:t>store</a:t>
            </a:r>
            <a:r>
              <a:rPr lang="sk-SK" sz="1300" dirty="0"/>
              <a:t>," in </a:t>
            </a:r>
            <a:r>
              <a:rPr lang="sk-SK" sz="1300" dirty="0" err="1"/>
              <a:t>classical</a:t>
            </a:r>
            <a:r>
              <a:rPr lang="sk-SK" sz="1300" dirty="0"/>
              <a:t> </a:t>
            </a:r>
            <a:r>
              <a:rPr lang="sk-SK" sz="1300" dirty="0" err="1"/>
              <a:t>Latin</a:t>
            </a:r>
            <a:r>
              <a:rPr lang="sk-SK" sz="1300" dirty="0"/>
              <a:t>, "a </a:t>
            </a:r>
            <a:r>
              <a:rPr lang="sk-SK" sz="1300" dirty="0" err="1"/>
              <a:t>stand</a:t>
            </a:r>
            <a:r>
              <a:rPr lang="sk-SK" sz="1300" dirty="0"/>
              <a:t> on </a:t>
            </a:r>
            <a:r>
              <a:rPr lang="sk-SK" sz="1300" dirty="0" err="1"/>
              <a:t>which</a:t>
            </a:r>
            <a:r>
              <a:rPr lang="sk-SK" sz="1300" dirty="0"/>
              <a:t> </a:t>
            </a:r>
            <a:r>
              <a:rPr lang="sk-SK" sz="1300" dirty="0" err="1"/>
              <a:t>food</a:t>
            </a:r>
            <a:r>
              <a:rPr lang="sk-SK" sz="1300" dirty="0"/>
              <a:t> </a:t>
            </a:r>
            <a:r>
              <a:rPr lang="sk-SK" sz="1300" dirty="0" err="1"/>
              <a:t>is</a:t>
            </a:r>
            <a:r>
              <a:rPr lang="sk-SK" sz="1300" dirty="0"/>
              <a:t> </a:t>
            </a:r>
            <a:r>
              <a:rPr lang="sk-SK" sz="1300" dirty="0" err="1"/>
              <a:t>placed</a:t>
            </a:r>
            <a:r>
              <a:rPr lang="sk-SK" sz="1300" dirty="0"/>
              <a:t>," </a:t>
            </a:r>
            <a:r>
              <a:rPr lang="sk-SK" sz="1300" dirty="0" err="1"/>
              <a:t>from</a:t>
            </a:r>
            <a:r>
              <a:rPr lang="sk-SK" sz="1300" dirty="0"/>
              <a:t> </a:t>
            </a:r>
            <a:r>
              <a:rPr lang="sk-SK" sz="1300" dirty="0" err="1"/>
              <a:t>noun</a:t>
            </a:r>
            <a:r>
              <a:rPr lang="sk-SK" sz="1300" dirty="0"/>
              <a:t> </a:t>
            </a:r>
            <a:r>
              <a:rPr lang="sk-SK" sz="1300" dirty="0" err="1"/>
              <a:t>use</a:t>
            </a:r>
            <a:r>
              <a:rPr lang="sk-SK" sz="1300" dirty="0"/>
              <a:t> of </a:t>
            </a:r>
            <a:r>
              <a:rPr lang="sk-SK" sz="1300" dirty="0" err="1"/>
              <a:t>repositus</a:t>
            </a:r>
            <a:r>
              <a:rPr lang="sk-SK" sz="1300" dirty="0"/>
              <a:t>, </a:t>
            </a:r>
            <a:r>
              <a:rPr lang="sk-SK" sz="1300" dirty="0" err="1"/>
              <a:t>past</a:t>
            </a:r>
            <a:r>
              <a:rPr lang="sk-SK" sz="1300" dirty="0"/>
              <a:t> </a:t>
            </a:r>
            <a:r>
              <a:rPr lang="sk-SK" sz="1300" dirty="0" err="1"/>
              <a:t>participle</a:t>
            </a:r>
            <a:r>
              <a:rPr lang="sk-SK" sz="1300" dirty="0"/>
              <a:t> of </a:t>
            </a:r>
            <a:r>
              <a:rPr lang="sk-SK" sz="1300" dirty="0" err="1"/>
              <a:t>reponere</a:t>
            </a:r>
            <a:r>
              <a:rPr lang="sk-SK" sz="1300" dirty="0"/>
              <a:t> "</a:t>
            </a:r>
            <a:r>
              <a:rPr lang="sk-SK" sz="1300" dirty="0" err="1"/>
              <a:t>put</a:t>
            </a:r>
            <a:r>
              <a:rPr lang="sk-SK" sz="1300" dirty="0"/>
              <a:t> </a:t>
            </a:r>
            <a:r>
              <a:rPr lang="sk-SK" sz="1300" dirty="0" err="1"/>
              <a:t>away</a:t>
            </a:r>
            <a:r>
              <a:rPr lang="sk-SK" sz="1300" dirty="0"/>
              <a:t>, </a:t>
            </a:r>
            <a:r>
              <a:rPr lang="sk-SK" sz="1300" dirty="0" err="1"/>
              <a:t>store</a:t>
            </a:r>
            <a:r>
              <a:rPr lang="sk-SK" sz="1300" dirty="0"/>
              <a:t>" (</a:t>
            </a:r>
            <a:r>
              <a:rPr lang="sk-SK" sz="1300" dirty="0" err="1"/>
              <a:t>see</a:t>
            </a:r>
            <a:r>
              <a:rPr lang="sk-SK" sz="1300" dirty="0"/>
              <a:t> </a:t>
            </a:r>
            <a:r>
              <a:rPr lang="sk-SK" sz="1300" u="sng" dirty="0" err="1">
                <a:hlinkClick r:id="rId5" tooltip="Etymology, meaning and definition of repose "/>
              </a:rPr>
              <a:t>repose</a:t>
            </a:r>
            <a:r>
              <a:rPr lang="sk-SK" sz="1300" dirty="0"/>
              <a:t> (v.2)).</a:t>
            </a:r>
          </a:p>
          <a:p>
            <a:pPr>
              <a:spcBef>
                <a:spcPts val="634"/>
              </a:spcBef>
            </a:pPr>
            <a:r>
              <a:rPr lang="sk-SK" sz="1300" dirty="0" err="1"/>
              <a:t>The</a:t>
            </a:r>
            <a:r>
              <a:rPr lang="sk-SK" sz="1300" dirty="0"/>
              <a:t> </a:t>
            </a:r>
            <a:r>
              <a:rPr lang="sk-SK" sz="1300" dirty="0" err="1"/>
              <a:t>figurative</a:t>
            </a:r>
            <a:r>
              <a:rPr lang="sk-SK" sz="1300" dirty="0"/>
              <a:t> </a:t>
            </a:r>
            <a:r>
              <a:rPr lang="sk-SK" sz="1300" dirty="0" err="1"/>
              <a:t>sense</a:t>
            </a:r>
            <a:r>
              <a:rPr lang="sk-SK" sz="1300" dirty="0"/>
              <a:t> of "</a:t>
            </a:r>
            <a:r>
              <a:rPr lang="sk-SK" sz="1300" dirty="0" err="1"/>
              <a:t>place</a:t>
            </a:r>
            <a:r>
              <a:rPr lang="sk-SK" sz="1300" dirty="0"/>
              <a:t> </a:t>
            </a:r>
            <a:r>
              <a:rPr lang="sk-SK" sz="1300" dirty="0" err="1"/>
              <a:t>where</a:t>
            </a:r>
            <a:r>
              <a:rPr lang="sk-SK" sz="1300" dirty="0"/>
              <a:t> </a:t>
            </a:r>
            <a:r>
              <a:rPr lang="sk-SK" sz="1300" dirty="0" err="1"/>
              <a:t>anything</a:t>
            </a:r>
            <a:r>
              <a:rPr lang="sk-SK" sz="1300" dirty="0"/>
              <a:t> </a:t>
            </a:r>
            <a:r>
              <a:rPr lang="sk-SK" sz="1300" dirty="0" err="1"/>
              <a:t>immaterial</a:t>
            </a:r>
            <a:r>
              <a:rPr lang="sk-SK" sz="1300" dirty="0"/>
              <a:t> </a:t>
            </a:r>
            <a:r>
              <a:rPr lang="sk-SK" sz="1300" dirty="0" err="1"/>
              <a:t>is</a:t>
            </a:r>
            <a:r>
              <a:rPr lang="sk-SK" sz="1300" dirty="0"/>
              <a:t> </a:t>
            </a:r>
            <a:r>
              <a:rPr lang="sk-SK" sz="1300" dirty="0" err="1"/>
              <a:t>thought</a:t>
            </a:r>
            <a:r>
              <a:rPr lang="sk-SK" sz="1300" dirty="0"/>
              <a:t> of as </a:t>
            </a:r>
            <a:r>
              <a:rPr lang="sk-SK" sz="1300" dirty="0" err="1"/>
              <a:t>stored</a:t>
            </a:r>
            <a:r>
              <a:rPr lang="sk-SK" sz="1300" dirty="0"/>
              <a:t>" </a:t>
            </a:r>
            <a:r>
              <a:rPr lang="sk-SK" sz="1300" dirty="0" err="1"/>
              <a:t>is</a:t>
            </a:r>
            <a:r>
              <a:rPr lang="sk-SK" sz="1300" dirty="0"/>
              <a:t> </a:t>
            </a:r>
            <a:r>
              <a:rPr lang="sk-SK" sz="1300" dirty="0" err="1"/>
              <a:t>recorded</a:t>
            </a:r>
            <a:r>
              <a:rPr lang="sk-SK" sz="1300" dirty="0"/>
              <a:t> </a:t>
            </a:r>
            <a:r>
              <a:rPr lang="sk-SK" sz="1300" dirty="0" err="1"/>
              <a:t>from</a:t>
            </a:r>
            <a:r>
              <a:rPr lang="sk-SK" sz="1300" dirty="0"/>
              <a:t> 1640s; </a:t>
            </a:r>
            <a:r>
              <a:rPr lang="sk-SK" sz="1300" dirty="0" err="1"/>
              <a:t>commercial</a:t>
            </a:r>
            <a:r>
              <a:rPr lang="sk-SK" sz="1300" dirty="0"/>
              <a:t> </a:t>
            </a:r>
            <a:r>
              <a:rPr lang="sk-SK" sz="1300" dirty="0" err="1"/>
              <a:t>sense</a:t>
            </a:r>
            <a:r>
              <a:rPr lang="sk-SK" sz="1300" dirty="0"/>
              <a:t> of "</a:t>
            </a:r>
            <a:r>
              <a:rPr lang="sk-SK" sz="1300" dirty="0" err="1"/>
              <a:t>place</a:t>
            </a:r>
            <a:r>
              <a:rPr lang="sk-SK" sz="1300" dirty="0"/>
              <a:t> </a:t>
            </a:r>
            <a:r>
              <a:rPr lang="sk-SK" sz="1300" dirty="0" err="1"/>
              <a:t>where</a:t>
            </a:r>
            <a:r>
              <a:rPr lang="sk-SK" sz="1300" dirty="0"/>
              <a:t> </a:t>
            </a:r>
            <a:r>
              <a:rPr lang="sk-SK" sz="1300" dirty="0" err="1"/>
              <a:t>things</a:t>
            </a:r>
            <a:r>
              <a:rPr lang="sk-SK" sz="1300" dirty="0"/>
              <a:t> are </a:t>
            </a:r>
            <a:r>
              <a:rPr lang="sk-SK" sz="1300" dirty="0" err="1"/>
              <a:t>kept</a:t>
            </a:r>
            <a:r>
              <a:rPr lang="sk-SK" sz="1300" dirty="0"/>
              <a:t> </a:t>
            </a:r>
            <a:r>
              <a:rPr lang="sk-SK" sz="1300" dirty="0" err="1"/>
              <a:t>for</a:t>
            </a:r>
            <a:r>
              <a:rPr lang="sk-SK" sz="1300" dirty="0"/>
              <a:t> </a:t>
            </a:r>
            <a:r>
              <a:rPr lang="sk-SK" sz="1300" dirty="0" err="1"/>
              <a:t>sale</a:t>
            </a:r>
            <a:r>
              <a:rPr lang="sk-SK" sz="1300" dirty="0"/>
              <a:t>" </a:t>
            </a:r>
            <a:r>
              <a:rPr lang="sk-SK" sz="1300" dirty="0" err="1"/>
              <a:t>is</a:t>
            </a:r>
            <a:r>
              <a:rPr lang="sk-SK" sz="1300" dirty="0"/>
              <a:t> by 1759.</a:t>
            </a:r>
          </a:p>
          <a:p>
            <a:pPr defTabSz="966155">
              <a:spcBef>
                <a:spcPts val="0"/>
              </a:spcBef>
              <a:defRPr/>
            </a:pPr>
            <a:r>
              <a:rPr lang="sk-SK" b="1" dirty="0" err="1" smtClean="0"/>
              <a:t>Repository</a:t>
            </a:r>
            <a:r>
              <a:rPr lang="sk-SK" b="0" dirty="0" smtClean="0"/>
              <a:t> (https://www.macmillandictionary.com/dictionary/british/repository)</a:t>
            </a:r>
          </a:p>
          <a:p>
            <a:pPr>
              <a:spcBef>
                <a:spcPts val="0"/>
              </a:spcBef>
            </a:pPr>
            <a:r>
              <a:rPr lang="en-US" dirty="0" smtClean="0"/>
              <a:t>a </a:t>
            </a:r>
            <a:r>
              <a:rPr lang="en-US" dirty="0" smtClean="0">
                <a:hlinkClick r:id="rId6" tooltip="place"/>
              </a:rPr>
              <a:t>place</a:t>
            </a:r>
            <a:r>
              <a:rPr lang="en-US" dirty="0" smtClean="0"/>
              <a:t> where </a:t>
            </a:r>
            <a:r>
              <a:rPr lang="en-US" dirty="0" smtClean="0">
                <a:hlinkClick r:id="rId7" tooltip="large"/>
              </a:rPr>
              <a:t>large</a:t>
            </a:r>
            <a:r>
              <a:rPr lang="en-US" dirty="0" smtClean="0"/>
              <a:t> </a:t>
            </a:r>
            <a:r>
              <a:rPr lang="en-US" dirty="0" smtClean="0">
                <a:hlinkClick r:id="rId8" tooltip="quantities"/>
              </a:rPr>
              <a:t>quantities</a:t>
            </a:r>
            <a:r>
              <a:rPr lang="en-US" dirty="0" smtClean="0"/>
              <a:t> of </a:t>
            </a:r>
            <a:r>
              <a:rPr lang="en-US" dirty="0" smtClean="0">
                <a:hlinkClick r:id="rId9" tooltip="things"/>
              </a:rPr>
              <a:t>things</a:t>
            </a:r>
            <a:r>
              <a:rPr lang="en-US" dirty="0" smtClean="0"/>
              <a:t> are </a:t>
            </a:r>
            <a:r>
              <a:rPr lang="en-US" dirty="0" smtClean="0">
                <a:hlinkClick r:id="rId10" tooltip="stored"/>
              </a:rPr>
              <a:t>stored</a:t>
            </a:r>
            <a:r>
              <a:rPr lang="en-US" dirty="0" smtClean="0"/>
              <a:t> or </a:t>
            </a:r>
            <a:r>
              <a:rPr lang="en-US" dirty="0" smtClean="0">
                <a:hlinkClick r:id="rId11" tooltip="kept"/>
              </a:rPr>
              <a:t>kept</a:t>
            </a:r>
            <a:r>
              <a:rPr lang="en-US" dirty="0" smtClean="0"/>
              <a:t> </a:t>
            </a:r>
            <a:r>
              <a:rPr lang="en-US" dirty="0" smtClean="0">
                <a:hlinkClick r:id="rId12" tooltip="safe"/>
              </a:rPr>
              <a:t>safe</a:t>
            </a:r>
            <a:endParaRPr lang="sk-SK" dirty="0" smtClean="0"/>
          </a:p>
          <a:p>
            <a:pPr>
              <a:spcBef>
                <a:spcPts val="0"/>
              </a:spcBef>
            </a:pPr>
            <a:r>
              <a:rPr lang="sk-SK" dirty="0" smtClean="0"/>
              <a:t>  </a:t>
            </a:r>
            <a:r>
              <a:rPr lang="en-US" dirty="0" smtClean="0"/>
              <a:t>a </a:t>
            </a:r>
            <a:r>
              <a:rPr lang="en-US" dirty="0" smtClean="0">
                <a:hlinkClick r:id="rId13" tooltip="nuclear"/>
              </a:rPr>
              <a:t>nuclear</a:t>
            </a:r>
            <a:r>
              <a:rPr lang="en-US" dirty="0" smtClean="0"/>
              <a:t> </a:t>
            </a:r>
            <a:r>
              <a:rPr lang="en-US" dirty="0" smtClean="0">
                <a:hlinkClick r:id="rId14" tooltip="waste"/>
              </a:rPr>
              <a:t>waste</a:t>
            </a:r>
            <a:r>
              <a:rPr lang="en-US" dirty="0" smtClean="0"/>
              <a:t> repository</a:t>
            </a:r>
            <a:endParaRPr lang="sk-SK" dirty="0" smtClean="0"/>
          </a:p>
          <a:p>
            <a:pPr>
              <a:spcBef>
                <a:spcPts val="0"/>
              </a:spcBef>
            </a:pPr>
            <a:r>
              <a:rPr lang="en-US" dirty="0" smtClean="0"/>
              <a:t>a </a:t>
            </a:r>
            <a:r>
              <a:rPr lang="en-US" dirty="0" smtClean="0">
                <a:hlinkClick r:id="rId15" tooltip="person"/>
              </a:rPr>
              <a:t>person</a:t>
            </a:r>
            <a:r>
              <a:rPr lang="en-US" dirty="0" smtClean="0"/>
              <a:t>, </a:t>
            </a:r>
            <a:r>
              <a:rPr lang="en-US" dirty="0" smtClean="0">
                <a:hlinkClick r:id="rId16" tooltip="book"/>
              </a:rPr>
              <a:t>book</a:t>
            </a:r>
            <a:r>
              <a:rPr lang="en-US" dirty="0" smtClean="0"/>
              <a:t>, </a:t>
            </a:r>
            <a:r>
              <a:rPr lang="en-US" dirty="0" smtClean="0">
                <a:hlinkClick r:id="rId17" tooltip="library"/>
              </a:rPr>
              <a:t>library</a:t>
            </a:r>
            <a:r>
              <a:rPr lang="en-US" dirty="0" smtClean="0"/>
              <a:t> </a:t>
            </a:r>
            <a:r>
              <a:rPr lang="en-US" dirty="0" err="1" smtClean="0"/>
              <a:t>etc</a:t>
            </a:r>
            <a:r>
              <a:rPr lang="en-US" dirty="0" smtClean="0"/>
              <a:t> </a:t>
            </a:r>
            <a:r>
              <a:rPr lang="en-US" dirty="0" smtClean="0">
                <a:hlinkClick r:id="rId18" tooltip="considered"/>
              </a:rPr>
              <a:t>considered</a:t>
            </a:r>
            <a:r>
              <a:rPr lang="en-US" dirty="0" smtClean="0"/>
              <a:t> as a </a:t>
            </a:r>
            <a:r>
              <a:rPr lang="en-US" dirty="0" smtClean="0">
                <a:hlinkClick r:id="rId19" tooltip="store"/>
              </a:rPr>
              <a:t>store</a:t>
            </a:r>
            <a:r>
              <a:rPr lang="en-US" dirty="0" smtClean="0"/>
              <a:t> of </a:t>
            </a:r>
            <a:r>
              <a:rPr lang="en-US" dirty="0" smtClean="0">
                <a:hlinkClick r:id="rId20" tooltip="information"/>
              </a:rPr>
              <a:t>information</a:t>
            </a:r>
            <a:r>
              <a:rPr lang="en-US" dirty="0" smtClean="0"/>
              <a:t> and </a:t>
            </a:r>
            <a:r>
              <a:rPr lang="en-US" dirty="0" smtClean="0">
                <a:hlinkClick r:id="rId21" tooltip="knowledge"/>
              </a:rPr>
              <a:t>knowledge</a:t>
            </a:r>
            <a:endParaRPr lang="sk-SK" b="1" dirty="0" smtClean="0"/>
          </a:p>
          <a:p>
            <a:pPr defTabSz="966155">
              <a:spcBef>
                <a:spcPts val="634"/>
              </a:spcBef>
              <a:defRPr/>
            </a:pPr>
            <a:r>
              <a:rPr lang="sk-SK" sz="1300" dirty="0"/>
              <a:t>“</a:t>
            </a:r>
            <a:r>
              <a:rPr lang="sk-SK" sz="1300" b="1" dirty="0" err="1"/>
              <a:t>Depository</a:t>
            </a:r>
            <a:r>
              <a:rPr lang="sk-SK" sz="1300" dirty="0"/>
              <a:t>” </a:t>
            </a:r>
            <a:r>
              <a:rPr lang="sk-SK" sz="1300" dirty="0" err="1"/>
              <a:t>is</a:t>
            </a:r>
            <a:r>
              <a:rPr lang="sk-SK" sz="1300" dirty="0"/>
              <a:t> </a:t>
            </a:r>
            <a:r>
              <a:rPr lang="sk-SK" sz="1300" dirty="0" err="1"/>
              <a:t>still</a:t>
            </a:r>
            <a:r>
              <a:rPr lang="sk-SK" sz="1300" dirty="0"/>
              <a:t> </a:t>
            </a:r>
            <a:r>
              <a:rPr lang="sk-SK" sz="1300" dirty="0" err="1"/>
              <a:t>primarily</a:t>
            </a:r>
            <a:r>
              <a:rPr lang="sk-SK" sz="1300" dirty="0"/>
              <a:t> </a:t>
            </a:r>
            <a:r>
              <a:rPr lang="sk-SK" sz="1300" dirty="0" err="1"/>
              <a:t>used</a:t>
            </a:r>
            <a:r>
              <a:rPr lang="sk-SK" sz="1300" dirty="0"/>
              <a:t> to </a:t>
            </a:r>
            <a:r>
              <a:rPr lang="sk-SK" sz="1300" dirty="0" err="1"/>
              <a:t>mean</a:t>
            </a:r>
            <a:r>
              <a:rPr lang="sk-SK" sz="1300" dirty="0"/>
              <a:t> a </a:t>
            </a:r>
            <a:r>
              <a:rPr lang="sk-SK" sz="1300" dirty="0" err="1"/>
              <a:t>place</a:t>
            </a:r>
            <a:r>
              <a:rPr lang="sk-SK" sz="1300" dirty="0"/>
              <a:t> to </a:t>
            </a:r>
            <a:r>
              <a:rPr lang="sk-SK" sz="1300" dirty="0" err="1"/>
              <a:t>store</a:t>
            </a:r>
            <a:r>
              <a:rPr lang="sk-SK" sz="1300" dirty="0"/>
              <a:t> </a:t>
            </a:r>
            <a:r>
              <a:rPr lang="sk-SK" sz="1300" dirty="0" err="1"/>
              <a:t>things</a:t>
            </a:r>
            <a:r>
              <a:rPr lang="sk-SK" sz="1300" dirty="0"/>
              <a:t> </a:t>
            </a:r>
            <a:r>
              <a:rPr lang="sk-SK" sz="1300" dirty="0" err="1"/>
              <a:t>safely</a:t>
            </a:r>
            <a:r>
              <a:rPr lang="sk-SK" sz="1300" dirty="0"/>
              <a:t>, </a:t>
            </a:r>
            <a:r>
              <a:rPr lang="sk-SK" sz="1300" dirty="0" err="1"/>
              <a:t>but</a:t>
            </a:r>
            <a:r>
              <a:rPr lang="sk-SK" sz="1300" dirty="0"/>
              <a:t> “</a:t>
            </a:r>
            <a:r>
              <a:rPr lang="sk-SK" sz="1300" dirty="0" err="1"/>
              <a:t>repository</a:t>
            </a:r>
            <a:r>
              <a:rPr lang="sk-SK" sz="1300" dirty="0"/>
              <a:t>” has </a:t>
            </a:r>
            <a:r>
              <a:rPr lang="sk-SK" sz="1300" dirty="0" err="1"/>
              <a:t>taken</a:t>
            </a:r>
            <a:r>
              <a:rPr lang="sk-SK" sz="1300" dirty="0"/>
              <a:t> on </a:t>
            </a:r>
            <a:r>
              <a:rPr lang="sk-SK" sz="1300" dirty="0" err="1"/>
              <a:t>many</a:t>
            </a:r>
            <a:r>
              <a:rPr lang="sk-SK" sz="1300" dirty="0"/>
              <a:t> more </a:t>
            </a:r>
            <a:r>
              <a:rPr lang="sk-SK" sz="1300" dirty="0" err="1"/>
              <a:t>specific</a:t>
            </a:r>
            <a:r>
              <a:rPr lang="sk-SK" sz="1300" dirty="0"/>
              <a:t> </a:t>
            </a:r>
            <a:r>
              <a:rPr lang="sk-SK" sz="1300" dirty="0" err="1"/>
              <a:t>senses</a:t>
            </a:r>
            <a:r>
              <a:rPr lang="sk-SK" sz="1300" dirty="0"/>
              <a:t>, </a:t>
            </a:r>
            <a:r>
              <a:rPr lang="sk-SK" sz="1300" dirty="0" err="1"/>
              <a:t>though</a:t>
            </a:r>
            <a:r>
              <a:rPr lang="sk-SK" sz="1300" dirty="0"/>
              <a:t> </a:t>
            </a:r>
            <a:r>
              <a:rPr lang="sk-SK" sz="1300" dirty="0" err="1"/>
              <a:t>all</a:t>
            </a:r>
            <a:r>
              <a:rPr lang="sk-SK" sz="1300" dirty="0"/>
              <a:t> are </a:t>
            </a:r>
            <a:r>
              <a:rPr lang="sk-SK" sz="1300" dirty="0" err="1"/>
              <a:t>related</a:t>
            </a:r>
            <a:r>
              <a:rPr lang="sk-SK" sz="1300" dirty="0"/>
              <a:t> in </a:t>
            </a:r>
            <a:r>
              <a:rPr lang="sk-SK" sz="1300" dirty="0" err="1"/>
              <a:t>one</a:t>
            </a:r>
            <a:r>
              <a:rPr lang="sk-SK" sz="1300" dirty="0"/>
              <a:t> </a:t>
            </a:r>
            <a:r>
              <a:rPr lang="sk-SK" sz="1300" dirty="0" err="1"/>
              <a:t>way</a:t>
            </a:r>
            <a:r>
              <a:rPr lang="sk-SK" sz="1300" dirty="0"/>
              <a:t> or </a:t>
            </a:r>
            <a:r>
              <a:rPr lang="sk-SK" sz="1300" dirty="0" err="1"/>
              <a:t>other</a:t>
            </a:r>
            <a:r>
              <a:rPr lang="sk-SK" sz="1300" dirty="0"/>
              <a:t> to </a:t>
            </a:r>
            <a:r>
              <a:rPr lang="sk-SK" sz="1300" dirty="0" err="1"/>
              <a:t>its</a:t>
            </a:r>
            <a:r>
              <a:rPr lang="sk-SK" sz="1300" dirty="0"/>
              <a:t> </a:t>
            </a:r>
            <a:r>
              <a:rPr lang="sk-SK" sz="1300" dirty="0" err="1"/>
              <a:t>original</a:t>
            </a:r>
            <a:r>
              <a:rPr lang="sk-SK" sz="1300" dirty="0"/>
              <a:t> </a:t>
            </a:r>
            <a:r>
              <a:rPr lang="sk-SK" sz="1300" dirty="0" err="1"/>
              <a:t>storage</a:t>
            </a:r>
            <a:r>
              <a:rPr lang="sk-SK" sz="1300" dirty="0"/>
              <a:t> </a:t>
            </a:r>
            <a:r>
              <a:rPr lang="sk-SK" sz="1300" dirty="0" err="1"/>
              <a:t>sense</a:t>
            </a:r>
            <a:r>
              <a:rPr lang="sk-SK" sz="1300" dirty="0"/>
              <a:t>. </a:t>
            </a:r>
            <a:r>
              <a:rPr lang="sk-SK" sz="1300" u="sng" dirty="0">
                <a:hlinkClick r:id="rId22"/>
              </a:rPr>
              <a:t>https://www.grammarphobia.com/blog/2017/12/depository-repository.html</a:t>
            </a:r>
            <a:endParaRPr lang="sk-SK" dirty="0" smtClean="0">
              <a:effectLst/>
            </a:endParaRPr>
          </a:p>
          <a:p>
            <a:pPr defTabSz="966155">
              <a:spcBef>
                <a:spcPts val="0"/>
              </a:spcBef>
              <a:defRPr/>
            </a:pPr>
            <a:endParaRPr lang="sk-SK" sz="800" dirty="0">
              <a:hlinkClick r:id="rId23"/>
            </a:endParaRPr>
          </a:p>
          <a:p>
            <a:pPr defTabSz="966155">
              <a:spcBef>
                <a:spcPts val="634"/>
              </a:spcBef>
              <a:defRPr/>
            </a:pPr>
            <a:r>
              <a:rPr lang="sk-SK" sz="800" dirty="0">
                <a:hlinkClick r:id="rId23"/>
              </a:rPr>
              <a:t>https://www.umu.se/en/library/research-data/specialised-topics/storage-catalogue-repository-and-archive/</a:t>
            </a:r>
            <a:endParaRPr lang="sk-SK" sz="800" dirty="0"/>
          </a:p>
          <a:p>
            <a:pPr>
              <a:spcBef>
                <a:spcPts val="634"/>
              </a:spcBef>
            </a:pPr>
            <a:r>
              <a:rPr lang="sk-SK" dirty="0" err="1" smtClean="0"/>
              <a:t>Umea</a:t>
            </a:r>
            <a:r>
              <a:rPr lang="sk-SK" dirty="0" smtClean="0"/>
              <a:t> </a:t>
            </a:r>
            <a:r>
              <a:rPr lang="sk-SK" dirty="0" err="1" smtClean="0"/>
              <a:t>university</a:t>
            </a:r>
            <a:r>
              <a:rPr lang="sk-SK" dirty="0" smtClean="0"/>
              <a:t> - Švédsko</a:t>
            </a:r>
          </a:p>
          <a:p>
            <a:pPr>
              <a:spcBef>
                <a:spcPts val="634"/>
              </a:spcBef>
            </a:pPr>
            <a:r>
              <a:rPr lang="en-US" dirty="0" smtClean="0"/>
              <a:t>The terms </a:t>
            </a:r>
            <a:r>
              <a:rPr lang="en-US" b="1" dirty="0" smtClean="0"/>
              <a:t>storage, catalogue, repository and archives </a:t>
            </a:r>
            <a:r>
              <a:rPr lang="en-US" dirty="0" smtClean="0"/>
              <a:t>are central </a:t>
            </a:r>
            <a:r>
              <a:rPr lang="en-US" b="1" dirty="0" smtClean="0"/>
              <a:t>in research data management</a:t>
            </a:r>
            <a:r>
              <a:rPr lang="en-US" dirty="0" smtClean="0"/>
              <a:t>, but they can be </a:t>
            </a:r>
            <a:r>
              <a:rPr lang="en-US" b="1" dirty="0" smtClean="0"/>
              <a:t>difficult to separate</a:t>
            </a:r>
            <a:r>
              <a:rPr lang="en-US" dirty="0" smtClean="0"/>
              <a:t>. </a:t>
            </a:r>
            <a:endParaRPr lang="sk-SK" dirty="0" smtClean="0"/>
          </a:p>
          <a:p>
            <a:pPr>
              <a:spcBef>
                <a:spcPts val="634"/>
              </a:spcBef>
            </a:pPr>
            <a:r>
              <a:rPr lang="en-US" b="1" dirty="0" smtClean="0"/>
              <a:t>Repository</a:t>
            </a:r>
          </a:p>
          <a:p>
            <a:pPr>
              <a:spcBef>
                <a:spcPts val="634"/>
              </a:spcBef>
            </a:pPr>
            <a:r>
              <a:rPr lang="en-US" dirty="0" smtClean="0"/>
              <a:t>A </a:t>
            </a:r>
            <a:r>
              <a:rPr lang="en-US" b="1" dirty="0" smtClean="0"/>
              <a:t>repository is a way of managing and </a:t>
            </a:r>
            <a:r>
              <a:rPr lang="en-US" b="1" dirty="0" err="1" smtClean="0"/>
              <a:t>organising</a:t>
            </a:r>
            <a:r>
              <a:rPr lang="en-US" b="1" dirty="0" smtClean="0"/>
              <a:t> research data </a:t>
            </a:r>
            <a:r>
              <a:rPr lang="en-US" dirty="0" smtClean="0"/>
              <a:t>and </a:t>
            </a:r>
            <a:r>
              <a:rPr lang="en-US" b="1" dirty="0" smtClean="0"/>
              <a:t>includes the catalogue, storage, curation of data and making data accessible over time</a:t>
            </a:r>
            <a:r>
              <a:rPr lang="en-US" dirty="0" smtClean="0"/>
              <a:t>. The repository </a:t>
            </a:r>
            <a:r>
              <a:rPr lang="en-US" b="1" dirty="0" smtClean="0"/>
              <a:t>contains </a:t>
            </a:r>
            <a:r>
              <a:rPr lang="en-US" b="1" dirty="0" err="1" smtClean="0"/>
              <a:t>organised</a:t>
            </a:r>
            <a:r>
              <a:rPr lang="en-US" b="1" dirty="0" smtClean="0"/>
              <a:t> and to some extent packaged information</a:t>
            </a:r>
            <a:r>
              <a:rPr lang="en-US" dirty="0" smtClean="0"/>
              <a:t>. Repositories are suitable particularly for "</a:t>
            </a:r>
            <a:r>
              <a:rPr lang="en-US" dirty="0" err="1" smtClean="0"/>
              <a:t>finalised</a:t>
            </a:r>
            <a:r>
              <a:rPr lang="en-US" dirty="0" smtClean="0"/>
              <a:t>" research data in which the work with, and hence also the description of data, has </a:t>
            </a:r>
            <a:r>
              <a:rPr lang="en-US" dirty="0" err="1" smtClean="0"/>
              <a:t>stabilised</a:t>
            </a:r>
            <a:r>
              <a:rPr lang="en-US" dirty="0" smtClean="0"/>
              <a:t> and is not likely to be altered again.</a:t>
            </a:r>
          </a:p>
          <a:p>
            <a:endParaRPr lang="sk-SK" b="1" dirty="0" smtClean="0"/>
          </a:p>
        </p:txBody>
      </p:sp>
      <p:sp>
        <p:nvSpPr>
          <p:cNvPr id="4" name="Zástupný objekt pre číslo snímky 3"/>
          <p:cNvSpPr>
            <a:spLocks noGrp="1"/>
          </p:cNvSpPr>
          <p:nvPr>
            <p:ph type="sldNum" sz="quarter" idx="10"/>
          </p:nvPr>
        </p:nvSpPr>
        <p:spPr/>
        <p:txBody>
          <a:bodyPr/>
          <a:lstStyle/>
          <a:p>
            <a:pPr>
              <a:defRPr/>
            </a:pPr>
            <a:fld id="{789D01DE-3EE4-4446-82CB-F0FE1DAE050E}" type="slidenum">
              <a:rPr lang="sk-SK" smtClean="0"/>
              <a:pPr>
                <a:defRPr/>
              </a:pPr>
              <a:t>8</a:t>
            </a:fld>
            <a:endParaRPr lang="sk-SK"/>
          </a:p>
        </p:txBody>
      </p:sp>
    </p:spTree>
    <p:extLst>
      <p:ext uri="{BB962C8B-B14F-4D97-AF65-F5344CB8AC3E}">
        <p14:creationId xmlns:p14="http://schemas.microsoft.com/office/powerpoint/2010/main" val="423305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2817813" y="265113"/>
            <a:ext cx="2844800" cy="1600200"/>
          </a:xfrm>
          <a:noFill/>
          <a:ln>
            <a:solidFill>
              <a:srgbClr val="000000"/>
            </a:solidFill>
            <a:miter lim="800000"/>
            <a:headEnd/>
            <a:tailEnd/>
          </a:ln>
        </p:spPr>
      </p:sp>
      <p:sp>
        <p:nvSpPr>
          <p:cNvPr id="44035" name="Rectangle 3"/>
          <p:cNvSpPr>
            <a:spLocks noGrp="1" noChangeArrowheads="1"/>
          </p:cNvSpPr>
          <p:nvPr>
            <p:ph type="body" idx="1"/>
          </p:nvPr>
        </p:nvSpPr>
        <p:spPr bwMode="auto">
          <a:xfrm>
            <a:off x="418692" y="1368211"/>
            <a:ext cx="6053480" cy="8392740"/>
          </a:xfrm>
          <a:noFill/>
        </p:spPr>
        <p:txBody>
          <a:bodyPr wrap="square" numCol="1" anchor="t" anchorCtr="0" compatLnSpc="1">
            <a:prstTxWarp prst="textNoShape">
              <a:avLst/>
            </a:prstTxWarp>
          </a:bodyPr>
          <a:lstStyle/>
          <a:p>
            <a:pPr>
              <a:lnSpc>
                <a:spcPct val="120000"/>
              </a:lnSpc>
              <a:spcBef>
                <a:spcPts val="0"/>
              </a:spcBef>
            </a:pPr>
            <a:r>
              <a:rPr lang="sk-SK" b="1" i="0" u="none" strike="noStrike" kern="1200" baseline="0" dirty="0" smtClean="0">
                <a:solidFill>
                  <a:schemeClr val="tx1"/>
                </a:solidFill>
              </a:rPr>
              <a:t>Repozitár</a:t>
            </a:r>
          </a:p>
          <a:p>
            <a:pPr>
              <a:lnSpc>
                <a:spcPct val="120000"/>
              </a:lnSpc>
              <a:spcBef>
                <a:spcPts val="0"/>
              </a:spcBef>
            </a:pPr>
            <a:r>
              <a:rPr lang="sk-SK" b="1" dirty="0" err="1"/>
              <a:t>Kahn-Wilensky</a:t>
            </a:r>
            <a:r>
              <a:rPr lang="sk-SK" b="1" dirty="0"/>
              <a:t> </a:t>
            </a:r>
            <a:r>
              <a:rPr lang="sk-SK" b="1" dirty="0" err="1"/>
              <a:t>Framework</a:t>
            </a:r>
            <a:r>
              <a:rPr lang="sk-SK" b="1" dirty="0"/>
              <a:t>:</a:t>
            </a:r>
          </a:p>
          <a:p>
            <a:pPr>
              <a:lnSpc>
                <a:spcPct val="120000"/>
              </a:lnSpc>
              <a:spcBef>
                <a:spcPts val="0"/>
              </a:spcBef>
              <a:defRPr/>
            </a:pPr>
            <a:r>
              <a:rPr lang="sk-SK" b="1" dirty="0">
                <a:cs typeface="Arial" panose="020B0604020202020204" pitchFamily="34" charset="0"/>
              </a:rPr>
              <a:t>Robert </a:t>
            </a:r>
            <a:r>
              <a:rPr lang="sk-SK" b="1" dirty="0" err="1">
                <a:cs typeface="Arial" panose="020B0604020202020204" pitchFamily="34" charset="0"/>
              </a:rPr>
              <a:t>Kahn</a:t>
            </a:r>
            <a:r>
              <a:rPr lang="sk-SK" b="1" dirty="0">
                <a:cs typeface="Arial" panose="020B0604020202020204" pitchFamily="34" charset="0"/>
              </a:rPr>
              <a:t> a </a:t>
            </a:r>
            <a:r>
              <a:rPr lang="sk-SK" b="1" dirty="0" err="1">
                <a:cs typeface="Arial" panose="020B0604020202020204" pitchFamily="34" charset="0"/>
              </a:rPr>
              <a:t>Rober</a:t>
            </a:r>
            <a:r>
              <a:rPr lang="sk-SK" b="1" dirty="0">
                <a:cs typeface="Arial" panose="020B0604020202020204" pitchFamily="34" charset="0"/>
              </a:rPr>
              <a:t> </a:t>
            </a:r>
            <a:r>
              <a:rPr lang="sk-SK" b="1" dirty="0" err="1">
                <a:cs typeface="Arial" panose="020B0604020202020204" pitchFamily="34" charset="0"/>
              </a:rPr>
              <a:t>Wilensky</a:t>
            </a:r>
            <a:r>
              <a:rPr lang="sk-SK" b="1" dirty="0">
                <a:cs typeface="Arial" panose="020B0604020202020204" pitchFamily="34" charset="0"/>
              </a:rPr>
              <a:t> </a:t>
            </a:r>
            <a:r>
              <a:rPr lang="sk-SK" dirty="0">
                <a:cs typeface="Arial" panose="020B0604020202020204" pitchFamily="34" charset="0"/>
              </a:rPr>
              <a:t>zaviedli pojem </a:t>
            </a:r>
            <a:r>
              <a:rPr lang="sk-SK" b="1" dirty="0">
                <a:cs typeface="Arial" panose="020B0604020202020204" pitchFamily="34" charset="0"/>
              </a:rPr>
              <a:t>digitálny repozitár, 1995</a:t>
            </a:r>
            <a:r>
              <a:rPr lang="sk-SK" dirty="0">
                <a:cs typeface="Arial" panose="020B0604020202020204" pitchFamily="34" charset="0"/>
              </a:rPr>
              <a:t>. Definovali komponenty otvoreného systému na uchovávanie, prístup a manažment (organizáciu, riadenie) informácií, pričom architektúru systému oddeľujú od uchovávaného obsahu, čím je ich prístup univerzálny</a:t>
            </a:r>
          </a:p>
          <a:p>
            <a:pPr>
              <a:lnSpc>
                <a:spcPct val="120000"/>
              </a:lnSpc>
              <a:spcBef>
                <a:spcPts val="0"/>
              </a:spcBef>
            </a:pPr>
            <a:r>
              <a:rPr lang="sk-SK" b="1" dirty="0"/>
              <a:t>Základným prvkom KWF architektúry je</a:t>
            </a:r>
            <a:br>
              <a:rPr lang="sk-SK" b="1" dirty="0"/>
            </a:br>
            <a:r>
              <a:rPr lang="sk-SK" b="1" i="1" dirty="0"/>
              <a:t>digitálny objekt</a:t>
            </a:r>
            <a:r>
              <a:rPr lang="sk-SK" dirty="0"/>
              <a:t>. Digitálne objekty sú dátové štruktúry, ktorých základnými prvkami sú digitálny materiál, metadáta a </a:t>
            </a:r>
            <a:r>
              <a:rPr lang="sk-SK" b="1" dirty="0"/>
              <a:t>jedinečný </a:t>
            </a:r>
            <a:r>
              <a:rPr lang="sk-SK" b="1" i="1" dirty="0"/>
              <a:t>identifikátor</a:t>
            </a:r>
            <a:r>
              <a:rPr lang="sk-SK" b="1" dirty="0"/>
              <a:t> </a:t>
            </a:r>
            <a:r>
              <a:rPr lang="sk-SK" dirty="0"/>
              <a:t>(</a:t>
            </a:r>
            <a:r>
              <a:rPr lang="sk-SK" dirty="0" err="1"/>
              <a:t>Handle</a:t>
            </a:r>
            <a:r>
              <a:rPr lang="sk-SK" dirty="0"/>
              <a:t>). Vo forme digitálneho objektu môže byť reprezentovaný každý typ informácie (text, obraz, zvuk, video a ich kombinácie). </a:t>
            </a:r>
          </a:p>
          <a:p>
            <a:pPr>
              <a:lnSpc>
                <a:spcPct val="120000"/>
              </a:lnSpc>
              <a:spcBef>
                <a:spcPts val="0"/>
              </a:spcBef>
              <a:defRPr/>
            </a:pPr>
            <a:r>
              <a:rPr lang="sk-SK" b="1" i="1" cap="all" dirty="0">
                <a:solidFill>
                  <a:srgbClr val="00B050"/>
                </a:solidFill>
              </a:rPr>
              <a:t>Archív – </a:t>
            </a:r>
            <a:r>
              <a:rPr lang="sk-SK" b="1" i="1" cap="all" dirty="0"/>
              <a:t>nemusí sprístupňovať</a:t>
            </a:r>
          </a:p>
          <a:p>
            <a:pPr>
              <a:lnSpc>
                <a:spcPct val="120000"/>
              </a:lnSpc>
              <a:spcBef>
                <a:spcPts val="0"/>
              </a:spcBef>
              <a:defRPr/>
            </a:pPr>
            <a:r>
              <a:rPr lang="sk-SK" b="1" i="1" cap="all" dirty="0">
                <a:solidFill>
                  <a:srgbClr val="00B050"/>
                </a:solidFill>
              </a:rPr>
              <a:t>Repozitár -  </a:t>
            </a:r>
            <a:r>
              <a:rPr lang="sk-SK" b="1" i="1" cap="all" dirty="0"/>
              <a:t>sprístupňuje, umožňuje </a:t>
            </a:r>
            <a:r>
              <a:rPr lang="sk-SK" b="1" i="1" cap="all" dirty="0" err="1"/>
              <a:t>Autoarchiváciu</a:t>
            </a:r>
            <a:r>
              <a:rPr lang="sk-SK" b="1" i="1" cap="all" dirty="0"/>
              <a:t>  = </a:t>
            </a:r>
            <a:r>
              <a:rPr lang="sk-SK" b="1" i="1" cap="all" dirty="0" err="1"/>
              <a:t>Samoarchivovanie</a:t>
            </a:r>
            <a:r>
              <a:rPr lang="sk-SK" b="1" i="1" cap="all" dirty="0"/>
              <a:t> + Zelená cesta</a:t>
            </a:r>
          </a:p>
          <a:p>
            <a:pPr defTabSz="966155">
              <a:lnSpc>
                <a:spcPct val="120000"/>
              </a:lnSpc>
              <a:spcBef>
                <a:spcPts val="0"/>
              </a:spcBef>
              <a:defRPr/>
            </a:pPr>
            <a:r>
              <a:rPr lang="sk-SK" b="1" i="1" dirty="0" smtClean="0"/>
              <a:t>Repozitár (definícia)</a:t>
            </a:r>
            <a:br>
              <a:rPr lang="sk-SK" b="1" i="1" dirty="0" smtClean="0"/>
            </a:br>
            <a:r>
              <a:rPr lang="sk-SK" dirty="0" smtClean="0"/>
              <a:t>(sklad) </a:t>
            </a:r>
            <a:r>
              <a:rPr lang="sk-SK" b="1" dirty="0" smtClean="0"/>
              <a:t>je otvorený systém s</a:t>
            </a:r>
            <a:r>
              <a:rPr lang="sk-SK" b="1" baseline="0" dirty="0" smtClean="0"/>
              <a:t> prístupom cez sieťové rozhranie</a:t>
            </a:r>
            <a:r>
              <a:rPr lang="sk-SK" b="1" dirty="0" smtClean="0"/>
              <a:t>, v ktorom sú uložené digitálne objekty pre ich ďalšie sprístupnenie a využitie</a:t>
            </a:r>
            <a:r>
              <a:rPr lang="sk-SK" dirty="0" smtClean="0"/>
              <a:t>. </a:t>
            </a:r>
            <a:r>
              <a:rPr lang="sk-SK" b="1" dirty="0" smtClean="0"/>
              <a:t>Rôzne repozitáre majú rôznu internú organizáciu digitálnych objektov</a:t>
            </a:r>
            <a:r>
              <a:rPr lang="sk-SK" dirty="0" smtClean="0"/>
              <a:t>, ale </a:t>
            </a:r>
            <a:r>
              <a:rPr lang="sk-SK" b="1" dirty="0" smtClean="0"/>
              <a:t>digitálne objekty v každom repozitári </a:t>
            </a:r>
            <a:r>
              <a:rPr lang="sk-SK" dirty="0" smtClean="0"/>
              <a:t>majú vždy </a:t>
            </a:r>
            <a:r>
              <a:rPr lang="sk-SK" b="1" dirty="0" smtClean="0"/>
              <a:t>metadátový záznam (</a:t>
            </a:r>
            <a:r>
              <a:rPr lang="sk-SK" b="1" dirty="0" err="1" smtClean="0"/>
              <a:t>properties</a:t>
            </a:r>
            <a:r>
              <a:rPr lang="sk-SK" b="1" dirty="0" smtClean="0"/>
              <a:t>), </a:t>
            </a:r>
            <a:r>
              <a:rPr lang="sk-SK" dirty="0" smtClean="0"/>
              <a:t>v ktorom sú uložené všetky atribúty objektu (o. i. aj podmienky prístupových práv) a </a:t>
            </a:r>
            <a:r>
              <a:rPr lang="sk-SK" b="1" dirty="0" err="1" smtClean="0"/>
              <a:t>translačný</a:t>
            </a:r>
            <a:r>
              <a:rPr lang="sk-SK" b="1" dirty="0" smtClean="0"/>
              <a:t> log</a:t>
            </a:r>
            <a:r>
              <a:rPr lang="sk-SK" dirty="0" smtClean="0"/>
              <a:t>. Repozitáre majú priradené jednoznačné globálne meno a obsahujú mechanizmy na pridanie nových digitálnych objektov. Každý repozitár musí podporovať prístupový protokol </a:t>
            </a:r>
            <a:r>
              <a:rPr lang="sk-SK" i="1" dirty="0" err="1" smtClean="0"/>
              <a:t>Repository</a:t>
            </a:r>
            <a:r>
              <a:rPr lang="sk-SK" i="1" dirty="0" smtClean="0"/>
              <a:t> Access </a:t>
            </a:r>
            <a:r>
              <a:rPr lang="sk-SK" i="1" dirty="0" err="1" smtClean="0"/>
              <a:t>Protocol</a:t>
            </a:r>
            <a:r>
              <a:rPr lang="sk-SK" dirty="0" smtClean="0"/>
              <a:t> (RAP), ktorý umožňuje ukladať a sprístupňovať digitálne objekty alebo informácie o digitálnych objektoch z repozitára pomocou špecifikácie </a:t>
            </a:r>
            <a:r>
              <a:rPr lang="sk-SK" i="1" dirty="0" smtClean="0"/>
              <a:t>identifikátora digitálneho objektu</a:t>
            </a:r>
            <a:r>
              <a:rPr lang="sk-SK" dirty="0" smtClean="0"/>
              <a:t> (</a:t>
            </a:r>
            <a:r>
              <a:rPr lang="sk-SK" dirty="0" err="1" smtClean="0"/>
              <a:t>Handle</a:t>
            </a:r>
            <a:r>
              <a:rPr lang="sk-SK" dirty="0" smtClean="0"/>
              <a:t>), typu požiadavky a ďalších parametrov. Každý digitálny objekt má pôvodcu (</a:t>
            </a:r>
            <a:r>
              <a:rPr lang="sk-SK" i="1" dirty="0" err="1" smtClean="0"/>
              <a:t>Originator</a:t>
            </a:r>
            <a:r>
              <a:rPr lang="sk-SK" dirty="0" smtClean="0"/>
              <a:t>), čo môže byť osoba alebo organizácia, ktorá definuje podmienky jeho sprístupňovania alebo modifikovania. Architektúra KWF definuje aj tzv. </a:t>
            </a:r>
            <a:r>
              <a:rPr lang="sk-SK" i="1" dirty="0" err="1" smtClean="0"/>
              <a:t>Handle</a:t>
            </a:r>
            <a:r>
              <a:rPr lang="sk-SK" i="1" dirty="0" smtClean="0"/>
              <a:t> </a:t>
            </a:r>
            <a:r>
              <a:rPr lang="sk-SK" i="1" dirty="0" err="1" smtClean="0"/>
              <a:t>System</a:t>
            </a:r>
            <a:r>
              <a:rPr lang="sk-SK" dirty="0" smtClean="0"/>
              <a:t>, globálny systém na rozpoznávanie digitálnych objektov v repozitároch podľa ich identifikátora.</a:t>
            </a:r>
            <a:br>
              <a:rPr lang="sk-SK" dirty="0" smtClean="0"/>
            </a:br>
            <a:r>
              <a:rPr lang="sk-SK" sz="800" i="1" dirty="0"/>
              <a:t>Zdroj: </a:t>
            </a:r>
            <a:r>
              <a:rPr lang="sk-SK" sz="800" i="1" dirty="0">
                <a:hlinkClick r:id="rId3"/>
              </a:rPr>
              <a:t>Milena </a:t>
            </a:r>
            <a:r>
              <a:rPr lang="sk-SK" sz="800" i="1" dirty="0" err="1">
                <a:hlinkClick r:id="rId3"/>
              </a:rPr>
              <a:t>Tetřevová</a:t>
            </a:r>
            <a:r>
              <a:rPr lang="sk-SK" sz="800" i="1" dirty="0">
                <a:hlinkClick r:id="rId3"/>
              </a:rPr>
              <a:t> </a:t>
            </a:r>
            <a:r>
              <a:rPr lang="sk-SK" sz="800" i="1" dirty="0" err="1">
                <a:hlinkClick r:id="rId3"/>
              </a:rPr>
              <a:t>Maťašovská</a:t>
            </a:r>
            <a:r>
              <a:rPr lang="sk-SK" sz="800" i="1" dirty="0"/>
              <a:t>: Čas zmien v komunikácii vedeckých poznatkov. Dostupné na: https://itlib.cvtisr.sk/%c4%8cl%c3%a1nky/clanek1757/</a:t>
            </a:r>
          </a:p>
          <a:p>
            <a:pPr>
              <a:lnSpc>
                <a:spcPct val="120000"/>
              </a:lnSpc>
              <a:spcBef>
                <a:spcPts val="0"/>
              </a:spcBef>
            </a:pPr>
            <a:r>
              <a:rPr lang="sk-SK" b="1" i="0" u="none" strike="noStrike" kern="1200" cap="all" baseline="0" dirty="0" smtClean="0">
                <a:solidFill>
                  <a:schemeClr val="tx1"/>
                </a:solidFill>
              </a:rPr>
              <a:t>Vhodným nástrojom na dosiahnutie dlhodobej udržateľnosti digitálnych objektov je repozitár</a:t>
            </a:r>
            <a:r>
              <a:rPr lang="sk-SK" b="0" i="0" u="none" strike="noStrike" kern="1200" cap="all" baseline="0" dirty="0" smtClean="0">
                <a:solidFill>
                  <a:schemeClr val="tx1"/>
                </a:solidFill>
              </a:rPr>
              <a:t>, ktorý predstavuje špeciálny typ systému prispôsobený na dlhodobú archiváciu z hľadiska jeho funkcií, softvérovej aj hardvérovej vybavenosti. </a:t>
            </a:r>
          </a:p>
          <a:p>
            <a:pPr defTabSz="966155">
              <a:lnSpc>
                <a:spcPct val="120000"/>
              </a:lnSpc>
              <a:spcBef>
                <a:spcPts val="0"/>
              </a:spcBef>
              <a:defRPr/>
            </a:pPr>
            <a:r>
              <a:rPr lang="sk-SK" sz="800" dirty="0"/>
              <a:t>Michaela Kmeťová: DLHODOBÁ ARCHIVÁCIA DIGITÁLNYCH OBJEKTOV V INŠTITUCIONÁLNYCH REPOZITÁROCH. ZBORNÍK FILOZOFICKEJ FAKULTY UNIVERZITY KOMENSKÉHO, Ročník XXVII KNIŽNIČNÁ A INFORMAČNÁ VEDA Bratislava 2017. https://fphil.uniba.sk/fileadmin/fif/katedry_pracoviska/kkiv/Publikacie/KaIV/KIV27_100.pdf</a:t>
            </a:r>
          </a:p>
          <a:p>
            <a:pPr>
              <a:lnSpc>
                <a:spcPct val="120000"/>
              </a:lnSpc>
              <a:spcBef>
                <a:spcPts val="0"/>
              </a:spcBef>
            </a:pPr>
            <a:endParaRPr lang="sk-SK" b="1" dirty="0" smtClean="0"/>
          </a:p>
          <a:p>
            <a:pPr>
              <a:lnSpc>
                <a:spcPct val="120000"/>
              </a:lnSpc>
              <a:spcBef>
                <a:spcPts val="0"/>
              </a:spcBef>
            </a:pPr>
            <a:endParaRPr lang="sk-SK" dirty="0" smtClean="0"/>
          </a:p>
        </p:txBody>
      </p:sp>
    </p:spTree>
    <p:extLst>
      <p:ext uri="{BB962C8B-B14F-4D97-AF65-F5344CB8AC3E}">
        <p14:creationId xmlns:p14="http://schemas.microsoft.com/office/powerpoint/2010/main" val="326971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sk-SK"/>
          </a:p>
        </p:txBody>
      </p:sp>
      <p:sp>
        <p:nvSpPr>
          <p:cNvPr id="4" name="Zástupný objekt pre dátum 3"/>
          <p:cNvSpPr>
            <a:spLocks noGrp="1"/>
          </p:cNvSpPr>
          <p:nvPr>
            <p:ph type="dt" sz="half" idx="10"/>
          </p:nvPr>
        </p:nvSpPr>
        <p:spPr/>
        <p:txBody>
          <a:bodyPr/>
          <a:lstStyle>
            <a:lvl1pPr>
              <a:defRPr/>
            </a:lvl1pPr>
          </a:lstStyle>
          <a:p>
            <a:pPr>
              <a:defRPr/>
            </a:pPr>
            <a:fld id="{095184BD-69D7-47BE-8086-652294F9DA46}" type="datetime1">
              <a:rPr lang="sk-SK" smtClean="0"/>
              <a:t>3. 3. 2025</a:t>
            </a:fld>
            <a:endParaRPr lang="sk-SK"/>
          </a:p>
        </p:txBody>
      </p:sp>
      <p:sp>
        <p:nvSpPr>
          <p:cNvPr id="5" name="Zástupný objekt pre pätu 4"/>
          <p:cNvSpPr>
            <a:spLocks noGrp="1"/>
          </p:cNvSpPr>
          <p:nvPr>
            <p:ph type="ftr" sz="quarter" idx="11"/>
          </p:nvPr>
        </p:nvSpPr>
        <p:spPr/>
        <p:txBody>
          <a:bodyPr/>
          <a:lstStyle>
            <a:lvl1pPr>
              <a:defRPr/>
            </a:lvl1pPr>
          </a:lstStyle>
          <a:p>
            <a:pPr>
              <a:defRPr/>
            </a:pPr>
            <a:endParaRPr lang="sk-SK"/>
          </a:p>
        </p:txBody>
      </p:sp>
      <p:sp>
        <p:nvSpPr>
          <p:cNvPr id="6" name="Zástupný objekt pre číslo snímky 5"/>
          <p:cNvSpPr>
            <a:spLocks noGrp="1"/>
          </p:cNvSpPr>
          <p:nvPr>
            <p:ph type="sldNum" sz="quarter" idx="12"/>
          </p:nvPr>
        </p:nvSpPr>
        <p:spPr/>
        <p:txBody>
          <a:bodyPr/>
          <a:lstStyle>
            <a:lvl1pPr>
              <a:defRPr/>
            </a:lvl1pPr>
          </a:lstStyle>
          <a:p>
            <a:pPr>
              <a:defRPr/>
            </a:pPr>
            <a:fld id="{D1D785F8-D99A-4B2D-85F9-B5D9DDC31E8C}"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lvl1pPr>
              <a:defRPr/>
            </a:lvl1pPr>
          </a:lstStyle>
          <a:p>
            <a:pPr>
              <a:defRPr/>
            </a:pPr>
            <a:fld id="{170F63E4-2446-496D-946E-7DAD8D9B193B}" type="datetime1">
              <a:rPr lang="sk-SK" smtClean="0"/>
              <a:t>3. 3. 2025</a:t>
            </a:fld>
            <a:endParaRPr lang="sk-SK"/>
          </a:p>
        </p:txBody>
      </p:sp>
      <p:sp>
        <p:nvSpPr>
          <p:cNvPr id="5" name="Zástupný objekt pre pätu 4"/>
          <p:cNvSpPr>
            <a:spLocks noGrp="1"/>
          </p:cNvSpPr>
          <p:nvPr>
            <p:ph type="ftr" sz="quarter" idx="11"/>
          </p:nvPr>
        </p:nvSpPr>
        <p:spPr/>
        <p:txBody>
          <a:bodyPr/>
          <a:lstStyle>
            <a:lvl1pPr>
              <a:defRPr/>
            </a:lvl1pPr>
          </a:lstStyle>
          <a:p>
            <a:pPr>
              <a:defRPr/>
            </a:pPr>
            <a:endParaRPr lang="sk-SK"/>
          </a:p>
        </p:txBody>
      </p:sp>
      <p:sp>
        <p:nvSpPr>
          <p:cNvPr id="6" name="Zástupný objekt pre číslo snímky 5"/>
          <p:cNvSpPr>
            <a:spLocks noGrp="1"/>
          </p:cNvSpPr>
          <p:nvPr>
            <p:ph type="sldNum" sz="quarter" idx="12"/>
          </p:nvPr>
        </p:nvSpPr>
        <p:spPr/>
        <p:txBody>
          <a:bodyPr/>
          <a:lstStyle>
            <a:lvl1pPr>
              <a:defRPr/>
            </a:lvl1pPr>
          </a:lstStyle>
          <a:p>
            <a:pPr>
              <a:defRPr/>
            </a:pPr>
            <a:fld id="{36505360-61AC-4D4E-9C87-0D0AF70761C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lvl1pPr>
              <a:defRPr/>
            </a:lvl1pPr>
          </a:lstStyle>
          <a:p>
            <a:pPr>
              <a:defRPr/>
            </a:pPr>
            <a:fld id="{6139B737-4689-4BE4-9E8C-03728C3F963E}" type="datetime1">
              <a:rPr lang="sk-SK" smtClean="0"/>
              <a:t>3. 3. 2025</a:t>
            </a:fld>
            <a:endParaRPr lang="sk-SK"/>
          </a:p>
        </p:txBody>
      </p:sp>
      <p:sp>
        <p:nvSpPr>
          <p:cNvPr id="5" name="Zástupný objekt pre pätu 4"/>
          <p:cNvSpPr>
            <a:spLocks noGrp="1"/>
          </p:cNvSpPr>
          <p:nvPr>
            <p:ph type="ftr" sz="quarter" idx="11"/>
          </p:nvPr>
        </p:nvSpPr>
        <p:spPr/>
        <p:txBody>
          <a:bodyPr/>
          <a:lstStyle>
            <a:lvl1pPr>
              <a:defRPr/>
            </a:lvl1pPr>
          </a:lstStyle>
          <a:p>
            <a:pPr>
              <a:defRPr/>
            </a:pPr>
            <a:endParaRPr lang="sk-SK"/>
          </a:p>
        </p:txBody>
      </p:sp>
      <p:sp>
        <p:nvSpPr>
          <p:cNvPr id="6" name="Zástupný objekt pre číslo snímky 5"/>
          <p:cNvSpPr>
            <a:spLocks noGrp="1"/>
          </p:cNvSpPr>
          <p:nvPr>
            <p:ph type="sldNum" sz="quarter" idx="12"/>
          </p:nvPr>
        </p:nvSpPr>
        <p:spPr/>
        <p:txBody>
          <a:bodyPr/>
          <a:lstStyle>
            <a:lvl1pPr>
              <a:defRPr/>
            </a:lvl1pPr>
          </a:lstStyle>
          <a:p>
            <a:pPr>
              <a:defRPr/>
            </a:pPr>
            <a:fld id="{D365032C-3FE9-4C1A-9E85-9955A4897685}"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lvl1pPr>
              <a:defRPr/>
            </a:lvl1pPr>
          </a:lstStyle>
          <a:p>
            <a:pPr>
              <a:defRPr/>
            </a:pPr>
            <a:fld id="{4FBA23B5-F34A-4E50-9120-AAB4BC9AF8D2}" type="datetime1">
              <a:rPr lang="sk-SK" smtClean="0"/>
              <a:t>3. 3. 2025</a:t>
            </a:fld>
            <a:endParaRPr lang="sk-SK"/>
          </a:p>
        </p:txBody>
      </p:sp>
      <p:sp>
        <p:nvSpPr>
          <p:cNvPr id="5" name="Zástupný objekt pre pätu 4"/>
          <p:cNvSpPr>
            <a:spLocks noGrp="1"/>
          </p:cNvSpPr>
          <p:nvPr>
            <p:ph type="ftr" sz="quarter" idx="11"/>
          </p:nvPr>
        </p:nvSpPr>
        <p:spPr/>
        <p:txBody>
          <a:bodyPr/>
          <a:lstStyle>
            <a:lvl1pPr>
              <a:defRPr/>
            </a:lvl1pPr>
          </a:lstStyle>
          <a:p>
            <a:pPr>
              <a:defRPr/>
            </a:pPr>
            <a:endParaRPr lang="sk-SK"/>
          </a:p>
        </p:txBody>
      </p:sp>
      <p:sp>
        <p:nvSpPr>
          <p:cNvPr id="6" name="Zástupný objekt pre číslo snímky 5"/>
          <p:cNvSpPr>
            <a:spLocks noGrp="1"/>
          </p:cNvSpPr>
          <p:nvPr>
            <p:ph type="sldNum" sz="quarter" idx="12"/>
          </p:nvPr>
        </p:nvSpPr>
        <p:spPr/>
        <p:txBody>
          <a:bodyPr/>
          <a:lstStyle>
            <a:lvl1pPr>
              <a:defRPr/>
            </a:lvl1pPr>
          </a:lstStyle>
          <a:p>
            <a:pPr>
              <a:defRPr/>
            </a:pPr>
            <a:fld id="{5B7477F7-83B0-4B3B-BA68-7FDF351FEA46}"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lvl1pPr>
              <a:defRPr/>
            </a:lvl1pPr>
          </a:lstStyle>
          <a:p>
            <a:pPr>
              <a:defRPr/>
            </a:pPr>
            <a:fld id="{ED513FF7-74F0-4A38-A7CC-B15C12259F08}" type="datetime1">
              <a:rPr lang="sk-SK" smtClean="0"/>
              <a:t>3. 3. 2025</a:t>
            </a:fld>
            <a:endParaRPr lang="sk-SK"/>
          </a:p>
        </p:txBody>
      </p:sp>
      <p:sp>
        <p:nvSpPr>
          <p:cNvPr id="5" name="Zástupný objekt pre pätu 4"/>
          <p:cNvSpPr>
            <a:spLocks noGrp="1"/>
          </p:cNvSpPr>
          <p:nvPr>
            <p:ph type="ftr" sz="quarter" idx="11"/>
          </p:nvPr>
        </p:nvSpPr>
        <p:spPr/>
        <p:txBody>
          <a:bodyPr/>
          <a:lstStyle>
            <a:lvl1pPr>
              <a:defRPr/>
            </a:lvl1pPr>
          </a:lstStyle>
          <a:p>
            <a:pPr>
              <a:defRPr/>
            </a:pPr>
            <a:endParaRPr lang="sk-SK"/>
          </a:p>
        </p:txBody>
      </p:sp>
      <p:sp>
        <p:nvSpPr>
          <p:cNvPr id="6" name="Zástupný objekt pre číslo snímky 5"/>
          <p:cNvSpPr>
            <a:spLocks noGrp="1"/>
          </p:cNvSpPr>
          <p:nvPr>
            <p:ph type="sldNum" sz="quarter" idx="12"/>
          </p:nvPr>
        </p:nvSpPr>
        <p:spPr/>
        <p:txBody>
          <a:bodyPr/>
          <a:lstStyle>
            <a:lvl1pPr>
              <a:defRPr/>
            </a:lvl1pPr>
          </a:lstStyle>
          <a:p>
            <a:pPr>
              <a:defRPr/>
            </a:pPr>
            <a:fld id="{11657F2B-2621-45A6-B0FF-DE3E4E6115CD}"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sz="half" idx="1"/>
          </p:nvPr>
        </p:nvSpPr>
        <p:spPr>
          <a:xfrm>
            <a:off x="838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obsah 3"/>
          <p:cNvSpPr>
            <a:spLocks noGrp="1"/>
          </p:cNvSpPr>
          <p:nvPr>
            <p:ph sz="half" idx="2"/>
          </p:nvPr>
        </p:nvSpPr>
        <p:spPr>
          <a:xfrm>
            <a:off x="6172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dátum 3"/>
          <p:cNvSpPr>
            <a:spLocks noGrp="1"/>
          </p:cNvSpPr>
          <p:nvPr>
            <p:ph type="dt" sz="half" idx="10"/>
          </p:nvPr>
        </p:nvSpPr>
        <p:spPr/>
        <p:txBody>
          <a:bodyPr/>
          <a:lstStyle>
            <a:lvl1pPr>
              <a:defRPr/>
            </a:lvl1pPr>
          </a:lstStyle>
          <a:p>
            <a:pPr>
              <a:defRPr/>
            </a:pPr>
            <a:fld id="{357E429A-9168-446F-BE4A-E9A675F4F36B}" type="datetime1">
              <a:rPr lang="sk-SK" smtClean="0"/>
              <a:t>3. 3. 2025</a:t>
            </a:fld>
            <a:endParaRPr lang="sk-SK"/>
          </a:p>
        </p:txBody>
      </p:sp>
      <p:sp>
        <p:nvSpPr>
          <p:cNvPr id="6" name="Zástupný objekt pre pätu 4"/>
          <p:cNvSpPr>
            <a:spLocks noGrp="1"/>
          </p:cNvSpPr>
          <p:nvPr>
            <p:ph type="ftr" sz="quarter" idx="11"/>
          </p:nvPr>
        </p:nvSpPr>
        <p:spPr/>
        <p:txBody>
          <a:bodyPr/>
          <a:lstStyle>
            <a:lvl1pPr>
              <a:defRPr/>
            </a:lvl1pPr>
          </a:lstStyle>
          <a:p>
            <a:pPr>
              <a:defRPr/>
            </a:pPr>
            <a:endParaRPr lang="sk-SK"/>
          </a:p>
        </p:txBody>
      </p:sp>
      <p:sp>
        <p:nvSpPr>
          <p:cNvPr id="7" name="Zástupný objekt pre číslo snímky 5"/>
          <p:cNvSpPr>
            <a:spLocks noGrp="1"/>
          </p:cNvSpPr>
          <p:nvPr>
            <p:ph type="sldNum" sz="quarter" idx="12"/>
          </p:nvPr>
        </p:nvSpPr>
        <p:spPr/>
        <p:txBody>
          <a:bodyPr/>
          <a:lstStyle>
            <a:lvl1pPr>
              <a:defRPr/>
            </a:lvl1pPr>
          </a:lstStyle>
          <a:p>
            <a:pPr>
              <a:defRPr/>
            </a:pPr>
            <a:fld id="{BDE1D9E3-6649-4172-916D-C2820EC280DC}"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objekt pre dátum 3"/>
          <p:cNvSpPr>
            <a:spLocks noGrp="1"/>
          </p:cNvSpPr>
          <p:nvPr>
            <p:ph type="dt" sz="half" idx="10"/>
          </p:nvPr>
        </p:nvSpPr>
        <p:spPr/>
        <p:txBody>
          <a:bodyPr/>
          <a:lstStyle>
            <a:lvl1pPr>
              <a:defRPr/>
            </a:lvl1pPr>
          </a:lstStyle>
          <a:p>
            <a:pPr>
              <a:defRPr/>
            </a:pPr>
            <a:fld id="{200086E5-C3B8-45D2-9863-4169751026EC}" type="datetime1">
              <a:rPr lang="sk-SK" smtClean="0"/>
              <a:t>3. 3. 2025</a:t>
            </a:fld>
            <a:endParaRPr lang="sk-SK"/>
          </a:p>
        </p:txBody>
      </p:sp>
      <p:sp>
        <p:nvSpPr>
          <p:cNvPr id="8" name="Zástupný objekt pre pätu 4"/>
          <p:cNvSpPr>
            <a:spLocks noGrp="1"/>
          </p:cNvSpPr>
          <p:nvPr>
            <p:ph type="ftr" sz="quarter" idx="11"/>
          </p:nvPr>
        </p:nvSpPr>
        <p:spPr/>
        <p:txBody>
          <a:bodyPr/>
          <a:lstStyle>
            <a:lvl1pPr>
              <a:defRPr/>
            </a:lvl1pPr>
          </a:lstStyle>
          <a:p>
            <a:pPr>
              <a:defRPr/>
            </a:pPr>
            <a:endParaRPr lang="sk-SK"/>
          </a:p>
        </p:txBody>
      </p:sp>
      <p:sp>
        <p:nvSpPr>
          <p:cNvPr id="9" name="Zástupný objekt pre číslo snímky 5"/>
          <p:cNvSpPr>
            <a:spLocks noGrp="1"/>
          </p:cNvSpPr>
          <p:nvPr>
            <p:ph type="sldNum" sz="quarter" idx="12"/>
          </p:nvPr>
        </p:nvSpPr>
        <p:spPr/>
        <p:txBody>
          <a:bodyPr/>
          <a:lstStyle>
            <a:lvl1pPr>
              <a:defRPr/>
            </a:lvl1pPr>
          </a:lstStyle>
          <a:p>
            <a:pPr>
              <a:defRPr/>
            </a:pPr>
            <a:fld id="{30B8E1FB-7693-4F74-B04E-9D3E12889142}"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dátum 3"/>
          <p:cNvSpPr>
            <a:spLocks noGrp="1"/>
          </p:cNvSpPr>
          <p:nvPr>
            <p:ph type="dt" sz="half" idx="10"/>
          </p:nvPr>
        </p:nvSpPr>
        <p:spPr/>
        <p:txBody>
          <a:bodyPr/>
          <a:lstStyle>
            <a:lvl1pPr>
              <a:defRPr/>
            </a:lvl1pPr>
          </a:lstStyle>
          <a:p>
            <a:pPr>
              <a:defRPr/>
            </a:pPr>
            <a:fld id="{D3D47B36-AA82-4053-B9D3-A993C7DD11AD}" type="datetime1">
              <a:rPr lang="sk-SK" smtClean="0"/>
              <a:t>3. 3. 2025</a:t>
            </a:fld>
            <a:endParaRPr lang="sk-SK"/>
          </a:p>
        </p:txBody>
      </p:sp>
      <p:sp>
        <p:nvSpPr>
          <p:cNvPr id="4" name="Zástupný objekt pre pätu 4"/>
          <p:cNvSpPr>
            <a:spLocks noGrp="1"/>
          </p:cNvSpPr>
          <p:nvPr>
            <p:ph type="ftr" sz="quarter" idx="11"/>
          </p:nvPr>
        </p:nvSpPr>
        <p:spPr/>
        <p:txBody>
          <a:bodyPr/>
          <a:lstStyle>
            <a:lvl1pPr>
              <a:defRPr/>
            </a:lvl1pPr>
          </a:lstStyle>
          <a:p>
            <a:pPr>
              <a:defRPr/>
            </a:pPr>
            <a:endParaRPr lang="sk-SK"/>
          </a:p>
        </p:txBody>
      </p:sp>
      <p:sp>
        <p:nvSpPr>
          <p:cNvPr id="5" name="Zástupný objekt pre číslo snímky 5"/>
          <p:cNvSpPr>
            <a:spLocks noGrp="1"/>
          </p:cNvSpPr>
          <p:nvPr>
            <p:ph type="sldNum" sz="quarter" idx="12"/>
          </p:nvPr>
        </p:nvSpPr>
        <p:spPr/>
        <p:txBody>
          <a:bodyPr/>
          <a:lstStyle>
            <a:lvl1pPr>
              <a:defRPr/>
            </a:lvl1pPr>
          </a:lstStyle>
          <a:p>
            <a:pPr>
              <a:defRPr/>
            </a:pPr>
            <a:fld id="{B8B7C043-5B4B-453C-87FB-39EB7E42F196}"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3"/>
          <p:cNvSpPr>
            <a:spLocks noGrp="1"/>
          </p:cNvSpPr>
          <p:nvPr>
            <p:ph type="dt" sz="half" idx="10"/>
          </p:nvPr>
        </p:nvSpPr>
        <p:spPr/>
        <p:txBody>
          <a:bodyPr/>
          <a:lstStyle>
            <a:lvl1pPr>
              <a:defRPr/>
            </a:lvl1pPr>
          </a:lstStyle>
          <a:p>
            <a:pPr>
              <a:defRPr/>
            </a:pPr>
            <a:fld id="{9B202CA6-4E81-44BD-9507-5AE5A8570CC8}" type="datetime1">
              <a:rPr lang="sk-SK" smtClean="0"/>
              <a:t>3. 3. 2025</a:t>
            </a:fld>
            <a:endParaRPr lang="sk-SK"/>
          </a:p>
        </p:txBody>
      </p:sp>
      <p:sp>
        <p:nvSpPr>
          <p:cNvPr id="3" name="Zástupný objekt pre pätu 4"/>
          <p:cNvSpPr>
            <a:spLocks noGrp="1"/>
          </p:cNvSpPr>
          <p:nvPr>
            <p:ph type="ftr" sz="quarter" idx="11"/>
          </p:nvPr>
        </p:nvSpPr>
        <p:spPr/>
        <p:txBody>
          <a:bodyPr/>
          <a:lstStyle>
            <a:lvl1pPr>
              <a:defRPr/>
            </a:lvl1pPr>
          </a:lstStyle>
          <a:p>
            <a:pPr>
              <a:defRPr/>
            </a:pPr>
            <a:endParaRPr lang="sk-SK"/>
          </a:p>
        </p:txBody>
      </p:sp>
      <p:sp>
        <p:nvSpPr>
          <p:cNvPr id="4" name="Zástupný objekt pre číslo snímky 5"/>
          <p:cNvSpPr>
            <a:spLocks noGrp="1"/>
          </p:cNvSpPr>
          <p:nvPr>
            <p:ph type="sldNum" sz="quarter" idx="12"/>
          </p:nvPr>
        </p:nvSpPr>
        <p:spPr/>
        <p:txBody>
          <a:bodyPr/>
          <a:lstStyle>
            <a:lvl1pPr>
              <a:defRPr/>
            </a:lvl1pPr>
          </a:lstStyle>
          <a:p>
            <a:pPr>
              <a:defRPr/>
            </a:pPr>
            <a:fld id="{5F8A6784-8DE6-4866-8026-B3451A70A446}"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3"/>
          <p:cNvSpPr>
            <a:spLocks noGrp="1"/>
          </p:cNvSpPr>
          <p:nvPr>
            <p:ph type="dt" sz="half" idx="10"/>
          </p:nvPr>
        </p:nvSpPr>
        <p:spPr/>
        <p:txBody>
          <a:bodyPr/>
          <a:lstStyle>
            <a:lvl1pPr>
              <a:defRPr/>
            </a:lvl1pPr>
          </a:lstStyle>
          <a:p>
            <a:pPr>
              <a:defRPr/>
            </a:pPr>
            <a:fld id="{3950C687-1042-41C0-A800-F9AB10581E65}" type="datetime1">
              <a:rPr lang="sk-SK" smtClean="0"/>
              <a:t>3. 3. 2025</a:t>
            </a:fld>
            <a:endParaRPr lang="sk-SK"/>
          </a:p>
        </p:txBody>
      </p:sp>
      <p:sp>
        <p:nvSpPr>
          <p:cNvPr id="6" name="Zástupný objekt pre pätu 4"/>
          <p:cNvSpPr>
            <a:spLocks noGrp="1"/>
          </p:cNvSpPr>
          <p:nvPr>
            <p:ph type="ftr" sz="quarter" idx="11"/>
          </p:nvPr>
        </p:nvSpPr>
        <p:spPr/>
        <p:txBody>
          <a:bodyPr/>
          <a:lstStyle>
            <a:lvl1pPr>
              <a:defRPr/>
            </a:lvl1pPr>
          </a:lstStyle>
          <a:p>
            <a:pPr>
              <a:defRPr/>
            </a:pPr>
            <a:endParaRPr lang="sk-SK"/>
          </a:p>
        </p:txBody>
      </p:sp>
      <p:sp>
        <p:nvSpPr>
          <p:cNvPr id="7" name="Zástupný objekt pre číslo snímky 5"/>
          <p:cNvSpPr>
            <a:spLocks noGrp="1"/>
          </p:cNvSpPr>
          <p:nvPr>
            <p:ph type="sldNum" sz="quarter" idx="12"/>
          </p:nvPr>
        </p:nvSpPr>
        <p:spPr/>
        <p:txBody>
          <a:bodyPr/>
          <a:lstStyle>
            <a:lvl1pPr>
              <a:defRPr/>
            </a:lvl1pPr>
          </a:lstStyle>
          <a:p>
            <a:pPr>
              <a:defRPr/>
            </a:pPr>
            <a:fld id="{32F52208-5D1C-4A15-9D2E-F228A6D0255E}"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rázo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3"/>
          <p:cNvSpPr>
            <a:spLocks noGrp="1"/>
          </p:cNvSpPr>
          <p:nvPr>
            <p:ph type="dt" sz="half" idx="10"/>
          </p:nvPr>
        </p:nvSpPr>
        <p:spPr/>
        <p:txBody>
          <a:bodyPr/>
          <a:lstStyle>
            <a:lvl1pPr>
              <a:defRPr/>
            </a:lvl1pPr>
          </a:lstStyle>
          <a:p>
            <a:pPr>
              <a:defRPr/>
            </a:pPr>
            <a:fld id="{B514C840-3180-4798-A4EE-C90E45FD75F8}" type="datetime1">
              <a:rPr lang="sk-SK" smtClean="0"/>
              <a:t>3. 3. 2025</a:t>
            </a:fld>
            <a:endParaRPr lang="sk-SK"/>
          </a:p>
        </p:txBody>
      </p:sp>
      <p:sp>
        <p:nvSpPr>
          <p:cNvPr id="6" name="Zástupný objekt pre pätu 4"/>
          <p:cNvSpPr>
            <a:spLocks noGrp="1"/>
          </p:cNvSpPr>
          <p:nvPr>
            <p:ph type="ftr" sz="quarter" idx="11"/>
          </p:nvPr>
        </p:nvSpPr>
        <p:spPr/>
        <p:txBody>
          <a:bodyPr/>
          <a:lstStyle>
            <a:lvl1pPr>
              <a:defRPr/>
            </a:lvl1pPr>
          </a:lstStyle>
          <a:p>
            <a:pPr>
              <a:defRPr/>
            </a:pPr>
            <a:endParaRPr lang="sk-SK"/>
          </a:p>
        </p:txBody>
      </p:sp>
      <p:sp>
        <p:nvSpPr>
          <p:cNvPr id="7" name="Zástupný objekt pre číslo snímky 5"/>
          <p:cNvSpPr>
            <a:spLocks noGrp="1"/>
          </p:cNvSpPr>
          <p:nvPr>
            <p:ph type="sldNum" sz="quarter" idx="12"/>
          </p:nvPr>
        </p:nvSpPr>
        <p:spPr/>
        <p:txBody>
          <a:bodyPr/>
          <a:lstStyle>
            <a:lvl1pPr>
              <a:defRPr/>
            </a:lvl1pPr>
          </a:lstStyle>
          <a:p>
            <a:pPr>
              <a:defRPr/>
            </a:pPr>
            <a:fld id="{C02856D1-3473-4A7D-B643-267312BFDEED}"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objekt pre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Upravte štýly predlohy textu</a:t>
            </a:r>
          </a:p>
        </p:txBody>
      </p:sp>
      <p:sp>
        <p:nvSpPr>
          <p:cNvPr id="1027" name="Zástupný objekt pre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FFEEC68-9660-4EF9-A73A-3763D2685D74}" type="datetime1">
              <a:rPr lang="sk-SK" smtClean="0"/>
              <a:t>3. 3. 2025</a:t>
            </a:fld>
            <a:endParaRPr lang="sk-SK"/>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k-SK"/>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22C3988-729F-46FE-86B6-70E7D8906F39}"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flickr.com/photos/103454225@N06/14441368172" TargetMode="External"/><Relationship Id="rId4" Type="http://schemas.openxmlformats.org/officeDocument/2006/relationships/hyperlink" Target="https://creativecommons.org/licenses/by-sa/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1.png"/><Relationship Id="rId18" Type="http://schemas.openxmlformats.org/officeDocument/2006/relationships/hyperlink" Target="https://eudat.eu/" TargetMode="External"/><Relationship Id="rId3" Type="http://schemas.openxmlformats.org/officeDocument/2006/relationships/hyperlink" Target="https://ukzu.uniza.sk/repozitar/" TargetMode="External"/><Relationship Id="rId21" Type="http://schemas.openxmlformats.org/officeDocument/2006/relationships/image" Target="../media/image25.png"/><Relationship Id="rId7" Type="http://schemas.openxmlformats.org/officeDocument/2006/relationships/image" Target="../media/image16.emf"/><Relationship Id="rId12" Type="http://schemas.openxmlformats.org/officeDocument/2006/relationships/hyperlink" Target="https://knowledge.figshare.com/" TargetMode="External"/><Relationship Id="rId17" Type="http://schemas.openxmlformats.org/officeDocument/2006/relationships/image" Target="../media/image23.png"/><Relationship Id="rId25" Type="http://schemas.openxmlformats.org/officeDocument/2006/relationships/image" Target="../media/image26.png"/><Relationship Id="rId2" Type="http://schemas.openxmlformats.org/officeDocument/2006/relationships/notesSlide" Target="../notesSlides/notesSlide14.xml"/><Relationship Id="rId16" Type="http://schemas.openxmlformats.org/officeDocument/2006/relationships/hyperlink" Target="https://www.clarin.eu/content/repositories" TargetMode="External"/><Relationship Id="rId20" Type="http://schemas.openxmlformats.org/officeDocument/2006/relationships/hyperlink" Target="https://about.gitlab.com/" TargetMode="External"/><Relationship Id="rId1" Type="http://schemas.openxmlformats.org/officeDocument/2006/relationships/slideLayout" Target="../slideLayouts/slideLayout7.xml"/><Relationship Id="rId6" Type="http://schemas.openxmlformats.org/officeDocument/2006/relationships/hyperlink" Target="https://dspace.uniba.sk/xmlui/handle/123456789/1" TargetMode="External"/><Relationship Id="rId11" Type="http://schemas.openxmlformats.org/officeDocument/2006/relationships/image" Target="../media/image20.emf"/><Relationship Id="rId24" Type="http://schemas.openxmlformats.org/officeDocument/2006/relationships/hyperlink" Target="https://openknowledge.worldbank.org/pages/faq" TargetMode="External"/><Relationship Id="rId5" Type="http://schemas.openxmlformats.org/officeDocument/2006/relationships/hyperlink" Target="https://uk.sav.sk/pre-vedcov/open-access/institucionalny-repozitar-sav/" TargetMode="External"/><Relationship Id="rId15" Type="http://schemas.openxmlformats.org/officeDocument/2006/relationships/image" Target="../media/image22.png"/><Relationship Id="rId23" Type="http://schemas.openxmlformats.org/officeDocument/2006/relationships/hyperlink" Target="https://oad.simmons.edu/oadwiki/Disciplinary_repositories" TargetMode="External"/><Relationship Id="rId10" Type="http://schemas.openxmlformats.org/officeDocument/2006/relationships/image" Target="../media/image19.png"/><Relationship Id="rId19" Type="http://schemas.openxmlformats.org/officeDocument/2006/relationships/image" Target="../media/image24.png"/><Relationship Id="rId4" Type="http://schemas.openxmlformats.org/officeDocument/2006/relationships/hyperlink" Target="https://repo.umb.sk/" TargetMode="External"/><Relationship Id="rId9" Type="http://schemas.openxmlformats.org/officeDocument/2006/relationships/image" Target="../media/image18.emf"/><Relationship Id="rId14" Type="http://schemas.openxmlformats.org/officeDocument/2006/relationships/hyperlink" Target="http://gigadb.org/site/about" TargetMode="External"/><Relationship Id="rId22" Type="http://schemas.openxmlformats.org/officeDocument/2006/relationships/hyperlink" Target="https://www.nature.com/sdata/policies/repositories#genera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slovak.statistics.sk/wps/portal/ext/Databases/DATAcube_sk/!ut/p/z1/jZDBToNAEIafhuvuX5bC4m1rUoqSykoWcC-GNkhJumwDKK8vNl5MFDuHSSb5vpnMTzUtqe6qj7apxtZ21XmeX7T_micp32xWAk8y9SHix72XhTHcjNHiCtxHYucFCcCTaI1Y7NRzKBmDYFTf4uOPErjNXwD08vqC6isipJRZkueIcneLmK0i7JUCtsE3sPTif0ceqG4PhkxHQ0AQeAjZmvnMd-fOvzIW3YHxhuq-fqv7uifv_Rz9aRwvw50DB9M0kcba5lyTozUOflNOdhhp-ZOkF6NUiTY1BR8-AZwqgiE!/dz/d5/L2dBISEvZ0FBIS9nQSEh/" TargetMode="External"/><Relationship Id="rId5" Type="http://schemas.openxmlformats.org/officeDocument/2006/relationships/hyperlink" Target="https://intersog.com/blog/what-is-the-difference-between-data-lakes-data-marts-data-swamps-and-data-cubes/"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www.portico.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reativecommons.org/licenses/by/2.5/dk/deed.en" TargetMode="External"/><Relationship Id="rId5" Type="http://schemas.openxmlformats.org/officeDocument/2006/relationships/hyperlink" Target="https://commons.wikimedia.org/wiki/File:Trust_-_Digital_Preservation.png" TargetMode="Externa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Trustworthy_Repositories_Audit_%26_Certification#cite_note-3"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www.iso16363.org/iso-certification/" TargetMode="External"/><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coretrustseal.org/" TargetMode="External"/><Relationship Id="rId11" Type="http://schemas.openxmlformats.org/officeDocument/2006/relationships/image" Target="../media/image36.png"/><Relationship Id="rId5" Type="http://schemas.openxmlformats.org/officeDocument/2006/relationships/hyperlink" Target="https://www.langzeitarchivierung.de/Subsites/nestor/EN/Home/home_node.html" TargetMode="External"/><Relationship Id="rId10" Type="http://schemas.openxmlformats.org/officeDocument/2006/relationships/image" Target="../media/image35.png"/><Relationship Id="rId4" Type="http://schemas.openxmlformats.org/officeDocument/2006/relationships/hyperlink" Target="https://www.iso.org/standard/56510.html" TargetMode="External"/><Relationship Id="rId9" Type="http://schemas.openxmlformats.org/officeDocument/2006/relationships/hyperlink" Target="https://www.openaire.eu/find-trustworthy-data-repository-certified-repositor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2.5/dk/deed.en" TargetMode="External"/><Relationship Id="rId4" Type="http://schemas.openxmlformats.org/officeDocument/2006/relationships/hyperlink" Target="https://commons.wikimedia.org/wiki/File:FAIR_Principles_DigitalPreservation.p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portico.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pixabay.com/?utm_source=link-attribution&amp;utm_medium=referral&amp;utm_campaign=image&amp;utm_content=1019729" TargetMode="External"/><Relationship Id="rId5" Type="http://schemas.openxmlformats.org/officeDocument/2006/relationships/hyperlink" Target="https://pixabay.com/users/peggy_marco-1553824/?utm_source=link-attribution&amp;utm_medium=referral&amp;utm_campaign=image&amp;utm_content=1019729" TargetMode="Externa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roarmap.eprints.org/" TargetMode="External"/><Relationship Id="rId3" Type="http://schemas.openxmlformats.org/officeDocument/2006/relationships/image" Target="../media/image38.png"/><Relationship Id="rId7" Type="http://schemas.openxmlformats.org/officeDocument/2006/relationships/hyperlink" Target="https://roarmap.eprints.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www.re3data.org/" TargetMode="External"/><Relationship Id="rId11" Type="http://schemas.openxmlformats.org/officeDocument/2006/relationships/image" Target="../media/image39.png"/><Relationship Id="rId5" Type="http://schemas.openxmlformats.org/officeDocument/2006/relationships/hyperlink" Target="https://v2.sherpa.ac.uk/opendoar/" TargetMode="External"/><Relationship Id="rId10" Type="http://schemas.openxmlformats.org/officeDocument/2006/relationships/hyperlink" Target="https://beta.sherpa.ac.uk/" TargetMode="External"/><Relationship Id="rId4" Type="http://schemas.openxmlformats.org/officeDocument/2006/relationships/hyperlink" Target="http://roar.eprints.org/" TargetMode="External"/><Relationship Id="rId9" Type="http://schemas.openxmlformats.org/officeDocument/2006/relationships/hyperlink" Target="https://v2.sherpa.ac.uk/rome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portico.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file:///\\cilasiffps02\Docs\OEIZ\Gabi_Fi&#353;ov&#225;\Nov&#253;%20web%20texty+novinky%20na%20web\Podstr&#225;nka-Mana&#382;ment%20v&#253;skumn&#253;ch%20d&#225;t+Pl&#225;n%20mana&#382;mentu%20v&#253;skumn&#253;ch%20d&#225;t-RDM+DMP\a%20href=%22https:\www.flaticon.com\free-icons\example%22%20title=%22example%20icons%22%3eExample%20icons%20created%20by%20Freepik%20-%20Flaticon%3c\a" TargetMode="Externa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hyperlink" Target="https://www.portico.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hyperlink" Target="https://www.jstor.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lockss.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clockss.org/"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stuba.sk/sk/pracoviska/archiv-stu/digitalny-archiv.html?page_id=11814"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zenodo.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iso16363.org/iso-certification/"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hyperlink" Target="https://datascience.codata.org/articles/10.5334/dsj-2020-015" TargetMode="External"/><Relationship Id="rId13" Type="http://schemas.openxmlformats.org/officeDocument/2006/relationships/hyperlink" Target="https://www.normoff.gov.sk/terminologia/?lang=1&amp;searchType=1&amp;searchTerm-simple=arch%C3%ADv&amp;searchTerm-norm=&amp;csrt=13930467149672614720" TargetMode="External"/><Relationship Id="rId18" Type="http://schemas.openxmlformats.org/officeDocument/2006/relationships/hyperlink" Target="https://clockss.org/upholding-research-integrity-in-preservation-and-archiving/" TargetMode="External"/><Relationship Id="rId26" Type="http://schemas.openxmlformats.org/officeDocument/2006/relationships/hyperlink" Target="https://unsplash.com/@markusspiske?utm_source=unsplash&amp;utm_medium=referral&amp;utm_content=creditCopyText" TargetMode="External"/><Relationship Id="rId3" Type="http://schemas.openxmlformats.org/officeDocument/2006/relationships/hyperlink" Target="https://is.ambis.cz/th/x6xcx/DP_dlouhodobe_uchovavani_elektronickych_dokumentu.pdf" TargetMode="External"/><Relationship Id="rId21" Type="http://schemas.openxmlformats.org/officeDocument/2006/relationships/hyperlink" Target="https://ec.europa.eu/info/funding-tenders/opportunities/docs/2021-2027/horizon/guidance/programme-guide_horizon_en.pdf" TargetMode="External"/><Relationship Id="rId7" Type="http://schemas.openxmlformats.org/officeDocument/2006/relationships/hyperlink" Target="https://doi.org/10.5334/dsj-2020-015" TargetMode="External"/><Relationship Id="rId12" Type="http://schemas.openxmlformats.org/officeDocument/2006/relationships/hyperlink" Target="https://aleph.nkp.cz/F/?func=find-c&amp;local_base=KTD&amp;ccl_term=wtr%3Ddigit%C3%A1ln%C3%AD+repozit%C3%A1%C5%99" TargetMode="External"/><Relationship Id="rId17" Type="http://schemas.openxmlformats.org/officeDocument/2006/relationships/hyperlink" Target="https://www.researchinformation.info/viewpoint/value-archive-content-academic-research" TargetMode="External"/><Relationship Id="rId25" Type="http://schemas.openxmlformats.org/officeDocument/2006/relationships/hyperlink" Target="https://unsplash.com/s/photos/archives?utm_source=unsplash&amp;utm_medium=referral&amp;utm_content=creditCopyText" TargetMode="External"/><Relationship Id="rId2" Type="http://schemas.openxmlformats.org/officeDocument/2006/relationships/notesSlide" Target="../notesSlides/notesSlide30.xml"/><Relationship Id="rId16" Type="http://schemas.openxmlformats.org/officeDocument/2006/relationships/hyperlink" Target="https://intersog.com/blog/what-is-the-difference-between-data-lakes-data-marts-data-swamps-and-data-cubes/" TargetMode="External"/><Relationship Id="rId20" Type="http://schemas.openxmlformats.org/officeDocument/2006/relationships/hyperlink" Target="https://www.nature.com/sdata/policies/repositories" TargetMode="External"/><Relationship Id="rId29" Type="http://schemas.openxmlformats.org/officeDocument/2006/relationships/hyperlink" Target="https://en.wikipedia.org/wiki/en:Creative_Commons" TargetMode="External"/><Relationship Id="rId1" Type="http://schemas.openxmlformats.org/officeDocument/2006/relationships/slideLayout" Target="../slideLayouts/slideLayout7.xml"/><Relationship Id="rId6" Type="http://schemas.openxmlformats.org/officeDocument/2006/relationships/hyperlink" Target="https://itlib.cvtisr.sk/%c4%8cl%c3%a1nky/clanek1757/" TargetMode="External"/><Relationship Id="rId11" Type="http://schemas.openxmlformats.org/officeDocument/2006/relationships/hyperlink" Target="https://aleph.nkp.cz/F/N8N6V1AS9E38E42T11A7599KHLVVIHB73MFS5HCP1UDIQ592NJ-29656?func=full-set-set&amp;set_number=272306&amp;set_entry=000001&amp;format=999" TargetMode="External"/><Relationship Id="rId24" Type="http://schemas.openxmlformats.org/officeDocument/2006/relationships/hyperlink" Target="https://unsplash.com/@ubahnverleih?utm_source=unsplash&amp;utm_medium=referral&amp;utm_content=creditCopyText" TargetMode="External"/><Relationship Id="rId32" Type="http://schemas.openxmlformats.org/officeDocument/2006/relationships/hyperlink" Target="https://creativecommons.org/licenses/by/2.0/" TargetMode="External"/><Relationship Id="rId5" Type="http://schemas.openxmlformats.org/officeDocument/2006/relationships/hyperlink" Target="https://itlib.cvtisr.sk/autor/milena-tetrevova-matasovska/" TargetMode="External"/><Relationship Id="rId15" Type="http://schemas.openxmlformats.org/officeDocument/2006/relationships/hyperlink" Target="https://www.integrate.io/glossary/what-is-data-mart/" TargetMode="External"/><Relationship Id="rId23" Type="http://schemas.openxmlformats.org/officeDocument/2006/relationships/hyperlink" Target="https://unsplash.com/s/photos/scrolls?utm_source=unsplash&amp;utm_medium=referral&amp;utm_content=creditCopyText" TargetMode="External"/><Relationship Id="rId28" Type="http://schemas.openxmlformats.org/officeDocument/2006/relationships/hyperlink" Target="https://commons.wikimedia.org/wiki/File:A_view_of_the_yellow_repository_at_The_National_Archives.jpg" TargetMode="External"/><Relationship Id="rId10" Type="http://schemas.openxmlformats.org/officeDocument/2006/relationships/hyperlink" Target="https://aleph.nkp.cz/F/?func=find-c&amp;local_base=KTD&amp;ccl_term=wtr%3Ddigit%C3%A1ln%C3%AD+archiv" TargetMode="External"/><Relationship Id="rId19" Type="http://schemas.openxmlformats.org/officeDocument/2006/relationships/hyperlink" Target="https://aleph.nkp.cz/F/4G9PPQGT54SAJ88ER27YJELQGDPXPXLRLBI7E43L4AE8CJD5VQ-42060?func=find-acc&amp;acc_sequence=000036948" TargetMode="External"/><Relationship Id="rId31" Type="http://schemas.openxmlformats.org/officeDocument/2006/relationships/hyperlink" Target="https://creativecommons.org/publicdomain/zero/1.0/" TargetMode="External"/><Relationship Id="rId4" Type="http://schemas.openxmlformats.org/officeDocument/2006/relationships/hyperlink" Target="https://fphil.uniba.sk/fileadmin/fif/katedry_pracoviska/kkiv/Publikacie/KaIV/KIV27_100.pdf" TargetMode="External"/><Relationship Id="rId9" Type="http://schemas.openxmlformats.org/officeDocument/2006/relationships/hyperlink" Target="https://aleph.nkp.cz/F/GKXIXRJRR2CBLVR1LVI8P8BLUHC2D57IF77DTCL5NEN4IU4KUU-01560?func=full-set-set&amp;set_number=271277&amp;set_entry=000002&amp;format=999" TargetMode="External"/><Relationship Id="rId14" Type="http://schemas.openxmlformats.org/officeDocument/2006/relationships/hyperlink" Target="https://eiz.cvtisr.sk/wp-content/uploads/2020/12/6.-Archivacia_a_management_dat.pdf" TargetMode="External"/><Relationship Id="rId22" Type="http://schemas.openxmlformats.org/officeDocument/2006/relationships/hyperlink" Target="https://unsplash.com/@wilhelmgunkel?utm_source=unsplash&amp;utm_medium=referral&amp;utm_content=creditCopyText" TargetMode="External"/><Relationship Id="rId27" Type="http://schemas.openxmlformats.org/officeDocument/2006/relationships/hyperlink" Target="https://unsplash.com/s/photos/electronic?utm_source=unsplash&amp;utm_medium=referral&amp;utm_content=creditCopyText" TargetMode="External"/><Relationship Id="rId30" Type="http://schemas.openxmlformats.org/officeDocument/2006/relationships/hyperlink" Target="https://creativecommons.org/licenses/by/3.0/deed.e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sk.creativecommons.org/?page_id=862" TargetMode="Externa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kiarash_mansouri?utm_source=unsplash&amp;utm_medium=referral&amp;utm_content=creditCopyTex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unsplash.com/s/photos/spiral?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reativecommons.org/licenses/by/2.5/dk/deed.en" TargetMode="External"/><Relationship Id="rId4" Type="http://schemas.openxmlformats.org/officeDocument/2006/relationships/hyperlink" Target="https://commons.wikimedia.org/wiki/File:Bevaringsmetoder_DigitalBevaring.p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hyperlink" Target="https://www.doi.org/topics/2006_05_02_Kahn_Framework.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normoff.gov.sk/terminologia/?lang=1&amp;searchType=1&amp;searchTerm-simple=arch%C3%ADv&amp;searchTerm-norm=&amp;csrt=139304671496726147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4339" name="Podnadpis 2"/>
          <p:cNvSpPr>
            <a:spLocks noGrp="1"/>
          </p:cNvSpPr>
          <p:nvPr>
            <p:ph type="subTitle" idx="1"/>
          </p:nvPr>
        </p:nvSpPr>
        <p:spPr>
          <a:xfrm>
            <a:off x="1535240" y="3535933"/>
            <a:ext cx="9069388" cy="949922"/>
          </a:xfrm>
        </p:spPr>
        <p:txBody>
          <a:bodyPr/>
          <a:lstStyle/>
          <a:p>
            <a:r>
              <a:rPr lang="sk-SK" sz="1800" b="1" dirty="0" smtClean="0">
                <a:latin typeface="Arial" panose="020B0604020202020204" pitchFamily="34" charset="0"/>
                <a:cs typeface="Arial" panose="020B0604020202020204" pitchFamily="34" charset="0"/>
              </a:rPr>
              <a:t>Gabriela </a:t>
            </a:r>
            <a:r>
              <a:rPr lang="sk-SK" sz="1800" b="1" dirty="0" err="1" smtClean="0">
                <a:latin typeface="Arial" panose="020B0604020202020204" pitchFamily="34" charset="0"/>
                <a:cs typeface="Arial" panose="020B0604020202020204" pitchFamily="34" charset="0"/>
              </a:rPr>
              <a:t>Fišová</a:t>
            </a:r>
            <a:r>
              <a:rPr lang="sk-SK" sz="1800" b="1" dirty="0" smtClean="0">
                <a:latin typeface="Arial" panose="020B0604020202020204" pitchFamily="34" charset="0"/>
                <a:cs typeface="Arial" panose="020B0604020202020204" pitchFamily="34" charset="0"/>
              </a:rPr>
              <a:t> </a:t>
            </a:r>
          </a:p>
          <a:p>
            <a:r>
              <a:rPr lang="sk-SK" sz="1800" b="1" dirty="0" smtClean="0">
                <a:latin typeface="Arial" panose="020B0604020202020204" pitchFamily="34" charset="0"/>
                <a:cs typeface="Arial" panose="020B0604020202020204" pitchFamily="34" charset="0"/>
              </a:rPr>
              <a:t>Centrum vedecko-technických informácií SR</a:t>
            </a:r>
          </a:p>
        </p:txBody>
      </p:sp>
      <p:sp>
        <p:nvSpPr>
          <p:cNvPr id="9" name="Obdĺžnik 8"/>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4349" name="Obdĺžnik 18"/>
          <p:cNvSpPr>
            <a:spLocks noChangeArrowheads="1"/>
          </p:cNvSpPr>
          <p:nvPr/>
        </p:nvSpPr>
        <p:spPr bwMode="auto">
          <a:xfrm>
            <a:off x="1210688" y="1051414"/>
            <a:ext cx="9770623" cy="646331"/>
          </a:xfrm>
          <a:prstGeom prst="rect">
            <a:avLst/>
          </a:prstGeom>
          <a:noFill/>
          <a:ln w="9525">
            <a:noFill/>
            <a:miter lim="800000"/>
            <a:headEnd/>
            <a:tailEnd/>
          </a:ln>
        </p:spPr>
        <p:txBody>
          <a:bodyPr wrap="none">
            <a:spAutoFit/>
          </a:bodyPr>
          <a:lstStyle/>
          <a:p>
            <a:pPr algn="ctr"/>
            <a:r>
              <a:rPr lang="sk-SK" sz="3600" b="1" dirty="0">
                <a:solidFill>
                  <a:srgbClr val="12018D"/>
                </a:solidFill>
                <a:latin typeface="Tahoma" pitchFamily="34" charset="0"/>
                <a:cs typeface="Tahoma" pitchFamily="34" charset="0"/>
              </a:rPr>
              <a:t>Archivácia a manažment výskumných dát</a:t>
            </a:r>
            <a:endParaRPr lang="sk-SK" sz="3600" b="1" dirty="0">
              <a:solidFill>
                <a:srgbClr val="12018D"/>
              </a:solidFill>
              <a:latin typeface="Arial" panose="020B0604020202020204" pitchFamily="34" charset="0"/>
              <a:cs typeface="Arial" panose="020B0604020202020204" pitchFamily="34" charset="0"/>
            </a:endParaRPr>
          </a:p>
        </p:txBody>
      </p:sp>
      <p:sp>
        <p:nvSpPr>
          <p:cNvPr id="14350" name="Nadpis 1"/>
          <p:cNvSpPr>
            <a:spLocks noGrp="1"/>
          </p:cNvSpPr>
          <p:nvPr>
            <p:ph type="ctrTitle"/>
          </p:nvPr>
        </p:nvSpPr>
        <p:spPr>
          <a:xfrm>
            <a:off x="1929012" y="2094439"/>
            <a:ext cx="8281845" cy="784225"/>
          </a:xfrm>
        </p:spPr>
        <p:txBody>
          <a:bodyPr/>
          <a:lstStyle/>
          <a:p>
            <a:pPr>
              <a:lnSpc>
                <a:spcPct val="100000"/>
              </a:lnSpc>
            </a:pPr>
            <a:r>
              <a:rPr lang="sk-SK" sz="4000" b="1" dirty="0" smtClean="0">
                <a:solidFill>
                  <a:srgbClr val="FF0000"/>
                </a:solidFill>
                <a:latin typeface="Arial" panose="020B0604020202020204" pitchFamily="34" charset="0"/>
                <a:cs typeface="Arial" panose="020B0604020202020204" pitchFamily="34" charset="0"/>
              </a:rPr>
              <a:t>Archivácia a repozitáre</a:t>
            </a:r>
          </a:p>
        </p:txBody>
      </p:sp>
      <p:sp>
        <p:nvSpPr>
          <p:cNvPr id="4" name="BlokTextu 3"/>
          <p:cNvSpPr txBox="1"/>
          <p:nvPr/>
        </p:nvSpPr>
        <p:spPr>
          <a:xfrm>
            <a:off x="5378725" y="4512002"/>
            <a:ext cx="1210588" cy="369332"/>
          </a:xfrm>
          <a:prstGeom prst="rect">
            <a:avLst/>
          </a:prstGeom>
          <a:noFill/>
        </p:spPr>
        <p:txBody>
          <a:bodyPr wrap="none" rtlCol="0">
            <a:spAutoFit/>
          </a:bodyPr>
          <a:lstStyle/>
          <a:p>
            <a:r>
              <a:rPr lang="sk-SK" dirty="0" smtClean="0"/>
              <a:t>4. 3. 2025</a:t>
            </a:r>
            <a:endParaRPr lang="sk-SK" dirty="0"/>
          </a:p>
        </p:txBody>
      </p:sp>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642" y="5893272"/>
            <a:ext cx="5266667" cy="400000"/>
          </a:xfrm>
          <a:prstGeom prst="rect">
            <a:avLst/>
          </a:prstGeom>
        </p:spPr>
      </p:pic>
      <p:pic>
        <p:nvPicPr>
          <p:cNvPr id="7" name="Obrázo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8198" y="5807558"/>
            <a:ext cx="476190" cy="485714"/>
          </a:xfrm>
          <a:prstGeom prst="rect">
            <a:avLst/>
          </a:prstGeom>
        </p:spPr>
      </p:pic>
      <p:pic>
        <p:nvPicPr>
          <p:cNvPr id="10" name="Obrázo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3324" y="5825339"/>
            <a:ext cx="1162859" cy="46793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093941" y="89174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Digitálny repozitár</a:t>
            </a:r>
            <a:endParaRPr lang="sk-SK" sz="3200" dirty="0">
              <a:latin typeface="Calibri"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3" name="BlokTextu 12"/>
          <p:cNvSpPr txBox="1"/>
          <p:nvPr/>
        </p:nvSpPr>
        <p:spPr>
          <a:xfrm>
            <a:off x="420276" y="814555"/>
            <a:ext cx="6734382" cy="2311821"/>
          </a:xfrm>
          <a:prstGeom prst="rect">
            <a:avLst/>
          </a:prstGeom>
          <a:solidFill>
            <a:schemeClr val="accent1">
              <a:lumMod val="40000"/>
              <a:lumOff val="60000"/>
            </a:schemeClr>
          </a:solidFill>
        </p:spPr>
        <p:txBody>
          <a:bodyPr wrap="square" lIns="180000" bIns="36000" rtlCol="0">
            <a:noAutofit/>
          </a:bodyPr>
          <a:lstStyle/>
          <a:p>
            <a:r>
              <a:rPr lang="sk-SK" sz="2400" b="1" cap="all" dirty="0" smtClean="0">
                <a:solidFill>
                  <a:srgbClr val="C00000"/>
                </a:solidFill>
              </a:rPr>
              <a:t>FUNKCIE</a:t>
            </a:r>
          </a:p>
          <a:p>
            <a:pPr marL="182563" indent="-182563">
              <a:spcBef>
                <a:spcPts val="600"/>
              </a:spcBef>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Spracovanie </a:t>
            </a:r>
            <a:r>
              <a:rPr lang="sk-SK" dirty="0" smtClean="0">
                <a:solidFill>
                  <a:srgbClr val="000000"/>
                </a:solidFill>
                <a:latin typeface="Arial" panose="020B0604020202020204" pitchFamily="34" charset="0"/>
                <a:cs typeface="Arial" panose="020B0604020202020204" pitchFamily="34" charset="0"/>
              </a:rPr>
              <a:t>dokumentov/dát</a:t>
            </a:r>
            <a:endParaRPr lang="sk-SK" dirty="0">
              <a:solidFill>
                <a:srgbClr val="000000"/>
              </a:solidFill>
              <a:latin typeface="Arial" panose="020B0604020202020204" pitchFamily="34" charset="0"/>
              <a:cs typeface="Arial" panose="020B0604020202020204" pitchFamily="34" charset="0"/>
            </a:endParaRPr>
          </a:p>
          <a:p>
            <a:pPr marL="182563" indent="-182563">
              <a:spcBef>
                <a:spcPts val="600"/>
              </a:spcBef>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Tvorba metadát</a:t>
            </a:r>
          </a:p>
          <a:p>
            <a:pPr marL="182563" indent="-182563">
              <a:spcBef>
                <a:spcPts val="600"/>
              </a:spcBef>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Uloženie a archivácia digitálneho obsahu</a:t>
            </a:r>
          </a:p>
          <a:p>
            <a:pPr marL="182563" indent="-182563">
              <a:spcBef>
                <a:spcPts val="600"/>
              </a:spcBef>
              <a:buFont typeface="Arial" panose="020B0604020202020204" pitchFamily="34" charset="0"/>
              <a:buChar char="•"/>
            </a:pPr>
            <a:r>
              <a:rPr lang="sk-SK" dirty="0">
                <a:solidFill>
                  <a:srgbClr val="000000"/>
                </a:solidFill>
                <a:latin typeface="Arial" panose="020B0604020202020204" pitchFamily="34" charset="0"/>
                <a:cs typeface="Arial" panose="020B0604020202020204" pitchFamily="34" charset="0"/>
              </a:rPr>
              <a:t>Zabezpečenie integrity a </a:t>
            </a:r>
            <a:r>
              <a:rPr lang="sk-SK" dirty="0" smtClean="0">
                <a:solidFill>
                  <a:srgbClr val="000000"/>
                </a:solidFill>
                <a:latin typeface="Arial" panose="020B0604020202020204" pitchFamily="34" charset="0"/>
                <a:cs typeface="Arial" panose="020B0604020202020204" pitchFamily="34" charset="0"/>
              </a:rPr>
              <a:t>autenticity</a:t>
            </a:r>
          </a:p>
          <a:p>
            <a:pPr marL="182563" indent="-182563">
              <a:spcBef>
                <a:spcPts val="600"/>
              </a:spcBef>
              <a:buFont typeface="Arial" panose="020B0604020202020204" pitchFamily="34" charset="0"/>
              <a:buChar char="•"/>
            </a:pPr>
            <a:r>
              <a:rPr lang="sk-SK" dirty="0" smtClean="0">
                <a:solidFill>
                  <a:srgbClr val="000000"/>
                </a:solidFill>
                <a:latin typeface="Arial" panose="020B0604020202020204" pitchFamily="34" charset="0"/>
                <a:cs typeface="Arial" panose="020B0604020202020204" pitchFamily="34" charset="0"/>
              </a:rPr>
              <a:t>Sprístupnenie </a:t>
            </a:r>
            <a:r>
              <a:rPr lang="sk-SK" dirty="0">
                <a:solidFill>
                  <a:srgbClr val="000000"/>
                </a:solidFill>
                <a:latin typeface="Arial" panose="020B0604020202020204" pitchFamily="34" charset="0"/>
                <a:cs typeface="Arial" panose="020B0604020202020204" pitchFamily="34" charset="0"/>
              </a:rPr>
              <a:t>digitálneho obsahu</a:t>
            </a:r>
            <a:endParaRPr lang="sk-SK" sz="2400" cap="all" dirty="0">
              <a:solidFill>
                <a:srgbClr val="C00000"/>
              </a:solidFill>
            </a:endParaRPr>
          </a:p>
        </p:txBody>
      </p:sp>
      <p:sp>
        <p:nvSpPr>
          <p:cNvPr id="9" name="Zástupný objekt pre číslo snímky 8"/>
          <p:cNvSpPr>
            <a:spLocks noGrp="1"/>
          </p:cNvSpPr>
          <p:nvPr>
            <p:ph type="sldNum" sz="quarter" idx="12"/>
          </p:nvPr>
        </p:nvSpPr>
        <p:spPr>
          <a:xfrm>
            <a:off x="11666948" y="6389388"/>
            <a:ext cx="343422" cy="365125"/>
          </a:xfrm>
        </p:spPr>
        <p:txBody>
          <a:bodyPr/>
          <a:lstStyle/>
          <a:p>
            <a:pPr>
              <a:defRPr/>
            </a:pPr>
            <a:fld id="{5F8A6784-8DE6-4866-8026-B3451A70A446}" type="slidenum">
              <a:rPr lang="sk-SK" smtClean="0"/>
              <a:pPr>
                <a:defRPr/>
              </a:pPr>
              <a:t>10</a:t>
            </a:fld>
            <a:endParaRPr lang="sk-SK" dirty="0"/>
          </a:p>
        </p:txBody>
      </p:sp>
      <p:sp>
        <p:nvSpPr>
          <p:cNvPr id="17" name="BlokTextu 16"/>
          <p:cNvSpPr txBox="1"/>
          <p:nvPr/>
        </p:nvSpPr>
        <p:spPr>
          <a:xfrm>
            <a:off x="7669791" y="1176532"/>
            <a:ext cx="4168868" cy="4714380"/>
          </a:xfrm>
          <a:prstGeom prst="rect">
            <a:avLst/>
          </a:prstGeom>
          <a:solidFill>
            <a:schemeClr val="accent6">
              <a:lumMod val="40000"/>
              <a:lumOff val="60000"/>
            </a:schemeClr>
          </a:solidFill>
        </p:spPr>
        <p:txBody>
          <a:bodyPr wrap="square" lIns="180000" tIns="108000" rtlCol="0">
            <a:noAutofit/>
          </a:bodyPr>
          <a:lstStyle/>
          <a:p>
            <a:pPr>
              <a:lnSpc>
                <a:spcPct val="130000"/>
              </a:lnSpc>
              <a:spcBef>
                <a:spcPts val="600"/>
              </a:spcBef>
            </a:pPr>
            <a:r>
              <a:rPr lang="sk-SK" sz="2400" b="1" cap="all" dirty="0">
                <a:solidFill>
                  <a:srgbClr val="C00000"/>
                </a:solidFill>
              </a:rPr>
              <a:t>Otvorené </a:t>
            </a:r>
            <a:r>
              <a:rPr lang="sk-SK" sz="2400" b="1" cap="all" dirty="0" smtClean="0">
                <a:solidFill>
                  <a:srgbClr val="C00000"/>
                </a:solidFill>
              </a:rPr>
              <a:t>softvéry</a:t>
            </a:r>
            <a:endParaRPr lang="sk-SK" sz="2400" cap="all" dirty="0" smtClean="0">
              <a:solidFill>
                <a:srgbClr val="C00000"/>
              </a:solidFill>
            </a:endParaRPr>
          </a:p>
          <a:p>
            <a:pPr>
              <a:lnSpc>
                <a:spcPct val="130000"/>
              </a:lnSpc>
              <a:spcBef>
                <a:spcPts val="600"/>
              </a:spcBef>
            </a:pPr>
            <a:r>
              <a:rPr lang="sk-SK" sz="1600" i="1" dirty="0">
                <a:latin typeface="Comic Sans MS" panose="030F0702030302020204" pitchFamily="66" charset="0"/>
              </a:rPr>
              <a:t>(softvér s otvoreným zdrojovým kódom)</a:t>
            </a:r>
          </a:p>
          <a:p>
            <a:pPr marL="174625" indent="-174625">
              <a:lnSpc>
                <a:spcPct val="130000"/>
              </a:lnSpc>
              <a:spcBef>
                <a:spcPts val="600"/>
              </a:spcBef>
              <a:buFont typeface="Arial" panose="020B0604020202020204" pitchFamily="34" charset="0"/>
              <a:buChar char="•"/>
            </a:pPr>
            <a:r>
              <a:rPr lang="sk-SK" sz="2000" dirty="0" err="1" smtClean="0"/>
              <a:t>DSpace</a:t>
            </a:r>
            <a:endParaRPr lang="sk-SK" sz="2000" dirty="0" smtClean="0"/>
          </a:p>
          <a:p>
            <a:pPr marL="174625" indent="-174625">
              <a:lnSpc>
                <a:spcPct val="130000"/>
              </a:lnSpc>
              <a:spcBef>
                <a:spcPts val="600"/>
              </a:spcBef>
              <a:buFont typeface="Arial" panose="020B0604020202020204" pitchFamily="34" charset="0"/>
              <a:buChar char="•"/>
            </a:pPr>
            <a:r>
              <a:rPr lang="sk-SK" sz="2000" dirty="0" smtClean="0"/>
              <a:t>Fedora </a:t>
            </a:r>
          </a:p>
          <a:p>
            <a:pPr marL="174625" indent="-174625">
              <a:lnSpc>
                <a:spcPct val="130000"/>
              </a:lnSpc>
              <a:spcBef>
                <a:spcPts val="600"/>
              </a:spcBef>
              <a:buFont typeface="Arial" panose="020B0604020202020204" pitchFamily="34" charset="0"/>
              <a:buChar char="•"/>
            </a:pPr>
            <a:r>
              <a:rPr lang="sk-SK" sz="2000" dirty="0" err="1" smtClean="0"/>
              <a:t>EPrints</a:t>
            </a:r>
            <a:r>
              <a:rPr lang="sk-SK" sz="2000" dirty="0" smtClean="0"/>
              <a:t> </a:t>
            </a:r>
          </a:p>
          <a:p>
            <a:pPr marL="174625" indent="-174625">
              <a:lnSpc>
                <a:spcPct val="130000"/>
              </a:lnSpc>
              <a:spcBef>
                <a:spcPts val="600"/>
              </a:spcBef>
              <a:buFont typeface="Arial" panose="020B0604020202020204" pitchFamily="34" charset="0"/>
              <a:buChar char="•"/>
            </a:pPr>
            <a:r>
              <a:rPr lang="sk-SK" sz="2000" dirty="0" err="1" smtClean="0"/>
              <a:t>Invenio</a:t>
            </a:r>
            <a:r>
              <a:rPr lang="sk-SK" sz="2000" dirty="0" smtClean="0"/>
              <a:t> (ZENODO) </a:t>
            </a:r>
          </a:p>
          <a:p>
            <a:pPr>
              <a:spcBef>
                <a:spcPts val="600"/>
              </a:spcBef>
            </a:pPr>
            <a:endParaRPr lang="sk-SK" sz="2000" b="1" dirty="0" smtClean="0">
              <a:solidFill>
                <a:srgbClr val="C00000"/>
              </a:solidFill>
            </a:endParaRPr>
          </a:p>
          <a:p>
            <a:pPr>
              <a:spcBef>
                <a:spcPts val="600"/>
              </a:spcBef>
            </a:pPr>
            <a:r>
              <a:rPr lang="sk-SK" sz="2400" b="1" cap="all" dirty="0" err="1" smtClean="0">
                <a:solidFill>
                  <a:srgbClr val="C00000"/>
                </a:solidFill>
              </a:rPr>
              <a:t>Hostingové</a:t>
            </a:r>
            <a:r>
              <a:rPr lang="sk-SK" sz="2400" b="1" cap="all" dirty="0" smtClean="0">
                <a:solidFill>
                  <a:srgbClr val="C00000"/>
                </a:solidFill>
              </a:rPr>
              <a:t> riešenia</a:t>
            </a:r>
            <a:endParaRPr lang="sk-SK" sz="2400" cap="all" dirty="0">
              <a:solidFill>
                <a:srgbClr val="C00000"/>
              </a:solidFill>
            </a:endParaRPr>
          </a:p>
          <a:p>
            <a:pPr marL="174625" indent="-174625">
              <a:spcBef>
                <a:spcPts val="600"/>
              </a:spcBef>
              <a:buFont typeface="Arial" panose="020B0604020202020204" pitchFamily="34" charset="0"/>
              <a:buChar char="•"/>
            </a:pPr>
            <a:r>
              <a:rPr lang="sk-SK" sz="2000" dirty="0" err="1" smtClean="0"/>
              <a:t>SimpleDL</a:t>
            </a:r>
            <a:endParaRPr lang="sk-SK" sz="2000" dirty="0" smtClean="0"/>
          </a:p>
          <a:p>
            <a:pPr marL="174625" indent="-174625">
              <a:spcBef>
                <a:spcPts val="600"/>
              </a:spcBef>
              <a:buFont typeface="Arial" panose="020B0604020202020204" pitchFamily="34" charset="0"/>
              <a:buChar char="•"/>
            </a:pPr>
            <a:r>
              <a:rPr lang="sk-SK" sz="2000" dirty="0" err="1" smtClean="0"/>
              <a:t>DSpaceDirect</a:t>
            </a:r>
            <a:endParaRPr lang="sk-SK" sz="2000" dirty="0"/>
          </a:p>
          <a:p>
            <a:endParaRPr lang="sk-SK" sz="800" dirty="0"/>
          </a:p>
        </p:txBody>
      </p:sp>
      <p:sp>
        <p:nvSpPr>
          <p:cNvPr id="7" name="Obdĺžnik 6"/>
          <p:cNvSpPr/>
          <p:nvPr/>
        </p:nvSpPr>
        <p:spPr>
          <a:xfrm>
            <a:off x="420276" y="3287976"/>
            <a:ext cx="6734382" cy="3453253"/>
          </a:xfrm>
          <a:prstGeom prst="rect">
            <a:avLst/>
          </a:prstGeom>
          <a:solidFill>
            <a:schemeClr val="accent1">
              <a:lumMod val="40000"/>
              <a:lumOff val="60000"/>
            </a:schemeClr>
          </a:solidFill>
        </p:spPr>
        <p:txBody>
          <a:bodyPr wrap="square" lIns="180000">
            <a:spAutoFit/>
          </a:bodyPr>
          <a:lstStyle/>
          <a:p>
            <a:r>
              <a:rPr lang="sk-SK" sz="2400" b="1" cap="all" dirty="0" smtClean="0">
                <a:solidFill>
                  <a:srgbClr val="C00000"/>
                </a:solidFill>
              </a:rPr>
              <a:t>SLUŽBY </a:t>
            </a:r>
            <a:r>
              <a:rPr lang="sk-SK" sz="1600" dirty="0" smtClean="0">
                <a:latin typeface="Comic Sans MS" panose="030F0702030302020204" pitchFamily="66" charset="0"/>
              </a:rPr>
              <a:t>(</a:t>
            </a:r>
            <a:r>
              <a:rPr lang="sk-SK" sz="1600" i="1" dirty="0" smtClean="0">
                <a:latin typeface="Comic Sans MS" panose="030F0702030302020204" pitchFamily="66" charset="0"/>
              </a:rPr>
              <a:t>napr. pri inštitucionálnych repozitároch)</a:t>
            </a:r>
            <a:endParaRPr lang="sk-SK" sz="1600" i="1" dirty="0">
              <a:latin typeface="Comic Sans MS" panose="030F0702030302020204" pitchFamily="66" charset="0"/>
            </a:endParaRPr>
          </a:p>
          <a:p>
            <a:pPr marL="180975" indent="-180975">
              <a:lnSpc>
                <a:spcPct val="120000"/>
              </a:lnSpc>
              <a:buFont typeface="Arial" panose="020B0604020202020204" pitchFamily="34" charset="0"/>
              <a:buChar char="•"/>
            </a:pPr>
            <a:r>
              <a:rPr lang="sk-SK" b="1" dirty="0" smtClean="0">
                <a:solidFill>
                  <a:srgbClr val="000000"/>
                </a:solidFill>
                <a:latin typeface="Arial" panose="020B0604020202020204" pitchFamily="34" charset="0"/>
                <a:cs typeface="Arial" panose="020B0604020202020204" pitchFamily="34" charset="0"/>
              </a:rPr>
              <a:t>Služby </a:t>
            </a:r>
            <a:r>
              <a:rPr lang="sk-SK" b="1" dirty="0">
                <a:solidFill>
                  <a:srgbClr val="000000"/>
                </a:solidFill>
                <a:latin typeface="Arial" panose="020B0604020202020204" pitchFamily="34" charset="0"/>
                <a:cs typeface="Arial" panose="020B0604020202020204" pitchFamily="34" charset="0"/>
              </a:rPr>
              <a:t>pre používateľov</a:t>
            </a:r>
            <a:r>
              <a:rPr lang="sk-SK" dirty="0">
                <a:solidFill>
                  <a:srgbClr val="000000"/>
                </a:solidFill>
                <a:latin typeface="Arial" panose="020B0604020202020204" pitchFamily="34" charset="0"/>
                <a:cs typeface="Arial" panose="020B0604020202020204" pitchFamily="34" charset="0"/>
              </a:rPr>
              <a:t>: vyhľadávanie, kolekcie, profil(y), odporúčania</a:t>
            </a:r>
          </a:p>
          <a:p>
            <a:pPr marL="180975" indent="-180975">
              <a:lnSpc>
                <a:spcPct val="120000"/>
              </a:lnSpc>
              <a:buFont typeface="Arial" panose="020B0604020202020204" pitchFamily="34" charset="0"/>
              <a:buChar char="•"/>
            </a:pPr>
            <a:r>
              <a:rPr lang="sk-SK" b="1" dirty="0" err="1" smtClean="0">
                <a:solidFill>
                  <a:srgbClr val="000000"/>
                </a:solidFill>
                <a:latin typeface="Arial" panose="020B0604020202020204" pitchFamily="34" charset="0"/>
                <a:cs typeface="Arial" panose="020B0604020202020204" pitchFamily="34" charset="0"/>
              </a:rPr>
              <a:t>Agregačné</a:t>
            </a:r>
            <a:r>
              <a:rPr lang="sk-SK" b="1" dirty="0" smtClean="0">
                <a:solidFill>
                  <a:srgbClr val="000000"/>
                </a:solidFill>
                <a:latin typeface="Arial" panose="020B0604020202020204" pitchFamily="34" charset="0"/>
                <a:cs typeface="Arial" panose="020B0604020202020204" pitchFamily="34" charset="0"/>
              </a:rPr>
              <a:t> služby </a:t>
            </a:r>
            <a:r>
              <a:rPr lang="sk-SK" b="1" dirty="0">
                <a:solidFill>
                  <a:srgbClr val="000000"/>
                </a:solidFill>
                <a:latin typeface="Arial" panose="020B0604020202020204" pitchFamily="34" charset="0"/>
                <a:cs typeface="Arial" panose="020B0604020202020204" pitchFamily="34" charset="0"/>
              </a:rPr>
              <a:t>/ Združovanie (nástroje na)</a:t>
            </a:r>
            <a:r>
              <a:rPr lang="sk-SK" dirty="0">
                <a:solidFill>
                  <a:srgbClr val="000000"/>
                </a:solidFill>
                <a:latin typeface="Arial" panose="020B0604020202020204" pitchFamily="34" charset="0"/>
                <a:cs typeface="Arial" panose="020B0604020202020204" pitchFamily="34" charset="0"/>
              </a:rPr>
              <a:t>: súhrny, index(y), prehliadanie</a:t>
            </a:r>
          </a:p>
          <a:p>
            <a:pPr marL="180975" indent="-180975">
              <a:lnSpc>
                <a:spcPct val="120000"/>
              </a:lnSpc>
              <a:buFont typeface="Arial" panose="020B0604020202020204" pitchFamily="34" charset="0"/>
              <a:buChar char="•"/>
            </a:pPr>
            <a:r>
              <a:rPr lang="sk-SK" b="1" dirty="0" smtClean="0">
                <a:solidFill>
                  <a:srgbClr val="000000"/>
                </a:solidFill>
                <a:latin typeface="Arial" panose="020B0604020202020204" pitchFamily="34" charset="0"/>
                <a:cs typeface="Arial" panose="020B0604020202020204" pitchFamily="34" charset="0"/>
              </a:rPr>
              <a:t>Prezentačné </a:t>
            </a:r>
            <a:r>
              <a:rPr lang="sk-SK" b="1" dirty="0">
                <a:solidFill>
                  <a:srgbClr val="000000"/>
                </a:solidFill>
                <a:latin typeface="Arial" panose="020B0604020202020204" pitchFamily="34" charset="0"/>
                <a:cs typeface="Arial" panose="020B0604020202020204" pitchFamily="34" charset="0"/>
              </a:rPr>
              <a:t>služby (nástroje)</a:t>
            </a:r>
            <a:r>
              <a:rPr lang="sk-SK" dirty="0">
                <a:solidFill>
                  <a:srgbClr val="000000"/>
                </a:solidFill>
                <a:latin typeface="Arial" panose="020B0604020202020204" pitchFamily="34" charset="0"/>
                <a:cs typeface="Arial" panose="020B0604020202020204" pitchFamily="34" charset="0"/>
              </a:rPr>
              <a:t>: používateľské rozhranie, OAI-PMH</a:t>
            </a:r>
          </a:p>
          <a:p>
            <a:pPr marL="180975" indent="-180975">
              <a:lnSpc>
                <a:spcPct val="120000"/>
              </a:lnSpc>
              <a:buFont typeface="Arial" panose="020B0604020202020204" pitchFamily="34" charset="0"/>
              <a:buChar char="•"/>
            </a:pPr>
            <a:r>
              <a:rPr lang="sk-SK" b="1" dirty="0" smtClean="0">
                <a:solidFill>
                  <a:srgbClr val="000000"/>
                </a:solidFill>
                <a:latin typeface="Arial" panose="020B0604020202020204" pitchFamily="34" charset="0"/>
                <a:cs typeface="Arial" panose="020B0604020202020204" pitchFamily="34" charset="0"/>
              </a:rPr>
              <a:t>Zabezpečenie </a:t>
            </a:r>
            <a:r>
              <a:rPr lang="sk-SK" b="1" dirty="0">
                <a:solidFill>
                  <a:srgbClr val="000000"/>
                </a:solidFill>
                <a:latin typeface="Arial" panose="020B0604020202020204" pitchFamily="34" charset="0"/>
                <a:cs typeface="Arial" panose="020B0604020202020204" pitchFamily="34" charset="0"/>
              </a:rPr>
              <a:t>prístupu k službám</a:t>
            </a:r>
            <a:r>
              <a:rPr lang="sk-SK" dirty="0">
                <a:solidFill>
                  <a:srgbClr val="000000"/>
                </a:solidFill>
                <a:latin typeface="Arial" panose="020B0604020202020204" pitchFamily="34" charset="0"/>
                <a:cs typeface="Arial" panose="020B0604020202020204" pitchFamily="34" charset="0"/>
              </a:rPr>
              <a:t>: autentifikácia / autorizácia, manažment, informácie (stavové, štatistické, </a:t>
            </a:r>
            <a:r>
              <a:rPr lang="sk-SK" dirty="0" err="1" smtClean="0">
                <a:solidFill>
                  <a:srgbClr val="000000"/>
                </a:solidFill>
                <a:latin typeface="Arial" panose="020B0604020202020204" pitchFamily="34" charset="0"/>
                <a:cs typeface="Arial" panose="020B0604020202020204" pitchFamily="34" charset="0"/>
              </a:rPr>
              <a:t>info</a:t>
            </a:r>
            <a:r>
              <a:rPr lang="sk-SK" dirty="0" smtClean="0">
                <a:solidFill>
                  <a:srgbClr val="000000"/>
                </a:solidFill>
                <a:latin typeface="Arial" panose="020B0604020202020204" pitchFamily="34" charset="0"/>
                <a:cs typeface="Arial" panose="020B0604020202020204" pitchFamily="34" charset="0"/>
              </a:rPr>
              <a:t> o </a:t>
            </a:r>
            <a:r>
              <a:rPr lang="sk-SK" dirty="0">
                <a:solidFill>
                  <a:srgbClr val="000000"/>
                </a:solidFill>
                <a:latin typeface="Arial" panose="020B0604020202020204" pitchFamily="34" charset="0"/>
                <a:cs typeface="Arial" panose="020B0604020202020204" pitchFamily="34" charset="0"/>
              </a:rPr>
              <a:t>prevádzke)</a:t>
            </a:r>
          </a:p>
        </p:txBody>
      </p:sp>
    </p:spTree>
    <p:extLst>
      <p:ext uri="{BB962C8B-B14F-4D97-AF65-F5344CB8AC3E}">
        <p14:creationId xmlns:p14="http://schemas.microsoft.com/office/powerpoint/2010/main" val="22424546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Digitálny repozitár</a:t>
            </a:r>
            <a:endParaRPr lang="sk-SK" sz="3200" b="1" dirty="0">
              <a:solidFill>
                <a:schemeClr val="bg1"/>
              </a:solidFill>
              <a:latin typeface="Arial" panose="020B0604020202020204" pitchFamily="34" charset="0"/>
              <a:cs typeface="Arial" panose="020B0604020202020204"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3" name="BlokTextu 12"/>
          <p:cNvSpPr txBox="1"/>
          <p:nvPr/>
        </p:nvSpPr>
        <p:spPr>
          <a:xfrm>
            <a:off x="1094518" y="2382413"/>
            <a:ext cx="5458681" cy="2237212"/>
          </a:xfrm>
          <a:prstGeom prst="rect">
            <a:avLst/>
          </a:prstGeom>
          <a:solidFill>
            <a:schemeClr val="accent6">
              <a:lumMod val="40000"/>
              <a:lumOff val="60000"/>
            </a:schemeClr>
          </a:solidFill>
        </p:spPr>
        <p:txBody>
          <a:bodyPr wrap="square" rtlCol="0">
            <a:noAutofit/>
          </a:bodyPr>
          <a:lstStyle/>
          <a:p>
            <a:r>
              <a:rPr lang="sk-SK" sz="2400" b="1" cap="all" dirty="0" smtClean="0">
                <a:solidFill>
                  <a:srgbClr val="C00000"/>
                </a:solidFill>
              </a:rPr>
              <a:t>obsah</a:t>
            </a:r>
            <a:endParaRPr lang="sk-SK" sz="2400" cap="all" dirty="0">
              <a:solidFill>
                <a:srgbClr val="C00000"/>
              </a:solidFill>
            </a:endParaRPr>
          </a:p>
          <a:p>
            <a:pPr marL="285750" indent="-285750">
              <a:lnSpc>
                <a:spcPct val="150000"/>
              </a:lnSpc>
              <a:buFont typeface="Arial" panose="020B0604020202020204" pitchFamily="34" charset="0"/>
              <a:buChar char="•"/>
            </a:pPr>
            <a:r>
              <a:rPr lang="sk-SK" sz="2400" dirty="0" smtClean="0"/>
              <a:t>vnútri </a:t>
            </a:r>
            <a:r>
              <a:rPr lang="sk-SK" sz="2400" dirty="0"/>
              <a:t>každého repozitára je špecializovaný systém </a:t>
            </a:r>
            <a:r>
              <a:rPr lang="sk-SK" sz="2400" dirty="0" smtClean="0"/>
              <a:t>súborov</a:t>
            </a:r>
          </a:p>
          <a:p>
            <a:pPr marL="285750" indent="-285750">
              <a:lnSpc>
                <a:spcPct val="150000"/>
              </a:lnSpc>
              <a:buFont typeface="Arial" panose="020B0604020202020204" pitchFamily="34" charset="0"/>
              <a:buChar char="•"/>
            </a:pPr>
            <a:r>
              <a:rPr lang="sk-SK" sz="2400" b="1" dirty="0" smtClean="0"/>
              <a:t>fond </a:t>
            </a:r>
            <a:r>
              <a:rPr lang="sk-SK" sz="2400" b="1" dirty="0"/>
              <a:t>tvoria </a:t>
            </a:r>
            <a:r>
              <a:rPr lang="sk-SK" sz="2400" b="1" dirty="0">
                <a:solidFill>
                  <a:srgbClr val="C00000"/>
                </a:solidFill>
              </a:rPr>
              <a:t>digitálne objekty</a:t>
            </a:r>
          </a:p>
        </p:txBody>
      </p:sp>
      <p:sp>
        <p:nvSpPr>
          <p:cNvPr id="9" name="Zástupný objekt pre číslo snímky 8"/>
          <p:cNvSpPr>
            <a:spLocks noGrp="1"/>
          </p:cNvSpPr>
          <p:nvPr>
            <p:ph type="sldNum" sz="quarter" idx="12"/>
          </p:nvPr>
        </p:nvSpPr>
        <p:spPr>
          <a:xfrm>
            <a:off x="11666948" y="6389388"/>
            <a:ext cx="343422" cy="365125"/>
          </a:xfrm>
        </p:spPr>
        <p:txBody>
          <a:bodyPr/>
          <a:lstStyle/>
          <a:p>
            <a:pPr>
              <a:defRPr/>
            </a:pPr>
            <a:fld id="{5F8A6784-8DE6-4866-8026-B3451A70A446}" type="slidenum">
              <a:rPr lang="sk-SK" smtClean="0"/>
              <a:pPr>
                <a:defRPr/>
              </a:pPr>
              <a:t>11</a:t>
            </a:fld>
            <a:endParaRPr lang="sk-SK" dirty="0"/>
          </a:p>
        </p:txBody>
      </p:sp>
      <p:pic>
        <p:nvPicPr>
          <p:cNvPr id="12" name="Obrázo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888" y="1901622"/>
            <a:ext cx="4345656" cy="3259243"/>
          </a:xfrm>
          <a:prstGeom prst="rect">
            <a:avLst/>
          </a:prstGeom>
          <a:ln>
            <a:solidFill>
              <a:schemeClr val="accent3">
                <a:lumMod val="50000"/>
              </a:schemeClr>
            </a:solidFill>
          </a:ln>
        </p:spPr>
      </p:pic>
      <p:sp>
        <p:nvSpPr>
          <p:cNvPr id="15" name="Obdĺžnik 14"/>
          <p:cNvSpPr/>
          <p:nvPr/>
        </p:nvSpPr>
        <p:spPr>
          <a:xfrm>
            <a:off x="62356" y="6441873"/>
            <a:ext cx="660976" cy="215444"/>
          </a:xfrm>
          <a:prstGeom prst="rect">
            <a:avLst/>
          </a:prstGeom>
        </p:spPr>
        <p:txBody>
          <a:bodyPr wrap="square">
            <a:spAutoFit/>
          </a:bodyPr>
          <a:lstStyle/>
          <a:p>
            <a:r>
              <a:rPr lang="sk-SK" sz="800" dirty="0" smtClean="0"/>
              <a:t>Zdroje: 1.</a:t>
            </a:r>
            <a:endParaRPr lang="sk-SK" sz="800" dirty="0"/>
          </a:p>
        </p:txBody>
      </p:sp>
      <p:sp>
        <p:nvSpPr>
          <p:cNvPr id="16" name="BlokTextu 15"/>
          <p:cNvSpPr txBox="1"/>
          <p:nvPr/>
        </p:nvSpPr>
        <p:spPr>
          <a:xfrm>
            <a:off x="51151" y="6621206"/>
            <a:ext cx="4095993" cy="215444"/>
          </a:xfrm>
          <a:prstGeom prst="rect">
            <a:avLst/>
          </a:prstGeom>
          <a:noFill/>
        </p:spPr>
        <p:txBody>
          <a:bodyPr wrap="none" rtlCol="0">
            <a:spAutoFit/>
          </a:bodyPr>
          <a:lstStyle/>
          <a:p>
            <a:r>
              <a:rPr lang="sk-SK" sz="800" dirty="0" err="1" smtClean="0"/>
              <a:t>Obrázok:Europeana</a:t>
            </a:r>
            <a:r>
              <a:rPr lang="sk-SK" sz="800" dirty="0" smtClean="0"/>
              <a:t> </a:t>
            </a:r>
            <a:r>
              <a:rPr lang="sk-SK" sz="800" dirty="0" err="1" smtClean="0"/>
              <a:t>Digitization</a:t>
            </a:r>
            <a:r>
              <a:rPr lang="sk-SK" sz="800" dirty="0" smtClean="0"/>
              <a:t> od </a:t>
            </a:r>
            <a:r>
              <a:rPr lang="sk-SK" sz="800" dirty="0" err="1"/>
              <a:t>Elco</a:t>
            </a:r>
            <a:r>
              <a:rPr lang="sk-SK" sz="800" dirty="0"/>
              <a:t> van </a:t>
            </a:r>
            <a:r>
              <a:rPr lang="sk-SK" sz="800" dirty="0" err="1" smtClean="0"/>
              <a:t>Staveren</a:t>
            </a:r>
            <a:r>
              <a:rPr lang="sk-SK" sz="800" dirty="0" smtClean="0"/>
              <a:t>. </a:t>
            </a:r>
            <a:r>
              <a:rPr lang="sk-SK" sz="800" dirty="0"/>
              <a:t>Licencia </a:t>
            </a:r>
            <a:r>
              <a:rPr lang="sk-SK" sz="800" dirty="0">
                <a:hlinkClick r:id="rId4"/>
              </a:rPr>
              <a:t>CC BY-SA </a:t>
            </a:r>
            <a:r>
              <a:rPr lang="sk-SK" sz="800" dirty="0" smtClean="0">
                <a:hlinkClick r:id="rId4"/>
              </a:rPr>
              <a:t>2.0 </a:t>
            </a:r>
            <a:r>
              <a:rPr lang="sk-SK" sz="800" dirty="0" smtClean="0"/>
              <a:t>z </a:t>
            </a:r>
            <a:r>
              <a:rPr lang="sk-SK" sz="800" dirty="0" err="1" smtClean="0">
                <a:hlinkClick r:id="rId5"/>
              </a:rPr>
              <a:t>flickr</a:t>
            </a:r>
            <a:endParaRPr lang="sk-SK" sz="800" dirty="0"/>
          </a:p>
        </p:txBody>
      </p:sp>
    </p:spTree>
    <p:extLst>
      <p:ext uri="{BB962C8B-B14F-4D97-AF65-F5344CB8AC3E}">
        <p14:creationId xmlns:p14="http://schemas.microsoft.com/office/powerpoint/2010/main" val="32420835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Digitálny objekt</a:t>
            </a:r>
            <a:endParaRPr lang="sk-SK" sz="3200" b="1" dirty="0">
              <a:solidFill>
                <a:schemeClr val="bg1"/>
              </a:solidFill>
              <a:latin typeface="Arial" panose="020B0604020202020204" pitchFamily="34" charset="0"/>
              <a:cs typeface="Arial" panose="020B0604020202020204"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4" name="BlokTextu 13"/>
          <p:cNvSpPr txBox="1"/>
          <p:nvPr/>
        </p:nvSpPr>
        <p:spPr>
          <a:xfrm>
            <a:off x="392844" y="1364070"/>
            <a:ext cx="5158870" cy="4587515"/>
          </a:xfrm>
          <a:prstGeom prst="rect">
            <a:avLst/>
          </a:prstGeom>
          <a:solidFill>
            <a:schemeClr val="accent1">
              <a:lumMod val="40000"/>
              <a:lumOff val="60000"/>
            </a:schemeClr>
          </a:solidFill>
        </p:spPr>
        <p:txBody>
          <a:bodyPr wrap="square" lIns="180000" tIns="108000" bIns="72000" rtlCol="0">
            <a:noAutofit/>
          </a:bodyPr>
          <a:lstStyle/>
          <a:p>
            <a:pPr marL="265113" indent="-173038">
              <a:spcBef>
                <a:spcPts val="600"/>
              </a:spcBef>
            </a:pPr>
            <a:r>
              <a:rPr lang="sk-SK" sz="2000" b="1" cap="all" dirty="0">
                <a:solidFill>
                  <a:srgbClr val="C00000"/>
                </a:solidFill>
              </a:rPr>
              <a:t>Digitálny objekt obsahuje:</a:t>
            </a:r>
          </a:p>
          <a:p>
            <a:pPr marL="265113" indent="-173038">
              <a:lnSpc>
                <a:spcPct val="150000"/>
              </a:lnSpc>
              <a:spcBef>
                <a:spcPts val="600"/>
              </a:spcBef>
              <a:buFont typeface="Arial" panose="020B0604020202020204" pitchFamily="34" charset="0"/>
              <a:buChar char="•"/>
            </a:pPr>
            <a:r>
              <a:rPr lang="sk-SK" sz="2000" dirty="0"/>
              <a:t>j</a:t>
            </a:r>
            <a:r>
              <a:rPr lang="sk-SK" sz="2000" dirty="0" smtClean="0"/>
              <a:t>edinečný </a:t>
            </a:r>
            <a:r>
              <a:rPr lang="sk-SK" sz="2000" b="1" dirty="0"/>
              <a:t>identifikátor</a:t>
            </a:r>
            <a:r>
              <a:rPr lang="sk-SK" sz="2000" dirty="0"/>
              <a:t> (</a:t>
            </a:r>
            <a:r>
              <a:rPr lang="sk-SK" sz="2000" dirty="0" err="1"/>
              <a:t>handle</a:t>
            </a:r>
            <a:r>
              <a:rPr lang="sk-SK" sz="2000" dirty="0"/>
              <a:t>)</a:t>
            </a:r>
          </a:p>
          <a:p>
            <a:pPr marL="265113" indent="-173038">
              <a:lnSpc>
                <a:spcPct val="150000"/>
              </a:lnSpc>
              <a:spcBef>
                <a:spcPts val="600"/>
              </a:spcBef>
              <a:buFont typeface="Arial" panose="020B0604020202020204" pitchFamily="34" charset="0"/>
              <a:buChar char="•"/>
            </a:pPr>
            <a:r>
              <a:rPr lang="sk-SK" sz="2000" dirty="0" smtClean="0"/>
              <a:t>vlastnosti</a:t>
            </a:r>
            <a:r>
              <a:rPr lang="sk-SK" sz="2000" dirty="0"/>
              <a:t>, </a:t>
            </a:r>
            <a:r>
              <a:rPr lang="sk-SK" sz="2000" b="1" dirty="0"/>
              <a:t>metadáta </a:t>
            </a:r>
            <a:r>
              <a:rPr lang="sk-SK" sz="2000" dirty="0"/>
              <a:t>(</a:t>
            </a:r>
            <a:r>
              <a:rPr lang="sk-SK" sz="2000" dirty="0" err="1"/>
              <a:t>properties</a:t>
            </a:r>
            <a:r>
              <a:rPr lang="sk-SK" sz="2000" dirty="0"/>
              <a:t>)</a:t>
            </a:r>
          </a:p>
          <a:p>
            <a:pPr marL="265113" indent="-173038">
              <a:lnSpc>
                <a:spcPct val="150000"/>
              </a:lnSpc>
              <a:spcBef>
                <a:spcPts val="600"/>
              </a:spcBef>
              <a:buFont typeface="Arial" panose="020B0604020202020204" pitchFamily="34" charset="0"/>
              <a:buChar char="•"/>
            </a:pPr>
            <a:r>
              <a:rPr lang="sk-SK" sz="2000" b="1" dirty="0"/>
              <a:t>o</a:t>
            </a:r>
            <a:r>
              <a:rPr lang="sk-SK" sz="2000" b="1" dirty="0" smtClean="0"/>
              <a:t>bsah </a:t>
            </a:r>
            <a:r>
              <a:rPr lang="sk-SK" sz="2000" b="1" dirty="0"/>
              <a:t>v bitoch </a:t>
            </a:r>
            <a:r>
              <a:rPr lang="sk-SK" sz="2000" dirty="0"/>
              <a:t>(</a:t>
            </a:r>
            <a:r>
              <a:rPr lang="sk-SK" sz="2000" dirty="0" err="1"/>
              <a:t>content</a:t>
            </a:r>
            <a:r>
              <a:rPr lang="sk-SK" sz="2000" dirty="0"/>
              <a:t>)</a:t>
            </a:r>
          </a:p>
          <a:p>
            <a:pPr marL="265113" indent="-173038">
              <a:lnSpc>
                <a:spcPct val="150000"/>
              </a:lnSpc>
              <a:spcBef>
                <a:spcPts val="600"/>
              </a:spcBef>
              <a:buFont typeface="Arial" panose="020B0604020202020204" pitchFamily="34" charset="0"/>
              <a:buChar char="•"/>
            </a:pPr>
            <a:r>
              <a:rPr lang="sk-SK" sz="2000" b="1" dirty="0"/>
              <a:t>d</a:t>
            </a:r>
            <a:r>
              <a:rPr lang="sk-SK" sz="2000" b="1" dirty="0" smtClean="0"/>
              <a:t>igitálny </a:t>
            </a:r>
            <a:r>
              <a:rPr lang="sk-SK" sz="2000" b="1" dirty="0"/>
              <a:t>podpis </a:t>
            </a:r>
            <a:r>
              <a:rPr lang="sk-SK" sz="2000" dirty="0"/>
              <a:t>(</a:t>
            </a:r>
            <a:r>
              <a:rPr lang="sk-SK" sz="2000" dirty="0" err="1"/>
              <a:t>signature</a:t>
            </a:r>
            <a:r>
              <a:rPr lang="sk-SK" sz="2000" dirty="0" smtClean="0"/>
              <a:t>) – </a:t>
            </a:r>
            <a:r>
              <a:rPr lang="sk-SK" sz="2000" dirty="0"/>
              <a:t>zabezpečenie autenticity obsahu</a:t>
            </a:r>
          </a:p>
          <a:p>
            <a:pPr marL="265113" indent="-173038">
              <a:lnSpc>
                <a:spcPct val="150000"/>
              </a:lnSpc>
              <a:spcBef>
                <a:spcPts val="600"/>
              </a:spcBef>
              <a:buFont typeface="Arial" panose="020B0604020202020204" pitchFamily="34" charset="0"/>
              <a:buChar char="•"/>
            </a:pPr>
            <a:r>
              <a:rPr lang="sk-SK" sz="2000" b="1" dirty="0"/>
              <a:t>z</a:t>
            </a:r>
            <a:r>
              <a:rPr lang="sk-SK" sz="2000" b="1" dirty="0" smtClean="0"/>
              <a:t>áznamy </a:t>
            </a:r>
            <a:r>
              <a:rPr lang="sk-SK" sz="2000" b="1" dirty="0"/>
              <a:t>o použití</a:t>
            </a:r>
            <a:r>
              <a:rPr lang="sk-SK" sz="2000" dirty="0"/>
              <a:t>, vyhľadávaní objektu (</a:t>
            </a:r>
            <a:r>
              <a:rPr lang="sk-SK" sz="2000" dirty="0" err="1" smtClean="0"/>
              <a:t>transaction</a:t>
            </a:r>
            <a:r>
              <a:rPr lang="sk-SK" sz="2000" dirty="0" smtClean="0"/>
              <a:t> log)</a:t>
            </a:r>
          </a:p>
          <a:p>
            <a:pPr marL="265113" indent="-173038">
              <a:lnSpc>
                <a:spcPct val="150000"/>
              </a:lnSpc>
              <a:spcBef>
                <a:spcPts val="600"/>
              </a:spcBef>
              <a:buFont typeface="Arial" panose="020B0604020202020204" pitchFamily="34" charset="0"/>
              <a:buChar char="•"/>
            </a:pPr>
            <a:r>
              <a:rPr lang="sk-SK" sz="2000" dirty="0"/>
              <a:t>i</a:t>
            </a:r>
            <a:r>
              <a:rPr lang="sk-SK" sz="2000" dirty="0" smtClean="0"/>
              <a:t>nformácie o </a:t>
            </a:r>
            <a:r>
              <a:rPr lang="sk-SK" sz="2000" b="1" dirty="0" smtClean="0"/>
              <a:t>prístupových právach</a:t>
            </a:r>
            <a:endParaRPr lang="sk-SK" sz="2000" b="1" dirty="0"/>
          </a:p>
        </p:txBody>
      </p:sp>
      <p:sp>
        <p:nvSpPr>
          <p:cNvPr id="9" name="Zástupný objekt pre číslo snímky 8"/>
          <p:cNvSpPr>
            <a:spLocks noGrp="1"/>
          </p:cNvSpPr>
          <p:nvPr>
            <p:ph type="sldNum" sz="quarter" idx="12"/>
          </p:nvPr>
        </p:nvSpPr>
        <p:spPr>
          <a:xfrm>
            <a:off x="11666948" y="6389388"/>
            <a:ext cx="343422" cy="365125"/>
          </a:xfrm>
        </p:spPr>
        <p:txBody>
          <a:bodyPr/>
          <a:lstStyle/>
          <a:p>
            <a:pPr>
              <a:defRPr/>
            </a:pPr>
            <a:fld id="{5F8A6784-8DE6-4866-8026-B3451A70A446}" type="slidenum">
              <a:rPr lang="sk-SK" smtClean="0"/>
              <a:pPr>
                <a:defRPr/>
              </a:pPr>
              <a:t>12</a:t>
            </a:fld>
            <a:endParaRPr lang="sk-SK" dirty="0"/>
          </a:p>
        </p:txBody>
      </p:sp>
      <p:pic>
        <p:nvPicPr>
          <p:cNvPr id="7" name="Obrázok 6"/>
          <p:cNvPicPr>
            <a:picLocks noChangeAspect="1"/>
          </p:cNvPicPr>
          <p:nvPr/>
        </p:nvPicPr>
        <p:blipFill rotWithShape="1">
          <a:blip r:embed="rId3">
            <a:extLst>
              <a:ext uri="{28A0092B-C50C-407E-A947-70E740481C1C}">
                <a14:useLocalDpi xmlns:a14="http://schemas.microsoft.com/office/drawing/2010/main" val="0"/>
              </a:ext>
            </a:extLst>
          </a:blip>
          <a:srcRect l="2749" t="3049" r="2446" b="2760"/>
          <a:stretch/>
        </p:blipFill>
        <p:spPr>
          <a:xfrm>
            <a:off x="5853115" y="1690663"/>
            <a:ext cx="6157255" cy="3910037"/>
          </a:xfrm>
          <a:prstGeom prst="rect">
            <a:avLst/>
          </a:prstGeom>
          <a:ln>
            <a:solidFill>
              <a:schemeClr val="bg1">
                <a:lumMod val="65000"/>
              </a:schemeClr>
            </a:solidFill>
          </a:ln>
        </p:spPr>
      </p:pic>
      <p:sp>
        <p:nvSpPr>
          <p:cNvPr id="8" name="Obdĺžnik 7"/>
          <p:cNvSpPr/>
          <p:nvPr/>
        </p:nvSpPr>
        <p:spPr>
          <a:xfrm>
            <a:off x="11095225" y="6642556"/>
            <a:ext cx="1096775" cy="215444"/>
          </a:xfrm>
          <a:prstGeom prst="rect">
            <a:avLst/>
          </a:prstGeom>
        </p:spPr>
        <p:txBody>
          <a:bodyPr wrap="none">
            <a:spAutoFit/>
          </a:bodyPr>
          <a:lstStyle/>
          <a:p>
            <a:r>
              <a:rPr lang="sk-SK" sz="800" dirty="0" smtClean="0"/>
              <a:t>Obrázok – Zdroje: 4</a:t>
            </a:r>
            <a:endParaRPr lang="en-US" sz="800" dirty="0"/>
          </a:p>
        </p:txBody>
      </p:sp>
    </p:spTree>
    <p:extLst>
      <p:ext uri="{BB962C8B-B14F-4D97-AF65-F5344CB8AC3E}">
        <p14:creationId xmlns:p14="http://schemas.microsoft.com/office/powerpoint/2010/main" val="22225204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366" name="Obdĺžnik 6"/>
          <p:cNvSpPr>
            <a:spLocks noChangeArrowheads="1"/>
          </p:cNvSpPr>
          <p:nvPr/>
        </p:nvSpPr>
        <p:spPr bwMode="auto">
          <a:xfrm>
            <a:off x="31750" y="30163"/>
            <a:ext cx="6593168" cy="584775"/>
          </a:xfrm>
          <a:prstGeom prst="rect">
            <a:avLst/>
          </a:prstGeom>
          <a:noFill/>
          <a:ln w="9525">
            <a:noFill/>
            <a:miter lim="800000"/>
            <a:headEnd/>
            <a:tailEnd/>
          </a:ln>
        </p:spPr>
        <p:txBody>
          <a:bodyPr wrap="square">
            <a:spAutoFit/>
          </a:bodyPr>
          <a:lstStyle/>
          <a:p>
            <a:r>
              <a:rPr lang="sk-SK" sz="3200" b="1" dirty="0" smtClean="0">
                <a:solidFill>
                  <a:schemeClr val="bg1"/>
                </a:solidFill>
                <a:latin typeface="Arial" panose="020B0604020202020204" pitchFamily="34" charset="0"/>
                <a:cs typeface="Arial" panose="020B0604020202020204" pitchFamily="34" charset="0"/>
              </a:rPr>
              <a:t>	Digitálny </a:t>
            </a:r>
            <a:r>
              <a:rPr lang="sk-SK" sz="3200" b="1" dirty="0">
                <a:solidFill>
                  <a:schemeClr val="bg1"/>
                </a:solidFill>
                <a:latin typeface="Arial" panose="020B0604020202020204" pitchFamily="34" charset="0"/>
                <a:cs typeface="Arial" panose="020B0604020202020204" pitchFamily="34" charset="0"/>
              </a:rPr>
              <a:t>objekt</a:t>
            </a:r>
          </a:p>
        </p:txBody>
      </p:sp>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12" name="Zástupný objekt pre číslo snímky 11"/>
          <p:cNvSpPr>
            <a:spLocks noGrp="1"/>
          </p:cNvSpPr>
          <p:nvPr>
            <p:ph type="sldNum" sz="quarter" idx="12"/>
          </p:nvPr>
        </p:nvSpPr>
        <p:spPr>
          <a:xfrm>
            <a:off x="11779826" y="6411113"/>
            <a:ext cx="339436" cy="365125"/>
          </a:xfrm>
        </p:spPr>
        <p:txBody>
          <a:bodyPr/>
          <a:lstStyle/>
          <a:p>
            <a:pPr>
              <a:defRPr/>
            </a:pPr>
            <a:fld id="{5F8A6784-8DE6-4866-8026-B3451A70A446}" type="slidenum">
              <a:rPr lang="sk-SK" smtClean="0"/>
              <a:pPr>
                <a:defRPr/>
              </a:pPr>
              <a:t>13</a:t>
            </a:fld>
            <a:endParaRPr lang="sk-SK" dirty="0"/>
          </a:p>
        </p:txBody>
      </p:sp>
      <p:sp>
        <p:nvSpPr>
          <p:cNvPr id="19" name="Obdĺžnik 18"/>
          <p:cNvSpPr/>
          <p:nvPr/>
        </p:nvSpPr>
        <p:spPr>
          <a:xfrm>
            <a:off x="31750" y="6593676"/>
            <a:ext cx="660976" cy="215444"/>
          </a:xfrm>
          <a:prstGeom prst="rect">
            <a:avLst/>
          </a:prstGeom>
        </p:spPr>
        <p:txBody>
          <a:bodyPr wrap="square">
            <a:spAutoFit/>
          </a:bodyPr>
          <a:lstStyle/>
          <a:p>
            <a:r>
              <a:rPr lang="sk-SK" sz="800" dirty="0" smtClean="0"/>
              <a:t>Zdroje: 1.</a:t>
            </a:r>
            <a:endParaRPr lang="sk-SK" sz="800" dirty="0"/>
          </a:p>
        </p:txBody>
      </p:sp>
      <p:sp>
        <p:nvSpPr>
          <p:cNvPr id="13" name="Obdĺžnik 12"/>
          <p:cNvSpPr/>
          <p:nvPr/>
        </p:nvSpPr>
        <p:spPr>
          <a:xfrm>
            <a:off x="692726" y="1469139"/>
            <a:ext cx="3983609" cy="4744641"/>
          </a:xfrm>
          <a:prstGeom prst="rect">
            <a:avLst/>
          </a:prstGeom>
          <a:solidFill>
            <a:schemeClr val="accent1">
              <a:lumMod val="20000"/>
              <a:lumOff val="80000"/>
            </a:schemeClr>
          </a:solidFill>
        </p:spPr>
        <p:txBody>
          <a:bodyPr wrap="square" lIns="144000" tIns="108000" bIns="72000">
            <a:noAutofit/>
          </a:bodyPr>
          <a:lstStyle/>
          <a:p>
            <a:pPr algn="ctr">
              <a:spcBef>
                <a:spcPts val="600"/>
              </a:spcBef>
            </a:pPr>
            <a:r>
              <a:rPr lang="sk-SK" sz="2000" b="1" cap="all" dirty="0">
                <a:solidFill>
                  <a:srgbClr val="C00000"/>
                </a:solidFill>
                <a:latin typeface="Arial" panose="020B0604020202020204" pitchFamily="34" charset="0"/>
                <a:cs typeface="Arial" panose="020B0604020202020204" pitchFamily="34" charset="0"/>
              </a:rPr>
              <a:t>Ideálny </a:t>
            </a:r>
            <a:r>
              <a:rPr lang="sk-SK" sz="2000" b="1" cap="all" dirty="0" smtClean="0">
                <a:solidFill>
                  <a:srgbClr val="C00000"/>
                </a:solidFill>
                <a:latin typeface="Arial" panose="020B0604020202020204" pitchFamily="34" charset="0"/>
                <a:cs typeface="Arial" panose="020B0604020202020204" pitchFamily="34" charset="0"/>
              </a:rPr>
              <a:t>formát</a:t>
            </a:r>
            <a:endParaRPr lang="sk-SK" sz="2000" b="1" cap="all" dirty="0">
              <a:solidFill>
                <a:srgbClr val="C00000"/>
              </a:solidFill>
              <a:latin typeface="Arial" panose="020B0604020202020204" pitchFamily="34" charset="0"/>
              <a:cs typeface="Arial" panose="020B0604020202020204" pitchFamily="34" charset="0"/>
            </a:endParaRPr>
          </a:p>
          <a:p>
            <a:pPr marL="174625" indent="-174625">
              <a:lnSpc>
                <a:spcPct val="150000"/>
              </a:lnSpc>
              <a:spcBef>
                <a:spcPts val="600"/>
              </a:spcBef>
              <a:buFont typeface="Arial" panose="020B0604020202020204" pitchFamily="34" charset="0"/>
              <a:buChar char="•"/>
            </a:pPr>
            <a:r>
              <a:rPr lang="sk-SK" sz="2000" b="1" dirty="0">
                <a:latin typeface="Arial" panose="020B0604020202020204" pitchFamily="34" charset="0"/>
                <a:cs typeface="Arial" panose="020B0604020202020204" pitchFamily="34" charset="0"/>
              </a:rPr>
              <a:t>neproprietárny </a:t>
            </a:r>
            <a:r>
              <a:rPr lang="sk-SK" sz="2000" dirty="0">
                <a:latin typeface="Arial" panose="020B0604020202020204" pitchFamily="34" charset="0"/>
                <a:cs typeface="Arial" panose="020B0604020202020204" pitchFamily="34" charset="0"/>
              </a:rPr>
              <a:t>(nie je krytý patentom či copyrightom firmy)</a:t>
            </a:r>
          </a:p>
          <a:p>
            <a:pPr marL="174625" indent="-174625">
              <a:lnSpc>
                <a:spcPct val="150000"/>
              </a:lnSpc>
              <a:spcBef>
                <a:spcPts val="600"/>
              </a:spcBef>
              <a:buFont typeface="Arial" panose="020B0604020202020204" pitchFamily="34" charset="0"/>
              <a:buChar char="•"/>
            </a:pPr>
            <a:r>
              <a:rPr lang="sk-SK" sz="2000" b="1" dirty="0">
                <a:latin typeface="Arial" panose="020B0604020202020204" pitchFamily="34" charset="0"/>
                <a:cs typeface="Arial" panose="020B0604020202020204" pitchFamily="34" charset="0"/>
              </a:rPr>
              <a:t>nešifrovaný</a:t>
            </a:r>
          </a:p>
          <a:p>
            <a:pPr marL="174625" indent="-174625">
              <a:lnSpc>
                <a:spcPct val="150000"/>
              </a:lnSpc>
              <a:spcBef>
                <a:spcPts val="600"/>
              </a:spcBef>
              <a:buFont typeface="Arial" panose="020B0604020202020204" pitchFamily="34" charset="0"/>
              <a:buChar char="•"/>
            </a:pPr>
            <a:r>
              <a:rPr lang="sk-SK" sz="2000" b="1" dirty="0">
                <a:latin typeface="Arial" panose="020B0604020202020204" pitchFamily="34" charset="0"/>
                <a:cs typeface="Arial" panose="020B0604020202020204" pitchFamily="34" charset="0"/>
              </a:rPr>
              <a:t>nekomprimovaný</a:t>
            </a:r>
          </a:p>
          <a:p>
            <a:pPr marL="174625" indent="-174625">
              <a:lnSpc>
                <a:spcPct val="150000"/>
              </a:lnSpc>
              <a:spcBef>
                <a:spcPts val="600"/>
              </a:spcBef>
              <a:buFont typeface="Arial" panose="020B0604020202020204" pitchFamily="34" charset="0"/>
              <a:buChar char="•"/>
            </a:pPr>
            <a:r>
              <a:rPr lang="sk-SK" sz="2000" b="1" dirty="0" smtClean="0">
                <a:latin typeface="Arial" panose="020B0604020202020204" pitchFamily="34" charset="0"/>
                <a:cs typeface="Arial" panose="020B0604020202020204" pitchFamily="34" charset="0"/>
              </a:rPr>
              <a:t>v </a:t>
            </a:r>
            <a:r>
              <a:rPr lang="sk-SK" sz="2000" b="1" dirty="0">
                <a:latin typeface="Arial" panose="020B0604020202020204" pitchFamily="34" charset="0"/>
                <a:cs typeface="Arial" panose="020B0604020202020204" pitchFamily="34" charset="0"/>
              </a:rPr>
              <a:t>súlade s otvorenými štandardmi</a:t>
            </a:r>
            <a:r>
              <a:rPr lang="sk-SK" sz="2000" dirty="0">
                <a:latin typeface="Arial" panose="020B0604020202020204" pitchFamily="34" charset="0"/>
                <a:cs typeface="Arial" panose="020B0604020202020204" pitchFamily="34" charset="0"/>
              </a:rPr>
              <a:t> </a:t>
            </a:r>
            <a:endParaRPr lang="sk-SK" sz="2000" dirty="0" smtClean="0">
              <a:latin typeface="Arial" panose="020B0604020202020204" pitchFamily="34" charset="0"/>
              <a:cs typeface="Arial" panose="020B0604020202020204" pitchFamily="34" charset="0"/>
            </a:endParaRPr>
          </a:p>
          <a:p>
            <a:pPr marL="174625" indent="-174625">
              <a:lnSpc>
                <a:spcPct val="150000"/>
              </a:lnSpc>
              <a:spcBef>
                <a:spcPts val="600"/>
              </a:spcBef>
              <a:buFont typeface="Arial" panose="020B0604020202020204" pitchFamily="34" charset="0"/>
              <a:buChar char="•"/>
            </a:pPr>
            <a:r>
              <a:rPr lang="sk-SK" sz="2000" b="1" dirty="0"/>
              <a:t>bežne používaný výskumnou </a:t>
            </a:r>
            <a:r>
              <a:rPr lang="sk-SK" sz="2000" b="1" dirty="0" smtClean="0"/>
              <a:t>komunitou (výskumné dáta)</a:t>
            </a:r>
            <a:endParaRPr lang="sk-SK" sz="2000" dirty="0">
              <a:latin typeface="Arial" panose="020B0604020202020204" pitchFamily="34" charset="0"/>
              <a:cs typeface="Arial" panose="020B0604020202020204" pitchFamily="34" charset="0"/>
            </a:endParaRPr>
          </a:p>
        </p:txBody>
      </p:sp>
      <p:sp>
        <p:nvSpPr>
          <p:cNvPr id="16" name="Obdĺžnik 15"/>
          <p:cNvSpPr/>
          <p:nvPr/>
        </p:nvSpPr>
        <p:spPr>
          <a:xfrm>
            <a:off x="5354259" y="1469139"/>
            <a:ext cx="6287780" cy="4777222"/>
          </a:xfrm>
          <a:prstGeom prst="rect">
            <a:avLst/>
          </a:prstGeom>
          <a:solidFill>
            <a:schemeClr val="accent6">
              <a:lumMod val="40000"/>
              <a:lumOff val="60000"/>
            </a:schemeClr>
          </a:solidFill>
          <a:ln>
            <a:solidFill>
              <a:schemeClr val="bg1">
                <a:lumMod val="75000"/>
              </a:schemeClr>
            </a:solidFill>
          </a:ln>
        </p:spPr>
        <p:txBody>
          <a:bodyPr wrap="square" lIns="324000" tIns="216000">
            <a:noAutofit/>
          </a:bodyPr>
          <a:lstStyle/>
          <a:p>
            <a:pPr lvl="0" algn="ctr">
              <a:spcBef>
                <a:spcPts val="0"/>
              </a:spcBef>
            </a:pPr>
            <a:r>
              <a:rPr lang="sk-SK" sz="2000" b="1" cap="all" dirty="0" smtClean="0">
                <a:solidFill>
                  <a:srgbClr val="C00000"/>
                </a:solidFill>
                <a:latin typeface="Arial" panose="020B0604020202020204" pitchFamily="34" charset="0"/>
                <a:cs typeface="Arial" panose="020B0604020202020204" pitchFamily="34" charset="0"/>
              </a:rPr>
              <a:t>Formáty</a:t>
            </a:r>
          </a:p>
          <a:p>
            <a:pPr lvl="0">
              <a:spcBef>
                <a:spcPts val="1200"/>
              </a:spcBef>
            </a:pPr>
            <a:r>
              <a:rPr lang="en-US" sz="2000" b="1" dirty="0" err="1" smtClean="0">
                <a:solidFill>
                  <a:prstClr val="black"/>
                </a:solidFill>
                <a:latin typeface="Arial" panose="020B0604020202020204" pitchFamily="34" charset="0"/>
                <a:cs typeface="Arial" panose="020B0604020202020204" pitchFamily="34" charset="0"/>
              </a:rPr>
              <a:t>Metasúbory</a:t>
            </a:r>
            <a:r>
              <a:rPr lang="en-US" sz="2000" b="1" dirty="0" smtClean="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(containers</a:t>
            </a:r>
            <a:r>
              <a:rPr lang="en-US" sz="2000" dirty="0">
                <a:solidFill>
                  <a:prstClr val="black"/>
                </a:solidFill>
                <a:latin typeface="Arial" panose="020B0604020202020204" pitchFamily="34" charset="0"/>
                <a:cs typeface="Arial" panose="020B0604020202020204" pitchFamily="34" charset="0"/>
              </a:rPr>
              <a:t>): TAR, GZIP, ZIP</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Databázy</a:t>
            </a:r>
            <a:r>
              <a:rPr lang="sk-SK" sz="2000" b="1" dirty="0">
                <a:solidFill>
                  <a:prstClr val="black"/>
                </a:solidFill>
                <a:latin typeface="Arial" panose="020B0604020202020204" pitchFamily="34" charset="0"/>
                <a:cs typeface="Arial" panose="020B0604020202020204" pitchFamily="34" charset="0"/>
              </a:rPr>
              <a:t>:</a:t>
            </a:r>
            <a:r>
              <a:rPr lang="sk-SK" sz="2000" dirty="0">
                <a:solidFill>
                  <a:prstClr val="black"/>
                </a:solidFill>
                <a:latin typeface="Arial" panose="020B0604020202020204" pitchFamily="34" charset="0"/>
                <a:cs typeface="Arial" panose="020B0604020202020204" pitchFamily="34" charset="0"/>
              </a:rPr>
              <a:t> XML, CSV</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Zemepisné</a:t>
            </a:r>
            <a:r>
              <a:rPr lang="sk-SK" sz="2000" b="1" dirty="0">
                <a:solidFill>
                  <a:prstClr val="black"/>
                </a:solidFill>
                <a:latin typeface="Arial" panose="020B0604020202020204" pitchFamily="34" charset="0"/>
                <a:cs typeface="Arial" panose="020B0604020202020204" pitchFamily="34" charset="0"/>
              </a:rPr>
              <a:t>:</a:t>
            </a:r>
            <a:r>
              <a:rPr lang="sk-SK" sz="2000" dirty="0">
                <a:solidFill>
                  <a:prstClr val="black"/>
                </a:solidFill>
                <a:latin typeface="Arial" panose="020B0604020202020204" pitchFamily="34" charset="0"/>
                <a:cs typeface="Arial" panose="020B0604020202020204" pitchFamily="34" charset="0"/>
              </a:rPr>
              <a:t> SHP, DBF, </a:t>
            </a:r>
            <a:r>
              <a:rPr lang="sk-SK" sz="2000" dirty="0" err="1">
                <a:solidFill>
                  <a:prstClr val="black"/>
                </a:solidFill>
                <a:latin typeface="Arial" panose="020B0604020202020204" pitchFamily="34" charset="0"/>
                <a:cs typeface="Arial" panose="020B0604020202020204" pitchFamily="34" charset="0"/>
              </a:rPr>
              <a:t>GeoTIFF</a:t>
            </a:r>
            <a:r>
              <a:rPr lang="sk-SK" sz="2000" dirty="0">
                <a:solidFill>
                  <a:prstClr val="black"/>
                </a:solidFill>
                <a:latin typeface="Arial" panose="020B0604020202020204" pitchFamily="34" charset="0"/>
                <a:cs typeface="Arial" panose="020B0604020202020204" pitchFamily="34" charset="0"/>
              </a:rPr>
              <a:t>, </a:t>
            </a:r>
            <a:r>
              <a:rPr lang="sk-SK" sz="2000" dirty="0" err="1">
                <a:solidFill>
                  <a:prstClr val="black"/>
                </a:solidFill>
                <a:latin typeface="Arial" panose="020B0604020202020204" pitchFamily="34" charset="0"/>
                <a:cs typeface="Arial" panose="020B0604020202020204" pitchFamily="34" charset="0"/>
              </a:rPr>
              <a:t>NetCDF</a:t>
            </a:r>
            <a:endParaRPr lang="sk-SK" sz="2000" dirty="0">
              <a:solidFill>
                <a:prstClr val="black"/>
              </a:solidFill>
              <a:latin typeface="Arial" panose="020B0604020202020204" pitchFamily="34" charset="0"/>
              <a:cs typeface="Arial" panose="020B0604020202020204" pitchFamily="34" charset="0"/>
            </a:endParaRP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Video</a:t>
            </a:r>
            <a:r>
              <a:rPr lang="sk-SK" sz="2000" b="1" dirty="0">
                <a:solidFill>
                  <a:prstClr val="black"/>
                </a:solidFill>
                <a:latin typeface="Arial" panose="020B0604020202020204" pitchFamily="34" charset="0"/>
                <a:cs typeface="Arial" panose="020B0604020202020204" pitchFamily="34" charset="0"/>
              </a:rPr>
              <a:t>:</a:t>
            </a:r>
            <a:r>
              <a:rPr lang="sk-SK" sz="2000" dirty="0">
                <a:solidFill>
                  <a:prstClr val="black"/>
                </a:solidFill>
                <a:latin typeface="Arial" panose="020B0604020202020204" pitchFamily="34" charset="0"/>
                <a:cs typeface="Arial" panose="020B0604020202020204" pitchFamily="34" charset="0"/>
              </a:rPr>
              <a:t> MOV, MPEG, AVI, </a:t>
            </a:r>
            <a:r>
              <a:rPr lang="sk-SK" sz="2000" dirty="0" smtClean="0">
                <a:solidFill>
                  <a:prstClr val="black"/>
                </a:solidFill>
                <a:latin typeface="Arial" panose="020B0604020202020204" pitchFamily="34" charset="0"/>
                <a:cs typeface="Arial" panose="020B0604020202020204" pitchFamily="34" charset="0"/>
              </a:rPr>
              <a:t>MXF</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Zvuk</a:t>
            </a:r>
            <a:r>
              <a:rPr lang="sk-SK" sz="2000" b="1" dirty="0">
                <a:solidFill>
                  <a:prstClr val="black"/>
                </a:solidFill>
                <a:latin typeface="Arial" panose="020B0604020202020204" pitchFamily="34" charset="0"/>
                <a:cs typeface="Arial" panose="020B0604020202020204" pitchFamily="34" charset="0"/>
              </a:rPr>
              <a:t>: </a:t>
            </a:r>
            <a:r>
              <a:rPr lang="sk-SK" sz="2000" dirty="0">
                <a:solidFill>
                  <a:prstClr val="black"/>
                </a:solidFill>
                <a:latin typeface="Arial" panose="020B0604020202020204" pitchFamily="34" charset="0"/>
                <a:cs typeface="Arial" panose="020B0604020202020204" pitchFamily="34" charset="0"/>
              </a:rPr>
              <a:t>WAVE, AIFF, MP3, MXF</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Štatistika</a:t>
            </a:r>
            <a:r>
              <a:rPr lang="sk-SK" sz="2000" b="1" dirty="0">
                <a:solidFill>
                  <a:prstClr val="black"/>
                </a:solidFill>
                <a:latin typeface="Arial" panose="020B0604020202020204" pitchFamily="34" charset="0"/>
                <a:cs typeface="Arial" panose="020B0604020202020204" pitchFamily="34" charset="0"/>
              </a:rPr>
              <a:t>: </a:t>
            </a:r>
            <a:r>
              <a:rPr lang="sk-SK" sz="2000" dirty="0">
                <a:solidFill>
                  <a:prstClr val="black"/>
                </a:solidFill>
                <a:latin typeface="Arial" panose="020B0604020202020204" pitchFamily="34" charset="0"/>
                <a:cs typeface="Arial" panose="020B0604020202020204" pitchFamily="34" charset="0"/>
              </a:rPr>
              <a:t>ASCII, DTA, POR, SAS, SAV</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Obrázky</a:t>
            </a:r>
            <a:r>
              <a:rPr lang="sk-SK" sz="2000" b="1" dirty="0">
                <a:solidFill>
                  <a:prstClr val="black"/>
                </a:solidFill>
                <a:latin typeface="Arial" panose="020B0604020202020204" pitchFamily="34" charset="0"/>
                <a:cs typeface="Arial" panose="020B0604020202020204" pitchFamily="34" charset="0"/>
              </a:rPr>
              <a:t>:</a:t>
            </a:r>
            <a:r>
              <a:rPr lang="sk-SK" sz="2000" dirty="0">
                <a:solidFill>
                  <a:prstClr val="black"/>
                </a:solidFill>
                <a:latin typeface="Arial" panose="020B0604020202020204" pitchFamily="34" charset="0"/>
                <a:cs typeface="Arial" panose="020B0604020202020204" pitchFamily="34" charset="0"/>
              </a:rPr>
              <a:t> TIFF, JPEG 2000, PDF, PNG, GIF, BMP</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Tabuľkové </a:t>
            </a:r>
            <a:r>
              <a:rPr lang="sk-SK" sz="2000" b="1" dirty="0">
                <a:solidFill>
                  <a:prstClr val="black"/>
                </a:solidFill>
                <a:latin typeface="Arial" panose="020B0604020202020204" pitchFamily="34" charset="0"/>
                <a:cs typeface="Arial" panose="020B0604020202020204" pitchFamily="34" charset="0"/>
              </a:rPr>
              <a:t>údaje: </a:t>
            </a:r>
            <a:r>
              <a:rPr lang="sk-SK" sz="2000" dirty="0">
                <a:solidFill>
                  <a:prstClr val="black"/>
                </a:solidFill>
                <a:latin typeface="Arial" panose="020B0604020202020204" pitchFamily="34" charset="0"/>
                <a:cs typeface="Arial" panose="020B0604020202020204" pitchFamily="34" charset="0"/>
              </a:rPr>
              <a:t>CSV</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Text</a:t>
            </a:r>
            <a:r>
              <a:rPr lang="sk-SK" sz="2000" b="1" dirty="0">
                <a:solidFill>
                  <a:prstClr val="black"/>
                </a:solidFill>
                <a:latin typeface="Arial" panose="020B0604020202020204" pitchFamily="34" charset="0"/>
                <a:cs typeface="Arial" panose="020B0604020202020204" pitchFamily="34" charset="0"/>
              </a:rPr>
              <a:t>:</a:t>
            </a:r>
            <a:r>
              <a:rPr lang="sk-SK" sz="2000" dirty="0">
                <a:solidFill>
                  <a:prstClr val="black"/>
                </a:solidFill>
                <a:latin typeface="Arial" panose="020B0604020202020204" pitchFamily="34" charset="0"/>
                <a:cs typeface="Arial" panose="020B0604020202020204" pitchFamily="34" charset="0"/>
              </a:rPr>
              <a:t> XML, PDF/A, HTML, ASCII, UTF-8</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Webové </a:t>
            </a:r>
            <a:r>
              <a:rPr lang="sk-SK" sz="2000" b="1" dirty="0">
                <a:solidFill>
                  <a:prstClr val="black"/>
                </a:solidFill>
                <a:latin typeface="Arial" panose="020B0604020202020204" pitchFamily="34" charset="0"/>
                <a:cs typeface="Arial" panose="020B0604020202020204" pitchFamily="34" charset="0"/>
              </a:rPr>
              <a:t>archívy: </a:t>
            </a:r>
            <a:r>
              <a:rPr lang="sk-SK" sz="2000" dirty="0">
                <a:solidFill>
                  <a:prstClr val="black"/>
                </a:solidFill>
                <a:latin typeface="Arial" panose="020B0604020202020204" pitchFamily="34" charset="0"/>
                <a:cs typeface="Arial" panose="020B0604020202020204" pitchFamily="34" charset="0"/>
              </a:rPr>
              <a:t>WARC</a:t>
            </a:r>
          </a:p>
        </p:txBody>
      </p:sp>
      <p:sp>
        <p:nvSpPr>
          <p:cNvPr id="2" name="Obdĺžnik 1"/>
          <p:cNvSpPr/>
          <p:nvPr/>
        </p:nvSpPr>
        <p:spPr>
          <a:xfrm>
            <a:off x="164164" y="784185"/>
            <a:ext cx="4827796" cy="461665"/>
          </a:xfrm>
          <a:prstGeom prst="rect">
            <a:avLst/>
          </a:prstGeom>
        </p:spPr>
        <p:txBody>
          <a:bodyPr wrap="none">
            <a:spAutoFit/>
          </a:bodyPr>
          <a:lstStyle/>
          <a:p>
            <a:r>
              <a:rPr lang="sk-SK" sz="2400" b="1" cap="all" dirty="0">
                <a:solidFill>
                  <a:srgbClr val="C00000"/>
                </a:solidFill>
              </a:rPr>
              <a:t>Digitálny </a:t>
            </a:r>
            <a:r>
              <a:rPr lang="sk-SK" sz="2400" b="1" cap="all" dirty="0" smtClean="0">
                <a:solidFill>
                  <a:srgbClr val="C00000"/>
                </a:solidFill>
              </a:rPr>
              <a:t>objekt – FORMÁT</a:t>
            </a:r>
            <a:endParaRPr lang="sk-SK" sz="2400" dirty="0">
              <a:latin typeface="Calibri" pitchFamily="34" charset="0"/>
            </a:endParaRPr>
          </a:p>
        </p:txBody>
      </p:sp>
    </p:spTree>
    <p:extLst>
      <p:ext uri="{BB962C8B-B14F-4D97-AF65-F5344CB8AC3E}">
        <p14:creationId xmlns:p14="http://schemas.microsoft.com/office/powerpoint/2010/main" val="29898923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10548" y="110490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Repozitáre</a:t>
            </a:r>
            <a:endParaRPr lang="sk-SK" sz="3200" b="1" dirty="0">
              <a:solidFill>
                <a:schemeClr val="bg1"/>
              </a:solidFill>
              <a:latin typeface="Arial" panose="020B0604020202020204" pitchFamily="34" charset="0"/>
              <a:cs typeface="Arial" panose="020B0604020202020204"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7" name="Obdĺžnik 6"/>
          <p:cNvSpPr/>
          <p:nvPr/>
        </p:nvSpPr>
        <p:spPr>
          <a:xfrm>
            <a:off x="310548" y="738899"/>
            <a:ext cx="11667312" cy="5403132"/>
          </a:xfrm>
          <a:prstGeom prst="rect">
            <a:avLst/>
          </a:prstGeom>
        </p:spPr>
        <p:txBody>
          <a:bodyPr>
            <a:noAutofit/>
          </a:bodyPr>
          <a:lstStyle/>
          <a:p>
            <a:endParaRPr lang="sk-SK" sz="800" dirty="0" smtClean="0">
              <a:solidFill>
                <a:srgbClr val="12018D"/>
              </a:solidFill>
            </a:endParaRPr>
          </a:p>
          <a:p>
            <a:r>
              <a:rPr lang="sk-SK" sz="2400" b="1" cap="all" dirty="0" smtClean="0">
                <a:solidFill>
                  <a:srgbClr val="C00000"/>
                </a:solidFill>
              </a:rPr>
              <a:t>Typy repozitárov</a:t>
            </a:r>
            <a:endParaRPr lang="sk-SK" sz="2400" cap="all" dirty="0">
              <a:solidFill>
                <a:srgbClr val="C00000"/>
              </a:solidFill>
            </a:endParaRPr>
          </a:p>
          <a:p>
            <a:pPr>
              <a:spcBef>
                <a:spcPts val="600"/>
              </a:spcBef>
            </a:pPr>
            <a:r>
              <a:rPr lang="sk-SK" sz="2000" b="1" dirty="0" smtClean="0">
                <a:solidFill>
                  <a:srgbClr val="C00000"/>
                </a:solidFill>
              </a:rPr>
              <a:t>Predmetové/Odborové (tematické)</a:t>
            </a:r>
            <a:r>
              <a:rPr lang="sk-SK" sz="2000" dirty="0" smtClean="0">
                <a:solidFill>
                  <a:srgbClr val="C00000"/>
                </a:solidFill>
              </a:rPr>
              <a:t> </a:t>
            </a:r>
            <a:r>
              <a:rPr lang="sk-SK" dirty="0" smtClean="0"/>
              <a:t>– zameriavajú </a:t>
            </a:r>
            <a:r>
              <a:rPr lang="sk-SK" dirty="0"/>
              <a:t>sa na konkrétnu vednú oblasť </a:t>
            </a:r>
            <a:r>
              <a:rPr lang="sk-SK" i="1" dirty="0"/>
              <a:t>(napr. </a:t>
            </a:r>
            <a:r>
              <a:rPr lang="sk-SK" b="1" i="1" dirty="0" err="1"/>
              <a:t>a</a:t>
            </a:r>
            <a:r>
              <a:rPr lang="sk-SK" b="1" i="1" dirty="0" err="1" smtClean="0"/>
              <a:t>rXiv</a:t>
            </a:r>
            <a:r>
              <a:rPr lang="sk-SK" i="1" dirty="0" smtClean="0"/>
              <a:t>, 1991</a:t>
            </a:r>
            <a:r>
              <a:rPr lang="sk-SK" i="1" dirty="0"/>
              <a:t>)</a:t>
            </a:r>
          </a:p>
          <a:p>
            <a:pPr>
              <a:spcBef>
                <a:spcPts val="600"/>
              </a:spcBef>
            </a:pPr>
            <a:r>
              <a:rPr lang="sk-SK" sz="2000" b="1" dirty="0" smtClean="0">
                <a:solidFill>
                  <a:srgbClr val="C00000"/>
                </a:solidFill>
              </a:rPr>
              <a:t>Inštitucionálne</a:t>
            </a:r>
            <a:r>
              <a:rPr lang="sk-SK" dirty="0" smtClean="0"/>
              <a:t> – služby </a:t>
            </a:r>
            <a:r>
              <a:rPr lang="sk-SK" dirty="0"/>
              <a:t>orientované primárne </a:t>
            </a:r>
            <a:r>
              <a:rPr lang="sk-SK" b="1" dirty="0"/>
              <a:t>dovnútra inštitúcie s cieľom mať pod kontrolou </a:t>
            </a:r>
            <a:r>
              <a:rPr lang="sk-SK" b="1" dirty="0" smtClean="0"/>
              <a:t>publikačné, dátové </a:t>
            </a:r>
            <a:r>
              <a:rPr lang="sk-SK" b="1" dirty="0"/>
              <a:t>a </a:t>
            </a:r>
            <a:r>
              <a:rPr lang="sk-SK" b="1" dirty="0" smtClean="0"/>
              <a:t>iné </a:t>
            </a:r>
            <a:r>
              <a:rPr lang="sk-SK" b="1" dirty="0"/>
              <a:t>výstupy</a:t>
            </a:r>
            <a:r>
              <a:rPr lang="sk-SK" dirty="0"/>
              <a:t> a poskytovať zamestnancom potrebné informačné zdroje, ale aj navonok: </a:t>
            </a:r>
            <a:r>
              <a:rPr lang="sk-SK" b="1" dirty="0"/>
              <a:t>reprezentovať inštitúciu kvalitným </a:t>
            </a:r>
            <a:r>
              <a:rPr lang="sk-SK" b="1" dirty="0" smtClean="0"/>
              <a:t>obsahom</a:t>
            </a:r>
            <a:r>
              <a:rPr lang="sk-SK" dirty="0" smtClean="0"/>
              <a:t>. </a:t>
            </a:r>
            <a:r>
              <a:rPr lang="sk-SK" i="1" dirty="0" err="1">
                <a:solidFill>
                  <a:srgbClr val="00B050"/>
                </a:solidFill>
              </a:rPr>
              <a:t>Autoarchivácia</a:t>
            </a:r>
            <a:r>
              <a:rPr lang="sk-SK" i="1" dirty="0">
                <a:solidFill>
                  <a:srgbClr val="00B050"/>
                </a:solidFill>
              </a:rPr>
              <a:t> + Zelená </a:t>
            </a:r>
            <a:r>
              <a:rPr lang="sk-SK" i="1" dirty="0" smtClean="0">
                <a:solidFill>
                  <a:srgbClr val="00B050"/>
                </a:solidFill>
              </a:rPr>
              <a:t>cesta) </a:t>
            </a:r>
          </a:p>
          <a:p>
            <a:r>
              <a:rPr lang="sk-SK" sz="1600" dirty="0" smtClean="0">
                <a:hlinkClick r:id="rId3"/>
              </a:rPr>
              <a:t>DR </a:t>
            </a:r>
            <a:r>
              <a:rPr lang="sk-SK" sz="1600" dirty="0">
                <a:hlinkClick r:id="rId3"/>
              </a:rPr>
              <a:t>Žilinskej univerzity</a:t>
            </a:r>
            <a:r>
              <a:rPr lang="sk-SK" sz="1600" dirty="0"/>
              <a:t>, </a:t>
            </a:r>
            <a:r>
              <a:rPr lang="sk-SK" sz="1600" dirty="0">
                <a:hlinkClick r:id="rId4"/>
              </a:rPr>
              <a:t>repozitár </a:t>
            </a:r>
            <a:r>
              <a:rPr lang="sk-SK" sz="1600" dirty="0" smtClean="0">
                <a:hlinkClick r:id="rId4"/>
              </a:rPr>
              <a:t>UMB</a:t>
            </a:r>
            <a:r>
              <a:rPr lang="sk-SK" sz="1600" dirty="0" smtClean="0"/>
              <a:t>, </a:t>
            </a:r>
            <a:r>
              <a:rPr lang="sk-SK" sz="1600" dirty="0" smtClean="0">
                <a:hlinkClick r:id="rId5"/>
              </a:rPr>
              <a:t>Inštitucionálny </a:t>
            </a:r>
            <a:r>
              <a:rPr lang="sk-SK" sz="1600" dirty="0">
                <a:hlinkClick r:id="rId5"/>
              </a:rPr>
              <a:t>repozitár SAV</a:t>
            </a:r>
            <a:r>
              <a:rPr lang="sk-SK" sz="1600" dirty="0"/>
              <a:t>, </a:t>
            </a:r>
            <a:r>
              <a:rPr lang="sk-SK" sz="1600" dirty="0">
                <a:hlinkClick r:id="rId6"/>
              </a:rPr>
              <a:t>DR Univerzity </a:t>
            </a:r>
            <a:r>
              <a:rPr lang="sk-SK" sz="1600" dirty="0" smtClean="0">
                <a:hlinkClick r:id="rId6"/>
              </a:rPr>
              <a:t>Komenského</a:t>
            </a:r>
            <a:r>
              <a:rPr lang="sk-SK" i="1" dirty="0" smtClean="0">
                <a:solidFill>
                  <a:srgbClr val="00B050"/>
                </a:solidFill>
              </a:rPr>
              <a:t>)</a:t>
            </a:r>
            <a:endParaRPr lang="sk-SK" dirty="0"/>
          </a:p>
          <a:p>
            <a:endParaRPr lang="sk-SK" sz="800" dirty="0" smtClean="0">
              <a:solidFill>
                <a:srgbClr val="12018D"/>
              </a:solidFill>
            </a:endParaRPr>
          </a:p>
          <a:p>
            <a:r>
              <a:rPr lang="sk-SK" sz="2000" b="1" dirty="0" smtClean="0">
                <a:solidFill>
                  <a:srgbClr val="C00000"/>
                </a:solidFill>
              </a:rPr>
              <a:t>Národné </a:t>
            </a:r>
            <a:r>
              <a:rPr lang="sk-SK" dirty="0" smtClean="0"/>
              <a:t>– obsahujú </a:t>
            </a:r>
            <a:r>
              <a:rPr lang="sk-SK" dirty="0"/>
              <a:t>publikačné výstupy </a:t>
            </a:r>
            <a:r>
              <a:rPr lang="sk-SK" dirty="0" smtClean="0"/>
              <a:t>krajiny</a:t>
            </a:r>
            <a:endParaRPr lang="sk-SK" sz="700" dirty="0">
              <a:solidFill>
                <a:srgbClr val="12018D"/>
              </a:solidFill>
            </a:endParaRPr>
          </a:p>
          <a:p>
            <a:pPr>
              <a:lnSpc>
                <a:spcPct val="130000"/>
              </a:lnSpc>
              <a:spcBef>
                <a:spcPts val="600"/>
              </a:spcBef>
            </a:pPr>
            <a:r>
              <a:rPr lang="sk-SK" sz="2000" b="1" dirty="0" err="1" smtClean="0">
                <a:solidFill>
                  <a:srgbClr val="C00000"/>
                </a:solidFill>
              </a:rPr>
              <a:t>Multiodborové</a:t>
            </a:r>
            <a:r>
              <a:rPr lang="sk-SK" sz="2000" b="1" dirty="0" smtClean="0">
                <a:solidFill>
                  <a:srgbClr val="C00000"/>
                </a:solidFill>
              </a:rPr>
              <a:t> </a:t>
            </a:r>
            <a:r>
              <a:rPr lang="sk-SK" sz="2000" b="1" dirty="0">
                <a:solidFill>
                  <a:srgbClr val="C00000"/>
                </a:solidFill>
              </a:rPr>
              <a:t>(univerzálne/všeobecné)</a:t>
            </a:r>
            <a:r>
              <a:rPr lang="sk-SK" sz="2000" b="1" dirty="0">
                <a:solidFill>
                  <a:srgbClr val="12018D"/>
                </a:solidFill>
              </a:rPr>
              <a:t> </a:t>
            </a:r>
            <a:r>
              <a:rPr lang="sk-SK" b="1" dirty="0" smtClean="0">
                <a:solidFill>
                  <a:srgbClr val="12018D"/>
                </a:solidFill>
              </a:rPr>
              <a:t> </a:t>
            </a:r>
            <a:endParaRPr lang="sk-SK" dirty="0" smtClean="0"/>
          </a:p>
          <a:p>
            <a:pPr>
              <a:lnSpc>
                <a:spcPct val="130000"/>
              </a:lnSpc>
              <a:spcBef>
                <a:spcPts val="600"/>
              </a:spcBef>
            </a:pPr>
            <a:r>
              <a:rPr lang="sk-SK" sz="2000" b="1" dirty="0" smtClean="0">
                <a:solidFill>
                  <a:srgbClr val="C00000"/>
                </a:solidFill>
              </a:rPr>
              <a:t>Softvérové </a:t>
            </a:r>
          </a:p>
          <a:p>
            <a:pPr>
              <a:lnSpc>
                <a:spcPct val="130000"/>
              </a:lnSpc>
              <a:spcBef>
                <a:spcPts val="600"/>
              </a:spcBef>
            </a:pPr>
            <a:r>
              <a:rPr lang="sk-SK" sz="2800" b="1" dirty="0" smtClean="0">
                <a:solidFill>
                  <a:srgbClr val="C00000"/>
                </a:solidFill>
              </a:rPr>
              <a:t>Dátové</a:t>
            </a:r>
          </a:p>
          <a:p>
            <a:pPr>
              <a:lnSpc>
                <a:spcPct val="130000"/>
              </a:lnSpc>
              <a:spcBef>
                <a:spcPts val="600"/>
              </a:spcBef>
            </a:pPr>
            <a:endParaRPr lang="sk-SK" sz="2800" b="1" dirty="0">
              <a:solidFill>
                <a:srgbClr val="C00000"/>
              </a:solidFill>
            </a:endParaRPr>
          </a:p>
          <a:p>
            <a:pPr>
              <a:lnSpc>
                <a:spcPct val="130000"/>
              </a:lnSpc>
              <a:spcBef>
                <a:spcPts val="600"/>
              </a:spcBef>
            </a:pPr>
            <a:r>
              <a:rPr lang="sk-SK" sz="2000" b="1" dirty="0">
                <a:solidFill>
                  <a:srgbClr val="12018D"/>
                </a:solidFill>
              </a:rPr>
              <a:t>Iné</a:t>
            </a:r>
          </a:p>
          <a:p>
            <a:pPr>
              <a:lnSpc>
                <a:spcPct val="130000"/>
              </a:lnSpc>
              <a:spcBef>
                <a:spcPts val="600"/>
              </a:spcBef>
            </a:pPr>
            <a:r>
              <a:rPr lang="sk-SK" sz="2000" b="1" dirty="0" smtClean="0">
                <a:solidFill>
                  <a:srgbClr val="12018D"/>
                </a:solidFill>
              </a:rPr>
              <a:t> </a:t>
            </a:r>
            <a:endParaRPr lang="sk-SK" sz="2000" dirty="0"/>
          </a:p>
        </p:txBody>
      </p:sp>
      <p:pic>
        <p:nvPicPr>
          <p:cNvPr id="10" name="Obrázok 9"/>
          <p:cNvPicPr>
            <a:picLocks noChangeAspect="1"/>
          </p:cNvPicPr>
          <p:nvPr/>
        </p:nvPicPr>
        <p:blipFill>
          <a:blip r:embed="rId7"/>
          <a:stretch>
            <a:fillRect/>
          </a:stretch>
        </p:blipFill>
        <p:spPr>
          <a:xfrm>
            <a:off x="10757529" y="580671"/>
            <a:ext cx="1450726" cy="777557"/>
          </a:xfrm>
          <a:prstGeom prst="rect">
            <a:avLst/>
          </a:prstGeom>
        </p:spPr>
      </p:pic>
      <p:pic>
        <p:nvPicPr>
          <p:cNvPr id="11" name="Obrázok 10"/>
          <p:cNvPicPr>
            <a:picLocks noChangeAspect="1"/>
          </p:cNvPicPr>
          <p:nvPr/>
        </p:nvPicPr>
        <p:blipFill>
          <a:blip r:embed="rId8"/>
          <a:stretch>
            <a:fillRect/>
          </a:stretch>
        </p:blipFill>
        <p:spPr>
          <a:xfrm>
            <a:off x="568714" y="5889516"/>
            <a:ext cx="1136275" cy="636627"/>
          </a:xfrm>
          <a:prstGeom prst="rect">
            <a:avLst/>
          </a:prstGeom>
        </p:spPr>
      </p:pic>
      <p:pic>
        <p:nvPicPr>
          <p:cNvPr id="13" name="Obrázok 12"/>
          <p:cNvPicPr>
            <a:picLocks noChangeAspect="1"/>
          </p:cNvPicPr>
          <p:nvPr/>
        </p:nvPicPr>
        <p:blipFill>
          <a:blip r:embed="rId9"/>
          <a:stretch>
            <a:fillRect/>
          </a:stretch>
        </p:blipFill>
        <p:spPr>
          <a:xfrm>
            <a:off x="5281431" y="3360550"/>
            <a:ext cx="1516095" cy="621026"/>
          </a:xfrm>
          <a:prstGeom prst="rect">
            <a:avLst/>
          </a:prstGeom>
        </p:spPr>
      </p:pic>
      <p:pic>
        <p:nvPicPr>
          <p:cNvPr id="15" name="Obrázok 14"/>
          <p:cNvPicPr>
            <a:picLocks noChangeAspect="1"/>
          </p:cNvPicPr>
          <p:nvPr/>
        </p:nvPicPr>
        <p:blipFill rotWithShape="1">
          <a:blip r:embed="rId10"/>
          <a:srcRect r="12139"/>
          <a:stretch/>
        </p:blipFill>
        <p:spPr>
          <a:xfrm>
            <a:off x="1739336" y="5976472"/>
            <a:ext cx="1672192" cy="482909"/>
          </a:xfrm>
          <a:prstGeom prst="rect">
            <a:avLst/>
          </a:prstGeom>
        </p:spPr>
      </p:pic>
      <p:sp>
        <p:nvSpPr>
          <p:cNvPr id="14" name="Zástupný objekt pre číslo snímky 13"/>
          <p:cNvSpPr>
            <a:spLocks noGrp="1"/>
          </p:cNvSpPr>
          <p:nvPr>
            <p:ph type="sldNum" sz="quarter" idx="12"/>
          </p:nvPr>
        </p:nvSpPr>
        <p:spPr>
          <a:xfrm>
            <a:off x="11804800" y="6473054"/>
            <a:ext cx="371905" cy="365125"/>
          </a:xfrm>
        </p:spPr>
        <p:txBody>
          <a:bodyPr/>
          <a:lstStyle/>
          <a:p>
            <a:pPr>
              <a:defRPr/>
            </a:pPr>
            <a:fld id="{5F8A6784-8DE6-4866-8026-B3451A70A446}" type="slidenum">
              <a:rPr lang="sk-SK" smtClean="0"/>
              <a:pPr>
                <a:defRPr/>
              </a:pPr>
              <a:t>14</a:t>
            </a:fld>
            <a:endParaRPr lang="sk-SK" dirty="0"/>
          </a:p>
        </p:txBody>
      </p:sp>
      <p:pic>
        <p:nvPicPr>
          <p:cNvPr id="19" name="Obrázok 18"/>
          <p:cNvPicPr>
            <a:picLocks noChangeAspect="1"/>
          </p:cNvPicPr>
          <p:nvPr/>
        </p:nvPicPr>
        <p:blipFill rotWithShape="1">
          <a:blip r:embed="rId11"/>
          <a:srcRect t="17213" b="24492"/>
          <a:stretch/>
        </p:blipFill>
        <p:spPr>
          <a:xfrm>
            <a:off x="1831453" y="3873158"/>
            <a:ext cx="1177155" cy="384473"/>
          </a:xfrm>
          <a:prstGeom prst="rect">
            <a:avLst/>
          </a:prstGeom>
        </p:spPr>
      </p:pic>
      <p:pic>
        <p:nvPicPr>
          <p:cNvPr id="16" name="Obrázok 15">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59766" y="4616519"/>
            <a:ext cx="2014960" cy="729793"/>
          </a:xfrm>
          <a:prstGeom prst="rect">
            <a:avLst/>
          </a:prstGeom>
          <a:ln>
            <a:solidFill>
              <a:schemeClr val="bg1">
                <a:lumMod val="85000"/>
              </a:schemeClr>
            </a:solidFill>
          </a:ln>
        </p:spPr>
      </p:pic>
      <p:pic>
        <p:nvPicPr>
          <p:cNvPr id="20" name="Obrázok 19">
            <a:hlinkClick r:id="rId14"/>
          </p:cNvPr>
          <p:cNvPicPr>
            <a:picLocks noChangeAspect="1"/>
          </p:cNvPicPr>
          <p:nvPr/>
        </p:nvPicPr>
        <p:blipFill rotWithShape="1">
          <a:blip r:embed="rId15" cstate="print">
            <a:extLst>
              <a:ext uri="{28A0092B-C50C-407E-A947-70E740481C1C}">
                <a14:useLocalDpi xmlns:a14="http://schemas.microsoft.com/office/drawing/2010/main" val="0"/>
              </a:ext>
            </a:extLst>
          </a:blip>
          <a:srcRect l="6422" t="17415" r="3591" b="14436"/>
          <a:stretch/>
        </p:blipFill>
        <p:spPr>
          <a:xfrm>
            <a:off x="944428" y="4789994"/>
            <a:ext cx="1774051" cy="382844"/>
          </a:xfrm>
          <a:prstGeom prst="rect">
            <a:avLst/>
          </a:prstGeom>
          <a:ln>
            <a:solidFill>
              <a:schemeClr val="bg1">
                <a:lumMod val="85000"/>
              </a:schemeClr>
            </a:solidFill>
          </a:ln>
        </p:spPr>
      </p:pic>
      <p:pic>
        <p:nvPicPr>
          <p:cNvPr id="21" name="Obrázok 20">
            <a:hlinkClick r:id="rId16"/>
          </p:cNvPr>
          <p:cNvPicPr>
            <a:picLocks noChangeAspect="1"/>
          </p:cNvPicPr>
          <p:nvPr/>
        </p:nvPicPr>
        <p:blipFill rotWithShape="1">
          <a:blip r:embed="rId17">
            <a:extLst>
              <a:ext uri="{28A0092B-C50C-407E-A947-70E740481C1C}">
                <a14:useLocalDpi xmlns:a14="http://schemas.microsoft.com/office/drawing/2010/main" val="0"/>
              </a:ext>
            </a:extLst>
          </a:blip>
          <a:srcRect l="4564" r="5210" b="11225"/>
          <a:stretch/>
        </p:blipFill>
        <p:spPr>
          <a:xfrm>
            <a:off x="4155546" y="4598500"/>
            <a:ext cx="1776603" cy="728340"/>
          </a:xfrm>
          <a:prstGeom prst="rect">
            <a:avLst/>
          </a:prstGeom>
          <a:ln>
            <a:solidFill>
              <a:schemeClr val="bg1">
                <a:lumMod val="85000"/>
              </a:schemeClr>
            </a:solidFill>
          </a:ln>
        </p:spPr>
      </p:pic>
      <p:pic>
        <p:nvPicPr>
          <p:cNvPr id="22" name="Obrázok 21">
            <a:hlinkClick r:id="rId18"/>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853747" y="4595058"/>
            <a:ext cx="1174182" cy="716251"/>
          </a:xfrm>
          <a:prstGeom prst="rect">
            <a:avLst/>
          </a:prstGeom>
          <a:ln>
            <a:solidFill>
              <a:schemeClr val="bg1">
                <a:lumMod val="75000"/>
              </a:schemeClr>
            </a:solidFill>
          </a:ln>
        </p:spPr>
      </p:pic>
      <p:pic>
        <p:nvPicPr>
          <p:cNvPr id="23" name="Obrázok 22">
            <a:hlinkClick r:id="rId20"/>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061097" y="3907051"/>
            <a:ext cx="1515687" cy="331489"/>
          </a:xfrm>
          <a:prstGeom prst="rect">
            <a:avLst/>
          </a:prstGeom>
          <a:ln>
            <a:solidFill>
              <a:schemeClr val="bg1">
                <a:lumMod val="85000"/>
              </a:schemeClr>
            </a:solidFill>
          </a:ln>
        </p:spPr>
      </p:pic>
      <p:sp>
        <p:nvSpPr>
          <p:cNvPr id="24" name="BlokTextu 23"/>
          <p:cNvSpPr txBox="1"/>
          <p:nvPr/>
        </p:nvSpPr>
        <p:spPr>
          <a:xfrm>
            <a:off x="8731668" y="5247037"/>
            <a:ext cx="2751224" cy="1458870"/>
          </a:xfrm>
          <a:prstGeom prst="rect">
            <a:avLst/>
          </a:prstGeom>
          <a:solidFill>
            <a:schemeClr val="bg1">
              <a:lumMod val="95000"/>
            </a:schemeClr>
          </a:solidFill>
          <a:ln>
            <a:solidFill>
              <a:schemeClr val="bg2">
                <a:lumMod val="75000"/>
              </a:schemeClr>
            </a:solidFill>
          </a:ln>
        </p:spPr>
        <p:txBody>
          <a:bodyPr wrap="square" lIns="108000" tIns="108000" rIns="108000" bIns="108000" rtlCol="0">
            <a:noAutofit/>
          </a:bodyPr>
          <a:lstStyle/>
          <a:p>
            <a:pPr algn="ctr"/>
            <a:r>
              <a:rPr lang="sk-SK" sz="2000" b="1" dirty="0" err="1">
                <a:hlinkClick r:id="rId22"/>
              </a:rPr>
              <a:t>Data</a:t>
            </a:r>
            <a:r>
              <a:rPr lang="sk-SK" sz="2000" b="1" dirty="0">
                <a:hlinkClick r:id="rId22"/>
              </a:rPr>
              <a:t> </a:t>
            </a:r>
            <a:r>
              <a:rPr lang="sk-SK" sz="2000" b="1" dirty="0" err="1">
                <a:hlinkClick r:id="rId22"/>
              </a:rPr>
              <a:t>Repository</a:t>
            </a:r>
            <a:r>
              <a:rPr lang="sk-SK" sz="2000" b="1" dirty="0">
                <a:hlinkClick r:id="rId22"/>
              </a:rPr>
              <a:t> </a:t>
            </a:r>
            <a:r>
              <a:rPr lang="sk-SK" sz="2000" b="1" dirty="0" err="1" smtClean="0">
                <a:hlinkClick r:id="rId22"/>
              </a:rPr>
              <a:t>Guidance</a:t>
            </a:r>
            <a:r>
              <a:rPr lang="sk-SK" sz="2000" b="1" dirty="0" smtClean="0">
                <a:hlinkClick r:id="rId22"/>
              </a:rPr>
              <a:t> - Nature</a:t>
            </a:r>
            <a:endParaRPr lang="sk-SK" sz="2000" b="1" dirty="0"/>
          </a:p>
          <a:p>
            <a:pPr algn="ctr"/>
            <a:r>
              <a:rPr lang="sk-SK" sz="2000" b="1" dirty="0" smtClean="0"/>
              <a:t>Predmetové, všeobecné...</a:t>
            </a:r>
            <a:endParaRPr lang="sk-SK" sz="2000" b="1" dirty="0"/>
          </a:p>
        </p:txBody>
      </p:sp>
      <p:sp>
        <p:nvSpPr>
          <p:cNvPr id="25" name="BlokTextu 24"/>
          <p:cNvSpPr txBox="1"/>
          <p:nvPr/>
        </p:nvSpPr>
        <p:spPr>
          <a:xfrm>
            <a:off x="9226636" y="3928153"/>
            <a:ext cx="2751224" cy="1248161"/>
          </a:xfrm>
          <a:prstGeom prst="rect">
            <a:avLst/>
          </a:prstGeom>
          <a:solidFill>
            <a:schemeClr val="bg1">
              <a:lumMod val="95000"/>
            </a:schemeClr>
          </a:solidFill>
          <a:ln>
            <a:solidFill>
              <a:schemeClr val="bg2">
                <a:lumMod val="75000"/>
              </a:schemeClr>
            </a:solidFill>
          </a:ln>
        </p:spPr>
        <p:txBody>
          <a:bodyPr wrap="square" lIns="108000" tIns="108000" rIns="108000" bIns="108000" rtlCol="0">
            <a:noAutofit/>
          </a:bodyPr>
          <a:lstStyle/>
          <a:p>
            <a:r>
              <a:rPr lang="sk-SK" sz="2000" b="1" dirty="0" smtClean="0">
                <a:hlinkClick r:id="rId23"/>
              </a:rPr>
              <a:t>Predmetové OA repozitáre </a:t>
            </a:r>
            <a:r>
              <a:rPr lang="sk-SK" sz="2000" b="1" dirty="0" smtClean="0"/>
              <a:t>(</a:t>
            </a:r>
            <a:r>
              <a:rPr lang="sk-SK" sz="2000" b="1" dirty="0" err="1" smtClean="0"/>
              <a:t>Subject-based</a:t>
            </a:r>
            <a:r>
              <a:rPr lang="sk-SK" sz="2000" b="1" dirty="0" smtClean="0"/>
              <a:t>/</a:t>
            </a:r>
            <a:r>
              <a:rPr lang="sk-SK" sz="2000" b="1" dirty="0" err="1" smtClean="0"/>
              <a:t>Disciplinary</a:t>
            </a:r>
            <a:r>
              <a:rPr lang="sk-SK" sz="2000" b="1" dirty="0" smtClean="0"/>
              <a:t>)</a:t>
            </a:r>
            <a:endParaRPr lang="sk-SK" sz="2000" b="1" dirty="0"/>
          </a:p>
        </p:txBody>
      </p:sp>
      <p:pic>
        <p:nvPicPr>
          <p:cNvPr id="26" name="Obrázok 25">
            <a:hlinkClick r:id="rId24"/>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592658" y="2342842"/>
            <a:ext cx="1385202" cy="1058261"/>
          </a:xfrm>
          <a:prstGeom prst="rect">
            <a:avLst/>
          </a:prstGeom>
          <a:ln>
            <a:solidFill>
              <a:schemeClr val="bg2">
                <a:lumMod val="75000"/>
              </a:schemeClr>
            </a:solidFill>
          </a:ln>
        </p:spPr>
      </p:pic>
    </p:spTree>
    <p:extLst>
      <p:ext uri="{BB962C8B-B14F-4D97-AF65-F5344CB8AC3E}">
        <p14:creationId xmlns:p14="http://schemas.microsoft.com/office/powerpoint/2010/main" val="18796887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10548" y="1104901"/>
            <a:ext cx="11703651" cy="5321474"/>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6" name="Obdĺžnik 5"/>
          <p:cNvSpPr/>
          <p:nvPr/>
        </p:nvSpPr>
        <p:spPr>
          <a:xfrm>
            <a:off x="0" y="-1"/>
            <a:ext cx="12192000" cy="6096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anchor="ctr" anchorCtr="0"/>
          <a:lstStyle/>
          <a:p>
            <a:r>
              <a:rPr lang="sk-SK" sz="4000" b="1" dirty="0">
                <a:solidFill>
                  <a:srgbClr val="12018D"/>
                </a:solidFill>
              </a:rPr>
              <a:t>	</a:t>
            </a:r>
            <a:r>
              <a:rPr lang="sk-SK" sz="4000" b="1" dirty="0" smtClean="0">
                <a:solidFill>
                  <a:schemeClr val="bg1"/>
                </a:solidFill>
              </a:rPr>
              <a:t>Repozitáre</a:t>
            </a:r>
            <a:endParaRPr lang="sk-SK" sz="4000" b="1" dirty="0">
              <a:solidFill>
                <a:schemeClr val="bg1"/>
              </a:solidFill>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7" name="Obdĺžnik 6"/>
          <p:cNvSpPr/>
          <p:nvPr/>
        </p:nvSpPr>
        <p:spPr>
          <a:xfrm>
            <a:off x="662118" y="928741"/>
            <a:ext cx="11000509" cy="5272520"/>
          </a:xfrm>
          <a:prstGeom prst="rect">
            <a:avLst/>
          </a:prstGeom>
        </p:spPr>
        <p:txBody>
          <a:bodyPr>
            <a:noAutofit/>
          </a:bodyPr>
          <a:lstStyle/>
          <a:p>
            <a:pPr marR="0">
              <a:lnSpc>
                <a:spcPct val="150000"/>
              </a:lnSpc>
            </a:pPr>
            <a:r>
              <a:rPr lang="sk-SK" sz="2800" b="1" cap="all" dirty="0">
                <a:solidFill>
                  <a:srgbClr val="C00000"/>
                </a:solidFill>
              </a:rPr>
              <a:t>Dátové repozitáre </a:t>
            </a:r>
          </a:p>
          <a:p>
            <a:pPr>
              <a:lnSpc>
                <a:spcPct val="150000"/>
              </a:lnSpc>
            </a:pPr>
            <a:r>
              <a:rPr lang="sk-SK" sz="2000" b="1" dirty="0" smtClean="0">
                <a:solidFill>
                  <a:srgbClr val="12018D"/>
                </a:solidFill>
                <a:latin typeface="Calibri" panose="020F0502020204030204" pitchFamily="34" charset="0"/>
              </a:rPr>
              <a:t>Dátový </a:t>
            </a:r>
            <a:r>
              <a:rPr lang="sk-SK" sz="2000" b="1" dirty="0">
                <a:solidFill>
                  <a:srgbClr val="12018D"/>
                </a:solidFill>
                <a:latin typeface="Calibri" panose="020F0502020204030204" pitchFamily="34" charset="0"/>
              </a:rPr>
              <a:t>repozitár (úložisko údajov/dát) </a:t>
            </a:r>
            <a:r>
              <a:rPr lang="sk-SK" dirty="0" smtClean="0">
                <a:solidFill>
                  <a:srgbClr val="000000"/>
                </a:solidFill>
                <a:latin typeface="Calibri" panose="020F0502020204030204" pitchFamily="34" charset="0"/>
              </a:rPr>
              <a:t>– </a:t>
            </a:r>
            <a:r>
              <a:rPr lang="sk-SK" sz="2000" dirty="0" smtClean="0">
                <a:solidFill>
                  <a:srgbClr val="000000"/>
                </a:solidFill>
                <a:latin typeface="Calibri" panose="020F0502020204030204" pitchFamily="34" charset="0"/>
              </a:rPr>
              <a:t>obrovská </a:t>
            </a:r>
            <a:r>
              <a:rPr lang="sk-SK" sz="2000" dirty="0">
                <a:solidFill>
                  <a:srgbClr val="000000"/>
                </a:solidFill>
                <a:latin typeface="Calibri" panose="020F0502020204030204" pitchFamily="34" charset="0"/>
              </a:rPr>
              <a:t>databázová infraštruktúra, ktorá zhromažďuje, spravuje a ukladá rôzne súbory </a:t>
            </a:r>
            <a:r>
              <a:rPr lang="sk-SK" sz="2000" dirty="0" smtClean="0">
                <a:solidFill>
                  <a:srgbClr val="000000"/>
                </a:solidFill>
                <a:latin typeface="Calibri" panose="020F0502020204030204" pitchFamily="34" charset="0"/>
              </a:rPr>
              <a:t>dát </a:t>
            </a:r>
            <a:r>
              <a:rPr lang="sk-SK" sz="2000" dirty="0">
                <a:solidFill>
                  <a:srgbClr val="000000"/>
                </a:solidFill>
                <a:latin typeface="Calibri" panose="020F0502020204030204" pitchFamily="34" charset="0"/>
              </a:rPr>
              <a:t>na analýzu, distribúciu a tvorbu požadovaných výstupov. </a:t>
            </a:r>
            <a:endParaRPr lang="sk-SK" sz="2000" dirty="0" smtClean="0">
              <a:solidFill>
                <a:srgbClr val="000000"/>
              </a:solidFill>
              <a:latin typeface="Calibri" panose="020F0502020204030204" pitchFamily="34" charset="0"/>
            </a:endParaRPr>
          </a:p>
          <a:p>
            <a:pPr>
              <a:lnSpc>
                <a:spcPct val="150000"/>
              </a:lnSpc>
            </a:pPr>
            <a:r>
              <a:rPr lang="sk-SK" b="1" dirty="0" smtClean="0">
                <a:solidFill>
                  <a:srgbClr val="12018D"/>
                </a:solidFill>
              </a:rPr>
              <a:t>Typy </a:t>
            </a:r>
            <a:r>
              <a:rPr lang="sk-SK" b="1" dirty="0">
                <a:solidFill>
                  <a:srgbClr val="12018D"/>
                </a:solidFill>
              </a:rPr>
              <a:t>dátových repozitárov</a:t>
            </a:r>
          </a:p>
          <a:p>
            <a:pPr>
              <a:lnSpc>
                <a:spcPct val="150000"/>
              </a:lnSpc>
            </a:pPr>
            <a:r>
              <a:rPr lang="sk-SK" sz="2000" dirty="0" err="1" smtClean="0">
                <a:solidFill>
                  <a:srgbClr val="000000"/>
                </a:solidFill>
                <a:latin typeface="Calibri" panose="020F0502020204030204" pitchFamily="34" charset="0"/>
              </a:rPr>
              <a:t>Data</a:t>
            </a:r>
            <a:r>
              <a:rPr lang="sk-SK" sz="2000" dirty="0" smtClean="0">
                <a:solidFill>
                  <a:srgbClr val="000000"/>
                </a:solidFill>
                <a:latin typeface="Calibri" panose="020F0502020204030204" pitchFamily="34" charset="0"/>
              </a:rPr>
              <a:t> </a:t>
            </a:r>
            <a:r>
              <a:rPr lang="sk-SK" sz="2000" dirty="0" err="1">
                <a:solidFill>
                  <a:srgbClr val="000000"/>
                </a:solidFill>
                <a:latin typeface="Calibri" panose="020F0502020204030204" pitchFamily="34" charset="0"/>
              </a:rPr>
              <a:t>Warehouse</a:t>
            </a:r>
            <a:r>
              <a:rPr lang="sk-SK" sz="2000" dirty="0">
                <a:solidFill>
                  <a:srgbClr val="000000"/>
                </a:solidFill>
                <a:latin typeface="Calibri" panose="020F0502020204030204" pitchFamily="34" charset="0"/>
              </a:rPr>
              <a:t> </a:t>
            </a:r>
          </a:p>
          <a:p>
            <a:pPr>
              <a:lnSpc>
                <a:spcPct val="150000"/>
              </a:lnSpc>
            </a:pPr>
            <a:r>
              <a:rPr lang="sk-SK" sz="2000" dirty="0" err="1">
                <a:solidFill>
                  <a:srgbClr val="000000"/>
                </a:solidFill>
                <a:latin typeface="Calibri" panose="020F0502020204030204" pitchFamily="34" charset="0"/>
              </a:rPr>
              <a:t>Data</a:t>
            </a:r>
            <a:r>
              <a:rPr lang="sk-SK" sz="2000" dirty="0">
                <a:solidFill>
                  <a:srgbClr val="000000"/>
                </a:solidFill>
                <a:latin typeface="Calibri" panose="020F0502020204030204" pitchFamily="34" charset="0"/>
              </a:rPr>
              <a:t> </a:t>
            </a:r>
            <a:r>
              <a:rPr lang="sk-SK" sz="2000" dirty="0" err="1">
                <a:solidFill>
                  <a:srgbClr val="000000"/>
                </a:solidFill>
                <a:latin typeface="Calibri" panose="020F0502020204030204" pitchFamily="34" charset="0"/>
              </a:rPr>
              <a:t>Lake</a:t>
            </a:r>
            <a:r>
              <a:rPr lang="sk-SK" sz="2000" dirty="0">
                <a:solidFill>
                  <a:srgbClr val="000000"/>
                </a:solidFill>
                <a:latin typeface="Calibri" panose="020F0502020204030204" pitchFamily="34" charset="0"/>
              </a:rPr>
              <a:t> </a:t>
            </a:r>
          </a:p>
          <a:p>
            <a:pPr>
              <a:lnSpc>
                <a:spcPct val="150000"/>
              </a:lnSpc>
            </a:pPr>
            <a:r>
              <a:rPr lang="sk-SK" sz="2000" dirty="0" err="1">
                <a:solidFill>
                  <a:srgbClr val="000000"/>
                </a:solidFill>
                <a:latin typeface="Calibri" panose="020F0502020204030204" pitchFamily="34" charset="0"/>
              </a:rPr>
              <a:t>Data</a:t>
            </a:r>
            <a:r>
              <a:rPr lang="sk-SK" sz="2000" dirty="0">
                <a:solidFill>
                  <a:srgbClr val="000000"/>
                </a:solidFill>
                <a:latin typeface="Calibri" panose="020F0502020204030204" pitchFamily="34" charset="0"/>
              </a:rPr>
              <a:t> </a:t>
            </a:r>
            <a:r>
              <a:rPr lang="sk-SK" sz="2000" dirty="0" err="1">
                <a:solidFill>
                  <a:srgbClr val="000000"/>
                </a:solidFill>
                <a:latin typeface="Calibri" panose="020F0502020204030204" pitchFamily="34" charset="0"/>
              </a:rPr>
              <a:t>Marts</a:t>
            </a:r>
            <a:r>
              <a:rPr lang="sk-SK" sz="2000" dirty="0">
                <a:solidFill>
                  <a:srgbClr val="000000"/>
                </a:solidFill>
                <a:latin typeface="Calibri" panose="020F0502020204030204" pitchFamily="34" charset="0"/>
              </a:rPr>
              <a:t> </a:t>
            </a:r>
          </a:p>
          <a:p>
            <a:pPr>
              <a:lnSpc>
                <a:spcPct val="150000"/>
              </a:lnSpc>
            </a:pPr>
            <a:r>
              <a:rPr lang="sk-SK" sz="2000" dirty="0" err="1">
                <a:solidFill>
                  <a:srgbClr val="000000"/>
                </a:solidFill>
                <a:latin typeface="Calibri" panose="020F0502020204030204" pitchFamily="34" charset="0"/>
              </a:rPr>
              <a:t>Data</a:t>
            </a:r>
            <a:r>
              <a:rPr lang="sk-SK" sz="2000" dirty="0">
                <a:solidFill>
                  <a:srgbClr val="000000"/>
                </a:solidFill>
                <a:latin typeface="Calibri" panose="020F0502020204030204" pitchFamily="34" charset="0"/>
              </a:rPr>
              <a:t> </a:t>
            </a:r>
            <a:r>
              <a:rPr lang="sk-SK" sz="2000" dirty="0" err="1">
                <a:solidFill>
                  <a:srgbClr val="000000"/>
                </a:solidFill>
                <a:latin typeface="Calibri" panose="020F0502020204030204" pitchFamily="34" charset="0"/>
              </a:rPr>
              <a:t>Cubes</a:t>
            </a:r>
            <a:r>
              <a:rPr lang="sk-SK" sz="2000" dirty="0">
                <a:solidFill>
                  <a:srgbClr val="000000"/>
                </a:solidFill>
                <a:latin typeface="Calibri" panose="020F0502020204030204" pitchFamily="34" charset="0"/>
              </a:rPr>
              <a:t> </a:t>
            </a:r>
          </a:p>
          <a:p>
            <a:pPr>
              <a:lnSpc>
                <a:spcPct val="150000"/>
              </a:lnSpc>
            </a:pPr>
            <a:r>
              <a:rPr lang="sk-SK" sz="2000" dirty="0" err="1">
                <a:solidFill>
                  <a:srgbClr val="000000"/>
                </a:solidFill>
                <a:latin typeface="Calibri" panose="020F0502020204030204" pitchFamily="34" charset="0"/>
              </a:rPr>
              <a:t>Metadata</a:t>
            </a:r>
            <a:r>
              <a:rPr lang="sk-SK" sz="2000" dirty="0">
                <a:solidFill>
                  <a:srgbClr val="000000"/>
                </a:solidFill>
                <a:latin typeface="Calibri" panose="020F0502020204030204" pitchFamily="34" charset="0"/>
              </a:rPr>
              <a:t> </a:t>
            </a:r>
            <a:r>
              <a:rPr lang="sk-SK" sz="2000" dirty="0" err="1">
                <a:solidFill>
                  <a:srgbClr val="000000"/>
                </a:solidFill>
                <a:latin typeface="Calibri" panose="020F0502020204030204" pitchFamily="34" charset="0"/>
              </a:rPr>
              <a:t>Repositories</a:t>
            </a:r>
            <a:r>
              <a:rPr lang="sk-SK" sz="2000" dirty="0">
                <a:solidFill>
                  <a:srgbClr val="000000"/>
                </a:solidFill>
                <a:latin typeface="Calibri" panose="020F0502020204030204" pitchFamily="34" charset="0"/>
              </a:rPr>
              <a:t> </a:t>
            </a:r>
          </a:p>
        </p:txBody>
      </p:sp>
      <p:pic>
        <p:nvPicPr>
          <p:cNvPr id="8" name="Obrázok 7"/>
          <p:cNvPicPr>
            <a:picLocks noChangeAspect="1"/>
          </p:cNvPicPr>
          <p:nvPr/>
        </p:nvPicPr>
        <p:blipFill>
          <a:blip r:embed="rId3"/>
          <a:stretch>
            <a:fillRect/>
          </a:stretch>
        </p:blipFill>
        <p:spPr>
          <a:xfrm>
            <a:off x="3598869" y="2701702"/>
            <a:ext cx="3992414" cy="2421628"/>
          </a:xfrm>
          <a:prstGeom prst="rect">
            <a:avLst/>
          </a:prstGeom>
          <a:ln>
            <a:solidFill>
              <a:schemeClr val="accent1"/>
            </a:solidFill>
          </a:ln>
        </p:spPr>
      </p:pic>
      <p:pic>
        <p:nvPicPr>
          <p:cNvPr id="9" name="Obrázok 8"/>
          <p:cNvPicPr>
            <a:picLocks noChangeAspect="1"/>
          </p:cNvPicPr>
          <p:nvPr/>
        </p:nvPicPr>
        <p:blipFill>
          <a:blip r:embed="rId4"/>
          <a:stretch>
            <a:fillRect/>
          </a:stretch>
        </p:blipFill>
        <p:spPr>
          <a:xfrm>
            <a:off x="7942853" y="2917271"/>
            <a:ext cx="3587496" cy="2670468"/>
          </a:xfrm>
          <a:prstGeom prst="rect">
            <a:avLst/>
          </a:prstGeom>
          <a:ln>
            <a:solidFill>
              <a:schemeClr val="accent1"/>
            </a:solidFill>
          </a:ln>
        </p:spPr>
      </p:pic>
      <p:sp>
        <p:nvSpPr>
          <p:cNvPr id="10" name="BlokTextu 9"/>
          <p:cNvSpPr txBox="1"/>
          <p:nvPr/>
        </p:nvSpPr>
        <p:spPr>
          <a:xfrm>
            <a:off x="3497269" y="5129058"/>
            <a:ext cx="1040864" cy="195397"/>
          </a:xfrm>
          <a:prstGeom prst="rect">
            <a:avLst/>
          </a:prstGeom>
          <a:noFill/>
        </p:spPr>
        <p:txBody>
          <a:bodyPr wrap="square" rtlCol="0">
            <a:noAutofit/>
          </a:bodyPr>
          <a:lstStyle/>
          <a:p>
            <a:r>
              <a:rPr lang="sk-SK" sz="1000" i="1" dirty="0" err="1" smtClean="0">
                <a:solidFill>
                  <a:srgbClr val="12018D"/>
                </a:solidFill>
              </a:rPr>
              <a:t>Data</a:t>
            </a:r>
            <a:r>
              <a:rPr lang="sk-SK" sz="1000" i="1" dirty="0" smtClean="0">
                <a:solidFill>
                  <a:srgbClr val="12018D"/>
                </a:solidFill>
              </a:rPr>
              <a:t> </a:t>
            </a:r>
            <a:r>
              <a:rPr lang="sk-SK" sz="1000" i="1" dirty="0" err="1" smtClean="0">
                <a:solidFill>
                  <a:srgbClr val="12018D"/>
                </a:solidFill>
              </a:rPr>
              <a:t>warehouse</a:t>
            </a:r>
            <a:endParaRPr lang="sk-SK" sz="1000" i="1" dirty="0">
              <a:solidFill>
                <a:srgbClr val="12018D"/>
              </a:solidFill>
            </a:endParaRPr>
          </a:p>
        </p:txBody>
      </p:sp>
      <p:sp>
        <p:nvSpPr>
          <p:cNvPr id="11" name="BlokTextu 10"/>
          <p:cNvSpPr txBox="1"/>
          <p:nvPr/>
        </p:nvSpPr>
        <p:spPr>
          <a:xfrm>
            <a:off x="7800115" y="2671050"/>
            <a:ext cx="2594157" cy="246221"/>
          </a:xfrm>
          <a:prstGeom prst="rect">
            <a:avLst/>
          </a:prstGeom>
          <a:noFill/>
        </p:spPr>
        <p:txBody>
          <a:bodyPr wrap="square" rtlCol="0">
            <a:spAutoFit/>
          </a:bodyPr>
          <a:lstStyle/>
          <a:p>
            <a:r>
              <a:rPr lang="sk-SK" sz="1000" i="1" dirty="0" err="1" smtClean="0">
                <a:solidFill>
                  <a:srgbClr val="12018D"/>
                </a:solidFill>
              </a:rPr>
              <a:t>Darta</a:t>
            </a:r>
            <a:r>
              <a:rPr lang="sk-SK" sz="1000" i="1" dirty="0" smtClean="0">
                <a:solidFill>
                  <a:srgbClr val="12018D"/>
                </a:solidFill>
              </a:rPr>
              <a:t> </a:t>
            </a:r>
            <a:r>
              <a:rPr lang="sk-SK" sz="1000" i="1" dirty="0" err="1" smtClean="0">
                <a:solidFill>
                  <a:srgbClr val="12018D"/>
                </a:solidFill>
              </a:rPr>
              <a:t>Mart</a:t>
            </a:r>
            <a:endParaRPr lang="sk-SK" sz="1000" i="1" dirty="0">
              <a:solidFill>
                <a:srgbClr val="12018D"/>
              </a:solidFill>
            </a:endParaRPr>
          </a:p>
        </p:txBody>
      </p:sp>
      <p:sp>
        <p:nvSpPr>
          <p:cNvPr id="12" name="BlokTextu 11"/>
          <p:cNvSpPr txBox="1"/>
          <p:nvPr/>
        </p:nvSpPr>
        <p:spPr>
          <a:xfrm>
            <a:off x="6092825" y="6524782"/>
            <a:ext cx="5917545" cy="215444"/>
          </a:xfrm>
          <a:prstGeom prst="rect">
            <a:avLst/>
          </a:prstGeom>
          <a:noFill/>
        </p:spPr>
        <p:txBody>
          <a:bodyPr wrap="square" rtlCol="0">
            <a:spAutoFit/>
          </a:bodyPr>
          <a:lstStyle/>
          <a:p>
            <a:r>
              <a:rPr lang="sk-SK" sz="800" dirty="0" smtClean="0"/>
              <a:t>Zdroj obrázkov: </a:t>
            </a:r>
            <a:r>
              <a:rPr lang="sk-SK" sz="800" dirty="0">
                <a:hlinkClick r:id="rId5"/>
              </a:rPr>
              <a:t>https://intersog.com/blog/what-is-the-difference-between-data-lakes-data-marts-data-swamps-and-data-cubes/</a:t>
            </a:r>
            <a:endParaRPr lang="sk-SK" sz="800" dirty="0"/>
          </a:p>
        </p:txBody>
      </p:sp>
      <p:pic>
        <p:nvPicPr>
          <p:cNvPr id="13" name="Obrázok 12">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468" y="5717036"/>
            <a:ext cx="4332000" cy="490642"/>
          </a:xfrm>
          <a:prstGeom prst="rect">
            <a:avLst/>
          </a:prstGeom>
          <a:ln>
            <a:solidFill>
              <a:schemeClr val="bg1">
                <a:lumMod val="75000"/>
              </a:schemeClr>
            </a:solidFill>
          </a:ln>
        </p:spPr>
      </p:pic>
      <p:sp>
        <p:nvSpPr>
          <p:cNvPr id="14" name="Obdĺžnik 13"/>
          <p:cNvSpPr/>
          <p:nvPr/>
        </p:nvSpPr>
        <p:spPr>
          <a:xfrm>
            <a:off x="0" y="609460"/>
            <a:ext cx="12192000" cy="94168"/>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Tree>
    <p:extLst>
      <p:ext uri="{BB962C8B-B14F-4D97-AF65-F5344CB8AC3E}">
        <p14:creationId xmlns:p14="http://schemas.microsoft.com/office/powerpoint/2010/main" val="23837219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5" name="Obdĺžnik 4"/>
          <p:cNvSpPr/>
          <p:nvPr/>
        </p:nvSpPr>
        <p:spPr>
          <a:xfrm>
            <a:off x="225929" y="555867"/>
            <a:ext cx="11697855" cy="1859530"/>
          </a:xfrm>
          <a:prstGeom prst="rect">
            <a:avLst/>
          </a:prstGeom>
        </p:spPr>
        <p:txBody>
          <a:bodyPr tIns="0" bIns="36000">
            <a:noAutofit/>
          </a:bodyPr>
          <a:lstStyle/>
          <a:p>
            <a:pPr algn="ctr">
              <a:spcBef>
                <a:spcPts val="0"/>
              </a:spcBef>
            </a:pPr>
            <a:r>
              <a:rPr lang="sk-SK" sz="5400" b="1" dirty="0" smtClean="0">
                <a:solidFill>
                  <a:srgbClr val="12018D"/>
                </a:solidFill>
              </a:rPr>
              <a:t>Dôveryhodnosť digitálnych repozitárov</a:t>
            </a:r>
            <a:endParaRPr lang="sk-SK" sz="5400" b="1" dirty="0">
              <a:solidFill>
                <a:srgbClr val="12018D"/>
              </a:solidFill>
            </a:endParaRPr>
          </a:p>
          <a:p>
            <a:pPr algn="just">
              <a:spcBef>
                <a:spcPts val="600"/>
              </a:spcBef>
            </a:pPr>
            <a:endParaRPr lang="sk-SK" sz="5400" dirty="0" smtClean="0">
              <a:solidFill>
                <a:srgbClr val="12018D"/>
              </a:solidFill>
              <a:hlinkClick r:id="rId3"/>
            </a:endParaRPr>
          </a:p>
          <a:p>
            <a:pPr algn="just">
              <a:spcBef>
                <a:spcPts val="600"/>
              </a:spcBef>
            </a:pPr>
            <a:endParaRPr lang="sk-SK" sz="800" dirty="0">
              <a:solidFill>
                <a:srgbClr val="12018D"/>
              </a:solidFill>
              <a:hlinkClick r:id="rId3"/>
            </a:endParaRPr>
          </a:p>
          <a:p>
            <a:pPr algn="just">
              <a:spcBef>
                <a:spcPts val="1800"/>
              </a:spcBef>
            </a:pPr>
            <a:endParaRPr lang="sk-SK" sz="2000" dirty="0"/>
          </a:p>
        </p:txBody>
      </p:sp>
      <p:sp>
        <p:nvSpPr>
          <p:cNvPr id="12" name="Zástupný objekt pre číslo snímky 11"/>
          <p:cNvSpPr>
            <a:spLocks noGrp="1"/>
          </p:cNvSpPr>
          <p:nvPr>
            <p:ph type="sldNum" sz="quarter" idx="12"/>
          </p:nvPr>
        </p:nvSpPr>
        <p:spPr>
          <a:xfrm>
            <a:off x="11561185" y="6356350"/>
            <a:ext cx="394855" cy="365125"/>
          </a:xfrm>
        </p:spPr>
        <p:txBody>
          <a:bodyPr/>
          <a:lstStyle/>
          <a:p>
            <a:pPr>
              <a:defRPr/>
            </a:pPr>
            <a:fld id="{5F8A6784-8DE6-4866-8026-B3451A70A446}" type="slidenum">
              <a:rPr lang="sk-SK" smtClean="0"/>
              <a:pPr>
                <a:defRPr/>
              </a:pPr>
              <a:t>16</a:t>
            </a:fld>
            <a:endParaRPr lang="sk-SK" dirty="0"/>
          </a:p>
        </p:txBody>
      </p:sp>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6035" y="2520311"/>
            <a:ext cx="4117641" cy="3786336"/>
          </a:xfrm>
          <a:prstGeom prst="rect">
            <a:avLst/>
          </a:prstGeom>
        </p:spPr>
      </p:pic>
      <p:sp>
        <p:nvSpPr>
          <p:cNvPr id="2" name="Obdĺžnik 1"/>
          <p:cNvSpPr/>
          <p:nvPr/>
        </p:nvSpPr>
        <p:spPr>
          <a:xfrm>
            <a:off x="76200" y="6538912"/>
            <a:ext cx="3060192" cy="215444"/>
          </a:xfrm>
          <a:prstGeom prst="rect">
            <a:avLst/>
          </a:prstGeom>
        </p:spPr>
        <p:txBody>
          <a:bodyPr wrap="square">
            <a:spAutoFit/>
          </a:bodyPr>
          <a:lstStyle/>
          <a:p>
            <a:r>
              <a:rPr lang="en-US" sz="800" dirty="0" err="1" smtClean="0">
                <a:hlinkClick r:id="rId5"/>
              </a:rPr>
              <a:t>Jørgen</a:t>
            </a:r>
            <a:r>
              <a:rPr lang="en-US" sz="800" dirty="0" smtClean="0">
                <a:hlinkClick r:id="rId5"/>
              </a:rPr>
              <a:t> </a:t>
            </a:r>
            <a:r>
              <a:rPr lang="en-US" sz="800" dirty="0">
                <a:hlinkClick r:id="rId5"/>
              </a:rPr>
              <a:t>Stamp</a:t>
            </a:r>
            <a:r>
              <a:rPr lang="en-US" sz="800" dirty="0"/>
              <a:t>, </a:t>
            </a:r>
            <a:r>
              <a:rPr lang="en-US" sz="800" dirty="0">
                <a:hlinkClick r:id="rId6"/>
              </a:rPr>
              <a:t>CC BY 2.5 </a:t>
            </a:r>
            <a:r>
              <a:rPr lang="en-US" sz="800" dirty="0" smtClean="0">
                <a:hlinkClick r:id="rId6"/>
              </a:rPr>
              <a:t>DK</a:t>
            </a:r>
            <a:r>
              <a:rPr lang="en-US" sz="800" dirty="0" smtClean="0"/>
              <a:t>, </a:t>
            </a:r>
            <a:r>
              <a:rPr lang="en-US" sz="800" dirty="0"/>
              <a:t>via </a:t>
            </a:r>
            <a:r>
              <a:rPr lang="en-US" sz="800" dirty="0">
                <a:hlinkClick r:id="rId5"/>
              </a:rPr>
              <a:t>Wikimedia Commons</a:t>
            </a:r>
            <a:endParaRPr lang="sk-SK" sz="800" dirty="0"/>
          </a:p>
        </p:txBody>
      </p:sp>
      <p:sp>
        <p:nvSpPr>
          <p:cNvPr id="3" name="Obdĺžnik 2"/>
          <p:cNvSpPr/>
          <p:nvPr/>
        </p:nvSpPr>
        <p:spPr>
          <a:xfrm>
            <a:off x="76200" y="6415802"/>
            <a:ext cx="603050" cy="215444"/>
          </a:xfrm>
          <a:prstGeom prst="rect">
            <a:avLst/>
          </a:prstGeom>
        </p:spPr>
        <p:txBody>
          <a:bodyPr wrap="none">
            <a:spAutoFit/>
          </a:bodyPr>
          <a:lstStyle/>
          <a:p>
            <a:r>
              <a:rPr lang="sk-SK" sz="800" dirty="0" smtClean="0"/>
              <a:t>Obrázok:</a:t>
            </a:r>
            <a:endParaRPr lang="sk-SK" sz="800" dirty="0"/>
          </a:p>
        </p:txBody>
      </p:sp>
    </p:spTree>
    <p:extLst>
      <p:ext uri="{BB962C8B-B14F-4D97-AF65-F5344CB8AC3E}">
        <p14:creationId xmlns:p14="http://schemas.microsoft.com/office/powerpoint/2010/main" val="2449557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12" name="Zástupný objekt pre číslo snímky 11"/>
          <p:cNvSpPr>
            <a:spLocks noGrp="1"/>
          </p:cNvSpPr>
          <p:nvPr>
            <p:ph type="sldNum" sz="quarter" idx="12"/>
          </p:nvPr>
        </p:nvSpPr>
        <p:spPr>
          <a:xfrm>
            <a:off x="11561185" y="6356350"/>
            <a:ext cx="394855" cy="365125"/>
          </a:xfrm>
        </p:spPr>
        <p:txBody>
          <a:bodyPr/>
          <a:lstStyle/>
          <a:p>
            <a:pPr>
              <a:defRPr/>
            </a:pPr>
            <a:fld id="{5F8A6784-8DE6-4866-8026-B3451A70A446}" type="slidenum">
              <a:rPr lang="sk-SK" smtClean="0"/>
              <a:pPr>
                <a:defRPr/>
              </a:pPr>
              <a:t>17</a:t>
            </a:fld>
            <a:endParaRPr lang="sk-SK" dirty="0"/>
          </a:p>
        </p:txBody>
      </p:sp>
      <p:sp>
        <p:nvSpPr>
          <p:cNvPr id="2" name="Obdĺžnik 1"/>
          <p:cNvSpPr/>
          <p:nvPr/>
        </p:nvSpPr>
        <p:spPr>
          <a:xfrm>
            <a:off x="719715" y="1626741"/>
            <a:ext cx="10740765" cy="3389396"/>
          </a:xfrm>
          <a:prstGeom prst="rect">
            <a:avLst/>
          </a:prstGeom>
          <a:solidFill>
            <a:schemeClr val="accent1">
              <a:lumMod val="20000"/>
              <a:lumOff val="80000"/>
            </a:schemeClr>
          </a:solidFill>
        </p:spPr>
        <p:txBody>
          <a:bodyPr wrap="square" lIns="180000" tIns="108000" rIns="180000" bIns="108000">
            <a:noAutofit/>
          </a:bodyPr>
          <a:lstStyle/>
          <a:p>
            <a:pPr algn="just">
              <a:lnSpc>
                <a:spcPct val="150000"/>
              </a:lnSpc>
              <a:spcBef>
                <a:spcPts val="1800"/>
              </a:spcBef>
            </a:pPr>
            <a:r>
              <a:rPr lang="sk-SK" sz="2000" dirty="0" smtClean="0"/>
              <a:t>– poskytuje </a:t>
            </a:r>
            <a:r>
              <a:rPr lang="sk-SK" sz="2000" dirty="0"/>
              <a:t>jasne definovanej skupine používateľov </a:t>
            </a:r>
            <a:r>
              <a:rPr lang="sk-SK" sz="2000" b="1" dirty="0">
                <a:solidFill>
                  <a:srgbClr val="C00000"/>
                </a:solidFill>
              </a:rPr>
              <a:t>spoľahlivý a dlhodobý prístup </a:t>
            </a:r>
            <a:r>
              <a:rPr lang="sk-SK" sz="2000" dirty="0">
                <a:solidFill>
                  <a:srgbClr val="C00000"/>
                </a:solidFill>
              </a:rPr>
              <a:t>k organizovaným digitálnym zbierkam </a:t>
            </a:r>
            <a:r>
              <a:rPr lang="sk-SK" sz="2000" b="1" dirty="0">
                <a:solidFill>
                  <a:srgbClr val="C00000"/>
                </a:solidFill>
              </a:rPr>
              <a:t>v dlhodobom </a:t>
            </a:r>
            <a:r>
              <a:rPr lang="sk-SK" sz="2000" b="1" dirty="0" smtClean="0">
                <a:solidFill>
                  <a:srgbClr val="C00000"/>
                </a:solidFill>
              </a:rPr>
              <a:t>horizonte</a:t>
            </a:r>
            <a:r>
              <a:rPr lang="sk-SK" sz="2000" b="1" dirty="0" smtClean="0"/>
              <a:t>,</a:t>
            </a:r>
          </a:p>
          <a:p>
            <a:pPr algn="just">
              <a:lnSpc>
                <a:spcPct val="150000"/>
              </a:lnSpc>
              <a:spcBef>
                <a:spcPts val="1200"/>
              </a:spcBef>
            </a:pPr>
            <a:r>
              <a:rPr lang="sk-SK" sz="2000" dirty="0" smtClean="0"/>
              <a:t>– dôveryhodnosť </a:t>
            </a:r>
            <a:r>
              <a:rPr lang="sk-SK" sz="2000" dirty="0"/>
              <a:t>digitálneho repozitára musí </a:t>
            </a:r>
            <a:r>
              <a:rPr lang="sk-SK" sz="2000" dirty="0" smtClean="0"/>
              <a:t>byť možné </a:t>
            </a:r>
            <a:r>
              <a:rPr lang="sk-SK" sz="2000" b="1" dirty="0"/>
              <a:t>objektívne otestovať a vyhodnotiť na základe vopred stanovených </a:t>
            </a:r>
            <a:r>
              <a:rPr lang="sk-SK" sz="2000" b="1" dirty="0" smtClean="0"/>
              <a:t>kritérií</a:t>
            </a:r>
            <a:r>
              <a:rPr lang="sk-SK" sz="2000" dirty="0" smtClean="0"/>
              <a:t> (napr. </a:t>
            </a:r>
            <a:r>
              <a:rPr lang="sk-SK" sz="2000" dirty="0"/>
              <a:t>schopnosť zabezpečiť kontinuitu financovania všetkých </a:t>
            </a:r>
            <a:r>
              <a:rPr lang="sk-SK" sz="2000" dirty="0" smtClean="0"/>
              <a:t>činností),</a:t>
            </a:r>
            <a:endParaRPr lang="sk-SK" sz="2000" dirty="0"/>
          </a:p>
          <a:p>
            <a:pPr algn="just">
              <a:lnSpc>
                <a:spcPct val="150000"/>
              </a:lnSpc>
              <a:spcBef>
                <a:spcPts val="1200"/>
              </a:spcBef>
            </a:pPr>
            <a:r>
              <a:rPr lang="sk-SK" sz="2000" dirty="0" smtClean="0"/>
              <a:t>– testovanie </a:t>
            </a:r>
            <a:r>
              <a:rPr lang="sk-SK" sz="2000" dirty="0"/>
              <a:t>a hodnotenie môže vykonávať externý </a:t>
            </a:r>
            <a:r>
              <a:rPr lang="sk-SK" sz="2000" dirty="0" smtClean="0"/>
              <a:t>subjekt.</a:t>
            </a:r>
            <a:endParaRPr lang="sk-SK" sz="2000" dirty="0"/>
          </a:p>
        </p:txBody>
      </p:sp>
      <p:pic>
        <p:nvPicPr>
          <p:cNvPr id="4" name="Obrázok 3"/>
          <p:cNvPicPr>
            <a:picLocks noChangeAspect="1"/>
          </p:cNvPicPr>
          <p:nvPr/>
        </p:nvPicPr>
        <p:blipFill>
          <a:blip r:embed="rId3"/>
          <a:stretch>
            <a:fillRect/>
          </a:stretch>
        </p:blipFill>
        <p:spPr>
          <a:xfrm>
            <a:off x="4156678" y="5341803"/>
            <a:ext cx="4548258" cy="1205878"/>
          </a:xfrm>
          <a:prstGeom prst="rect">
            <a:avLst/>
          </a:prstGeom>
          <a:ln>
            <a:solidFill>
              <a:schemeClr val="accent6">
                <a:lumMod val="40000"/>
                <a:lumOff val="60000"/>
              </a:schemeClr>
            </a:solidFill>
          </a:ln>
        </p:spPr>
      </p:pic>
      <p:sp>
        <p:nvSpPr>
          <p:cNvPr id="3" name="Obdĺžnik 2"/>
          <p:cNvSpPr/>
          <p:nvPr/>
        </p:nvSpPr>
        <p:spPr>
          <a:xfrm>
            <a:off x="3125431" y="478290"/>
            <a:ext cx="6610752" cy="892552"/>
          </a:xfrm>
          <a:prstGeom prst="rect">
            <a:avLst/>
          </a:prstGeom>
        </p:spPr>
        <p:txBody>
          <a:bodyPr wrap="square">
            <a:spAutoFit/>
          </a:bodyPr>
          <a:lstStyle/>
          <a:p>
            <a:pPr algn="ctr">
              <a:lnSpc>
                <a:spcPct val="130000"/>
              </a:lnSpc>
            </a:pPr>
            <a:r>
              <a:rPr lang="sk-SK" sz="2400" b="1" cap="all" dirty="0">
                <a:solidFill>
                  <a:srgbClr val="C00000"/>
                </a:solidFill>
              </a:rPr>
              <a:t>Dôveryhodný digitálny repozitár </a:t>
            </a:r>
          </a:p>
          <a:p>
            <a:pPr algn="ctr">
              <a:lnSpc>
                <a:spcPct val="130000"/>
              </a:lnSpc>
            </a:pPr>
            <a:r>
              <a:rPr lang="sk-SK" sz="1600" b="1" cap="all" dirty="0">
                <a:solidFill>
                  <a:srgbClr val="C00000"/>
                </a:solidFill>
              </a:rPr>
              <a:t>(</a:t>
            </a:r>
            <a:r>
              <a:rPr lang="sk-SK" sz="1600" b="1" cap="all" dirty="0" err="1">
                <a:solidFill>
                  <a:srgbClr val="C00000"/>
                </a:solidFill>
              </a:rPr>
              <a:t>trustworthy</a:t>
            </a:r>
            <a:r>
              <a:rPr lang="sk-SK" sz="1600" b="1" cap="all" dirty="0">
                <a:solidFill>
                  <a:srgbClr val="C00000"/>
                </a:solidFill>
              </a:rPr>
              <a:t> </a:t>
            </a:r>
            <a:r>
              <a:rPr lang="sk-SK" sz="1600" b="1" cap="all" dirty="0" err="1">
                <a:solidFill>
                  <a:srgbClr val="C00000"/>
                </a:solidFill>
              </a:rPr>
              <a:t>digital</a:t>
            </a:r>
            <a:r>
              <a:rPr lang="sk-SK" sz="1600" b="1" cap="all" dirty="0">
                <a:solidFill>
                  <a:srgbClr val="C00000"/>
                </a:solidFill>
              </a:rPr>
              <a:t> </a:t>
            </a:r>
            <a:r>
              <a:rPr lang="sk-SK" sz="1600" b="1" cap="all" dirty="0" err="1">
                <a:solidFill>
                  <a:srgbClr val="C00000"/>
                </a:solidFill>
              </a:rPr>
              <a:t>repository</a:t>
            </a:r>
            <a:r>
              <a:rPr lang="sk-SK" sz="1600" b="1" cap="all" dirty="0">
                <a:solidFill>
                  <a:srgbClr val="C00000"/>
                </a:solidFill>
              </a:rPr>
              <a:t>)</a:t>
            </a:r>
          </a:p>
        </p:txBody>
      </p:sp>
      <p:sp>
        <p:nvSpPr>
          <p:cNvPr id="6" name="BlokTextu 5"/>
          <p:cNvSpPr txBox="1"/>
          <p:nvPr/>
        </p:nvSpPr>
        <p:spPr>
          <a:xfrm>
            <a:off x="122139" y="6606059"/>
            <a:ext cx="671979" cy="230832"/>
          </a:xfrm>
          <a:prstGeom prst="rect">
            <a:avLst/>
          </a:prstGeom>
          <a:noFill/>
        </p:spPr>
        <p:txBody>
          <a:bodyPr wrap="none" rtlCol="0">
            <a:spAutoFit/>
          </a:bodyPr>
          <a:lstStyle/>
          <a:p>
            <a:r>
              <a:rPr lang="sk-SK" sz="900" dirty="0" smtClean="0"/>
              <a:t>Zdroj: 14 </a:t>
            </a:r>
            <a:endParaRPr lang="sk-SK" sz="900" dirty="0"/>
          </a:p>
        </p:txBody>
      </p:sp>
    </p:spTree>
    <p:extLst>
      <p:ext uri="{BB962C8B-B14F-4D97-AF65-F5344CB8AC3E}">
        <p14:creationId xmlns:p14="http://schemas.microsoft.com/office/powerpoint/2010/main" val="187131024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093941" y="89174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4"/>
            <a:ext cx="12192000" cy="132314"/>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2531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a:solidFill>
                  <a:schemeClr val="bg1"/>
                </a:solidFill>
                <a:latin typeface="Arial" panose="020B0604020202020204" pitchFamily="34" charset="0"/>
                <a:cs typeface="Arial" panose="020B0604020202020204" pitchFamily="34" charset="0"/>
              </a:rPr>
              <a:t>Repozitáre</a:t>
            </a:r>
          </a:p>
        </p:txBody>
      </p:sp>
      <p:sp>
        <p:nvSpPr>
          <p:cNvPr id="9" name="Zástupný objekt pre číslo snímky 8"/>
          <p:cNvSpPr>
            <a:spLocks noGrp="1"/>
          </p:cNvSpPr>
          <p:nvPr>
            <p:ph type="sldNum" sz="quarter" idx="12"/>
          </p:nvPr>
        </p:nvSpPr>
        <p:spPr>
          <a:xfrm>
            <a:off x="11837322" y="6482842"/>
            <a:ext cx="351503" cy="365125"/>
          </a:xfrm>
        </p:spPr>
        <p:txBody>
          <a:bodyPr/>
          <a:lstStyle/>
          <a:p>
            <a:pPr>
              <a:defRPr/>
            </a:pPr>
            <a:fld id="{5F8A6784-8DE6-4866-8026-B3451A70A446}" type="slidenum">
              <a:rPr lang="sk-SK" smtClean="0"/>
              <a:pPr>
                <a:defRPr/>
              </a:pPr>
              <a:t>18</a:t>
            </a:fld>
            <a:endParaRPr lang="sk-SK" dirty="0"/>
          </a:p>
        </p:txBody>
      </p:sp>
      <p:sp>
        <p:nvSpPr>
          <p:cNvPr id="10" name="BlokTextu 9"/>
          <p:cNvSpPr txBox="1"/>
          <p:nvPr/>
        </p:nvSpPr>
        <p:spPr>
          <a:xfrm>
            <a:off x="0" y="6481100"/>
            <a:ext cx="4603531" cy="338554"/>
          </a:xfrm>
          <a:prstGeom prst="rect">
            <a:avLst/>
          </a:prstGeom>
          <a:noFill/>
        </p:spPr>
        <p:txBody>
          <a:bodyPr wrap="square" rtlCol="0">
            <a:spAutoFit/>
          </a:bodyPr>
          <a:lstStyle/>
          <a:p>
            <a:r>
              <a:rPr lang="sk-SK" sz="800" dirty="0" smtClean="0"/>
              <a:t>Zdroj schémy Vývoja noriem pre DR: </a:t>
            </a:r>
            <a:r>
              <a:rPr lang="sk-SK" sz="800" dirty="0" smtClean="0">
                <a:hlinkClick r:id="rId3"/>
              </a:rPr>
              <a:t>https</a:t>
            </a:r>
            <a:r>
              <a:rPr lang="sk-SK" sz="800" dirty="0">
                <a:hlinkClick r:id="rId3"/>
              </a:rPr>
              <a:t>://en.wikipedia.org/wiki/Trustworthy_Repositories_Audit_%</a:t>
            </a:r>
            <a:r>
              <a:rPr lang="sk-SK" sz="800" dirty="0" smtClean="0">
                <a:hlinkClick r:id="rId3"/>
              </a:rPr>
              <a:t>26_Certification#cite_note-3</a:t>
            </a:r>
            <a:r>
              <a:rPr lang="sk-SK" sz="800" dirty="0" smtClean="0"/>
              <a:t>  </a:t>
            </a:r>
            <a:endParaRPr lang="sk-SK" sz="800" dirty="0"/>
          </a:p>
        </p:txBody>
      </p:sp>
      <p:sp>
        <p:nvSpPr>
          <p:cNvPr id="11" name="Obdĺžnik 10"/>
          <p:cNvSpPr/>
          <p:nvPr/>
        </p:nvSpPr>
        <p:spPr>
          <a:xfrm>
            <a:off x="554114" y="2169324"/>
            <a:ext cx="3146970" cy="2400657"/>
          </a:xfrm>
          <a:prstGeom prst="rect">
            <a:avLst/>
          </a:prstGeom>
          <a:solidFill>
            <a:schemeClr val="accent6">
              <a:lumMod val="40000"/>
              <a:lumOff val="60000"/>
            </a:schemeClr>
          </a:solidFill>
        </p:spPr>
        <p:txBody>
          <a:bodyPr wrap="square">
            <a:spAutoFit/>
          </a:bodyPr>
          <a:lstStyle/>
          <a:p>
            <a:pPr algn="ctr"/>
            <a:r>
              <a:rPr lang="sk-SK" sz="2400" b="1" cap="all" dirty="0">
                <a:solidFill>
                  <a:srgbClr val="C00000"/>
                </a:solidFill>
                <a:latin typeface="Arial" panose="020B0604020202020204" pitchFamily="34" charset="0"/>
                <a:cs typeface="Arial" panose="020B0604020202020204" pitchFamily="34" charset="0"/>
              </a:rPr>
              <a:t>Dôveryhodnosť – AUDIT a certifikácia </a:t>
            </a:r>
          </a:p>
          <a:p>
            <a:pPr algn="ctr"/>
            <a:endParaRPr lang="sk-SK" b="1" dirty="0" smtClean="0">
              <a:solidFill>
                <a:srgbClr val="12018D"/>
              </a:solidFill>
            </a:endParaRPr>
          </a:p>
          <a:p>
            <a:pPr algn="ctr"/>
            <a:r>
              <a:rPr lang="sk-SK" sz="2000" b="1" dirty="0" smtClean="0">
                <a:solidFill>
                  <a:srgbClr val="12018D"/>
                </a:solidFill>
              </a:rPr>
              <a:t>Vývoj </a:t>
            </a:r>
            <a:r>
              <a:rPr lang="sk-SK" sz="2000" b="1" dirty="0">
                <a:solidFill>
                  <a:srgbClr val="12018D"/>
                </a:solidFill>
              </a:rPr>
              <a:t>noriem/štandardov pre digitálne repozitáre</a:t>
            </a:r>
          </a:p>
        </p:txBody>
      </p:sp>
      <p:pic>
        <p:nvPicPr>
          <p:cNvPr id="4" name="Obrázo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580" y="73903"/>
            <a:ext cx="5725573" cy="6591501"/>
          </a:xfrm>
          <a:prstGeom prst="rect">
            <a:avLst/>
          </a:prstGeom>
        </p:spPr>
      </p:pic>
      <p:sp>
        <p:nvSpPr>
          <p:cNvPr id="7" name="Obdĺžnik 6"/>
          <p:cNvSpPr/>
          <p:nvPr/>
        </p:nvSpPr>
        <p:spPr>
          <a:xfrm>
            <a:off x="10210196" y="1686392"/>
            <a:ext cx="1802877" cy="3046988"/>
          </a:xfrm>
          <a:prstGeom prst="rect">
            <a:avLst/>
          </a:prstGeom>
          <a:solidFill>
            <a:schemeClr val="accent6">
              <a:lumMod val="40000"/>
              <a:lumOff val="60000"/>
            </a:schemeClr>
          </a:solidFill>
        </p:spPr>
        <p:txBody>
          <a:bodyPr wrap="square">
            <a:spAutoFit/>
          </a:bodyPr>
          <a:lstStyle/>
          <a:p>
            <a:r>
              <a:rPr lang="sk-SK" sz="1600" b="1" dirty="0"/>
              <a:t>STN ISO 14721: 2014 (31 0592), </a:t>
            </a:r>
            <a:r>
              <a:rPr lang="sk-SK" sz="1600" dirty="0"/>
              <a:t>Systémy prenosu vesmírnych údajov a informácií. Otvorený archívny informačný systém (OAIS). Referenčný modul.</a:t>
            </a:r>
          </a:p>
        </p:txBody>
      </p:sp>
      <p:sp>
        <p:nvSpPr>
          <p:cNvPr id="8" name="Šípka doľava 7"/>
          <p:cNvSpPr/>
          <p:nvPr/>
        </p:nvSpPr>
        <p:spPr>
          <a:xfrm>
            <a:off x="9129714" y="2895562"/>
            <a:ext cx="1080482" cy="2762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0926845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093941" y="89174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3" name="BlokTextu 12"/>
          <p:cNvSpPr txBox="1"/>
          <p:nvPr/>
        </p:nvSpPr>
        <p:spPr>
          <a:xfrm>
            <a:off x="310547" y="636965"/>
            <a:ext cx="7480141" cy="535473"/>
          </a:xfrm>
          <a:prstGeom prst="rect">
            <a:avLst/>
          </a:prstGeom>
          <a:noFill/>
        </p:spPr>
        <p:txBody>
          <a:bodyPr wrap="square" rtlCol="0">
            <a:noAutofit/>
          </a:bodyPr>
          <a:lstStyle/>
          <a:p>
            <a:r>
              <a:rPr lang="sk-SK" sz="2400" b="1" cap="all" dirty="0" smtClean="0">
                <a:solidFill>
                  <a:srgbClr val="C00000"/>
                </a:solidFill>
              </a:rPr>
              <a:t>Dôveryhodnosť – AUDIT + certifikácia </a:t>
            </a:r>
            <a:endParaRPr lang="sk-SK" sz="2400" b="1" cap="all" dirty="0">
              <a:solidFill>
                <a:srgbClr val="C00000"/>
              </a:solidFill>
            </a:endParaRPr>
          </a:p>
        </p:txBody>
      </p:sp>
      <p:sp>
        <p:nvSpPr>
          <p:cNvPr id="15" name="BlokTextu 14"/>
          <p:cNvSpPr txBox="1"/>
          <p:nvPr/>
        </p:nvSpPr>
        <p:spPr>
          <a:xfrm>
            <a:off x="310547" y="1121994"/>
            <a:ext cx="11534612" cy="5048485"/>
          </a:xfrm>
          <a:prstGeom prst="rect">
            <a:avLst/>
          </a:prstGeom>
          <a:noFill/>
        </p:spPr>
        <p:txBody>
          <a:bodyPr wrap="square" rtlCol="0">
            <a:noAutofit/>
          </a:bodyPr>
          <a:lstStyle/>
          <a:p>
            <a:pPr marL="1616075" lvl="3"/>
            <a:r>
              <a:rPr lang="en-US" sz="2400" b="1" dirty="0">
                <a:hlinkClick r:id="rId3"/>
              </a:rPr>
              <a:t>ISO 16363 </a:t>
            </a:r>
            <a:r>
              <a:rPr lang="en-US" sz="2400" b="1" dirty="0"/>
              <a:t>Audit and certification of trustworthy digital </a:t>
            </a:r>
            <a:r>
              <a:rPr lang="en-US" sz="2400" b="1" dirty="0" smtClean="0"/>
              <a:t>repositories</a:t>
            </a:r>
            <a:endParaRPr lang="sk-SK" sz="2400" b="1" dirty="0" smtClean="0"/>
          </a:p>
          <a:p>
            <a:pPr marL="1616075" lvl="3">
              <a:buFont typeface="Arial" panose="020B0604020202020204" pitchFamily="34" charset="0"/>
              <a:buChar char="•"/>
            </a:pPr>
            <a:r>
              <a:rPr lang="sk-SK" sz="2400" dirty="0"/>
              <a:t>k</a:t>
            </a:r>
            <a:r>
              <a:rPr lang="sk-SK" sz="2400" dirty="0" smtClean="0"/>
              <a:t>omplexný externý audit + certifikácia</a:t>
            </a:r>
          </a:p>
          <a:p>
            <a:pPr marL="1616075" lvl="3">
              <a:buFont typeface="Arial" panose="020B0604020202020204" pitchFamily="34" charset="0"/>
              <a:buChar char="•"/>
            </a:pPr>
            <a:r>
              <a:rPr lang="sk-SK" sz="2400" dirty="0" smtClean="0"/>
              <a:t>repozitáre s rôznym obsahom, on-site</a:t>
            </a:r>
          </a:p>
          <a:p>
            <a:pPr marL="1616075" lvl="3">
              <a:buFont typeface="Arial" panose="020B0604020202020204" pitchFamily="34" charset="0"/>
              <a:buChar char="•"/>
            </a:pPr>
            <a:r>
              <a:rPr lang="sk-SK" sz="2400" i="1" dirty="0">
                <a:solidFill>
                  <a:srgbClr val="C00000"/>
                </a:solidFill>
              </a:rPr>
              <a:t>STN ISO 16363: 2014 (31 0591), Systémy prenosu vesmírnych údajov a informácií. Audit a certifikácia dôveryhodných digitálnych úložísk</a:t>
            </a:r>
            <a:r>
              <a:rPr lang="sk-SK" sz="2400" i="1" dirty="0" smtClean="0">
                <a:solidFill>
                  <a:srgbClr val="C00000"/>
                </a:solidFill>
              </a:rPr>
              <a:t>.</a:t>
            </a:r>
          </a:p>
          <a:p>
            <a:pPr marL="1616075" lvl="3">
              <a:buFont typeface="Arial" panose="020B0604020202020204" pitchFamily="34" charset="0"/>
              <a:buChar char="•"/>
            </a:pPr>
            <a:r>
              <a:rPr lang="sk-SK" sz="2400" dirty="0"/>
              <a:t>b</a:t>
            </a:r>
            <a:r>
              <a:rPr lang="sk-SK" sz="2400" dirty="0" smtClean="0"/>
              <a:t>ude nahradená normou </a:t>
            </a:r>
            <a:r>
              <a:rPr lang="en-US" sz="2400" dirty="0" smtClean="0"/>
              <a:t>ISO/DIS 16363</a:t>
            </a:r>
            <a:r>
              <a:rPr lang="sk-SK" sz="2400" dirty="0" smtClean="0"/>
              <a:t> </a:t>
            </a:r>
            <a:r>
              <a:rPr lang="sk-SK" sz="1200" dirty="0"/>
              <a:t>(</a:t>
            </a:r>
            <a:r>
              <a:rPr lang="en-US" sz="1200" dirty="0" smtClean="0">
                <a:hlinkClick r:id="rId4"/>
              </a:rPr>
              <a:t>https</a:t>
            </a:r>
            <a:r>
              <a:rPr lang="en-US" sz="1200" dirty="0">
                <a:hlinkClick r:id="rId4"/>
              </a:rPr>
              <a:t>://</a:t>
            </a:r>
            <a:r>
              <a:rPr lang="en-US" sz="1200" dirty="0" smtClean="0">
                <a:hlinkClick r:id="rId4"/>
              </a:rPr>
              <a:t>www.iso.org/standard/56510.html</a:t>
            </a:r>
            <a:r>
              <a:rPr lang="sk-SK" sz="1200" dirty="0" smtClean="0"/>
              <a:t>)</a:t>
            </a:r>
            <a:endParaRPr lang="sk-SK" sz="800" dirty="0" smtClean="0"/>
          </a:p>
          <a:p>
            <a:pPr marL="1616075" lvl="3">
              <a:buFont typeface="Arial" panose="020B0604020202020204" pitchFamily="34" charset="0"/>
              <a:buChar char="•"/>
            </a:pPr>
            <a:endParaRPr lang="sk-SK" sz="800" dirty="0" smtClean="0"/>
          </a:p>
          <a:p>
            <a:pPr marL="1616075" lvl="3"/>
            <a:endParaRPr lang="sk-SK" sz="800" dirty="0"/>
          </a:p>
          <a:p>
            <a:pPr marL="1616075" lvl="3">
              <a:buFont typeface="Arial" panose="020B0604020202020204" pitchFamily="34" charset="0"/>
              <a:buChar char="•"/>
            </a:pPr>
            <a:endParaRPr lang="sk-SK" sz="800" dirty="0"/>
          </a:p>
          <a:p>
            <a:pPr marL="1616075"/>
            <a:endParaRPr lang="sk-SK" sz="800" dirty="0" smtClean="0"/>
          </a:p>
          <a:p>
            <a:pPr marL="1616075"/>
            <a:r>
              <a:rPr lang="en-US" sz="2400" b="1" dirty="0" smtClean="0">
                <a:hlinkClick r:id="rId5"/>
              </a:rPr>
              <a:t>Nestor Seal</a:t>
            </a:r>
            <a:r>
              <a:rPr lang="sk-SK" sz="2400" b="1" dirty="0" smtClean="0">
                <a:hlinkClick r:id="rId5"/>
              </a:rPr>
              <a:t> </a:t>
            </a:r>
            <a:r>
              <a:rPr lang="sk-SK" sz="2400" b="1" dirty="0" smtClean="0"/>
              <a:t>-</a:t>
            </a:r>
            <a:r>
              <a:rPr lang="en-US" sz="2400" dirty="0" smtClean="0"/>
              <a:t> </a:t>
            </a:r>
            <a:r>
              <a:rPr lang="sk-SK" sz="2400" dirty="0" smtClean="0"/>
              <a:t>podľa normy nemeckej normy</a:t>
            </a:r>
            <a:r>
              <a:rPr lang="en-US" sz="2400" dirty="0" smtClean="0"/>
              <a:t> </a:t>
            </a:r>
            <a:r>
              <a:rPr lang="en-US" sz="2400" dirty="0"/>
              <a:t>DIN </a:t>
            </a:r>
            <a:r>
              <a:rPr lang="en-US" sz="2400" dirty="0" smtClean="0"/>
              <a:t>31644</a:t>
            </a:r>
            <a:endParaRPr lang="sk-SK" sz="2400" dirty="0" smtClean="0"/>
          </a:p>
          <a:p>
            <a:pPr marL="1616075"/>
            <a:endParaRPr lang="sk-SK" sz="800" dirty="0" smtClean="0"/>
          </a:p>
          <a:p>
            <a:pPr marL="1616075"/>
            <a:endParaRPr lang="sk-SK" sz="800" dirty="0" smtClean="0"/>
          </a:p>
          <a:p>
            <a:pPr marL="1616075"/>
            <a:endParaRPr lang="sk-SK" sz="800" dirty="0" smtClean="0"/>
          </a:p>
          <a:p>
            <a:pPr marL="1616075"/>
            <a:endParaRPr lang="sk-SK" sz="800" dirty="0" smtClean="0"/>
          </a:p>
          <a:p>
            <a:pPr marL="1616075"/>
            <a:endParaRPr lang="sk-SK" sz="800" dirty="0"/>
          </a:p>
          <a:p>
            <a:pPr marL="1616075"/>
            <a:r>
              <a:rPr lang="sk-SK" sz="2800" b="1" dirty="0" err="1">
                <a:hlinkClick r:id="rId6"/>
              </a:rPr>
              <a:t>CoreTrustSeal</a:t>
            </a:r>
            <a:r>
              <a:rPr lang="sk-SK" sz="2800" b="1" dirty="0"/>
              <a:t> </a:t>
            </a:r>
            <a:endParaRPr lang="sk-SK" sz="2800" dirty="0"/>
          </a:p>
          <a:p>
            <a:pPr marL="1616075">
              <a:buFont typeface="Arial" panose="020B0604020202020204" pitchFamily="34" charset="0"/>
              <a:buChar char="•"/>
            </a:pPr>
            <a:r>
              <a:rPr lang="sk-SK" sz="2400" dirty="0"/>
              <a:t>dátové repozitáre</a:t>
            </a:r>
          </a:p>
          <a:p>
            <a:pPr marL="1616075">
              <a:buFont typeface="Arial" panose="020B0604020202020204" pitchFamily="34" charset="0"/>
              <a:buChar char="•"/>
            </a:pPr>
            <a:r>
              <a:rPr lang="sk-SK" sz="2400" dirty="0"/>
              <a:t>menej metrík, kratšia doba trvania, každé tri roky, </a:t>
            </a:r>
            <a:r>
              <a:rPr lang="sk-SK" sz="2400" dirty="0" err="1"/>
              <a:t>off</a:t>
            </a:r>
            <a:r>
              <a:rPr lang="sk-SK" sz="2400" dirty="0"/>
              <a:t>-site</a:t>
            </a:r>
          </a:p>
          <a:p>
            <a:endParaRPr lang="sk-SK" sz="800" dirty="0"/>
          </a:p>
          <a:p>
            <a:r>
              <a:rPr lang="sk-SK" sz="2400" b="1" dirty="0"/>
              <a:t>	  </a:t>
            </a:r>
            <a:r>
              <a:rPr lang="sk-SK" sz="800" dirty="0"/>
              <a:t> </a:t>
            </a:r>
            <a:r>
              <a:rPr lang="sk-SK" sz="2400" b="1" dirty="0"/>
              <a:t>     </a:t>
            </a:r>
          </a:p>
          <a:p>
            <a:pPr marL="2244725" indent="-452438"/>
            <a:endParaRPr lang="en-US" sz="2400" dirty="0"/>
          </a:p>
        </p:txBody>
      </p:sp>
      <p:pic>
        <p:nvPicPr>
          <p:cNvPr id="4" name="Obrázok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583" y="4851559"/>
            <a:ext cx="1495191" cy="1440622"/>
          </a:xfrm>
          <a:prstGeom prst="rect">
            <a:avLst/>
          </a:prstGeom>
        </p:spPr>
      </p:pic>
      <p:pic>
        <p:nvPicPr>
          <p:cNvPr id="5" name="Obrázok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732" y="1094866"/>
            <a:ext cx="1471282" cy="1500129"/>
          </a:xfrm>
          <a:prstGeom prst="rect">
            <a:avLst/>
          </a:prstGeom>
        </p:spPr>
      </p:pic>
      <p:sp>
        <p:nvSpPr>
          <p:cNvPr id="7" name="BlokTextu 6"/>
          <p:cNvSpPr txBox="1"/>
          <p:nvPr/>
        </p:nvSpPr>
        <p:spPr>
          <a:xfrm>
            <a:off x="4630484" y="6236054"/>
            <a:ext cx="7561516" cy="591949"/>
          </a:xfrm>
          <a:prstGeom prst="rect">
            <a:avLst/>
          </a:prstGeom>
          <a:solidFill>
            <a:schemeClr val="bg1">
              <a:lumMod val="85000"/>
            </a:schemeClr>
          </a:solidFill>
        </p:spPr>
        <p:txBody>
          <a:bodyPr wrap="square" lIns="288000" tIns="144000" rtlCol="0">
            <a:noAutofit/>
          </a:bodyPr>
          <a:lstStyle/>
          <a:p>
            <a:r>
              <a:rPr lang="sk-SK" sz="1600" dirty="0">
                <a:hlinkClick r:id="rId9"/>
              </a:rPr>
              <a:t>https://www.openaire.eu/find-trustworthy-data-repository-certified-repositories</a:t>
            </a:r>
            <a:endParaRPr lang="sk-SK" sz="1600" dirty="0"/>
          </a:p>
        </p:txBody>
      </p:sp>
      <p:sp>
        <p:nvSpPr>
          <p:cNvPr id="11" name="Obdĺžnik 10"/>
          <p:cNvSpPr/>
          <p:nvPr/>
        </p:nvSpPr>
        <p:spPr>
          <a:xfrm>
            <a:off x="0" y="0"/>
            <a:ext cx="12192000" cy="52531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a:solidFill>
                  <a:schemeClr val="bg1"/>
                </a:solidFill>
                <a:latin typeface="Arial" panose="020B0604020202020204" pitchFamily="34" charset="0"/>
                <a:cs typeface="Arial" panose="020B0604020202020204" pitchFamily="34" charset="0"/>
              </a:rPr>
              <a:t>Repozitáre</a:t>
            </a:r>
          </a:p>
        </p:txBody>
      </p:sp>
      <p:sp>
        <p:nvSpPr>
          <p:cNvPr id="12" name="Obdĺžnik 11"/>
          <p:cNvSpPr/>
          <p:nvPr/>
        </p:nvSpPr>
        <p:spPr>
          <a:xfrm>
            <a:off x="0" y="461963"/>
            <a:ext cx="12192000" cy="124330"/>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pic>
        <p:nvPicPr>
          <p:cNvPr id="9" name="Obrázok 8"/>
          <p:cNvPicPr>
            <a:picLocks noChangeAspect="1"/>
          </p:cNvPicPr>
          <p:nvPr/>
        </p:nvPicPr>
        <p:blipFill>
          <a:blip r:embed="rId10"/>
          <a:stretch>
            <a:fillRect/>
          </a:stretch>
        </p:blipFill>
        <p:spPr>
          <a:xfrm>
            <a:off x="9652862" y="3646236"/>
            <a:ext cx="2327564" cy="581891"/>
          </a:xfrm>
          <a:prstGeom prst="rect">
            <a:avLst/>
          </a:prstGeom>
        </p:spPr>
      </p:pic>
      <p:pic>
        <p:nvPicPr>
          <p:cNvPr id="10" name="Obrázok 9"/>
          <p:cNvPicPr>
            <a:picLocks noChangeAspect="1"/>
          </p:cNvPicPr>
          <p:nvPr/>
        </p:nvPicPr>
        <p:blipFill>
          <a:blip r:embed="rId11"/>
          <a:stretch>
            <a:fillRect/>
          </a:stretch>
        </p:blipFill>
        <p:spPr>
          <a:xfrm>
            <a:off x="342583" y="3235770"/>
            <a:ext cx="1348431" cy="1348431"/>
          </a:xfrm>
          <a:prstGeom prst="rect">
            <a:avLst/>
          </a:prstGeom>
        </p:spPr>
      </p:pic>
    </p:spTree>
    <p:extLst>
      <p:ext uri="{BB962C8B-B14F-4D97-AF65-F5344CB8AC3E}">
        <p14:creationId xmlns:p14="http://schemas.microsoft.com/office/powerpoint/2010/main" val="32662044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366" name="Obdĺžnik 6"/>
          <p:cNvSpPr>
            <a:spLocks noChangeArrowheads="1"/>
          </p:cNvSpPr>
          <p:nvPr/>
        </p:nvSpPr>
        <p:spPr bwMode="auto">
          <a:xfrm>
            <a:off x="31750" y="30163"/>
            <a:ext cx="5594801" cy="584775"/>
          </a:xfrm>
          <a:prstGeom prst="rect">
            <a:avLst/>
          </a:prstGeom>
          <a:noFill/>
          <a:ln w="9525">
            <a:noFill/>
            <a:miter lim="800000"/>
            <a:headEnd/>
            <a:tailEnd/>
          </a:ln>
        </p:spPr>
        <p:txBody>
          <a:bodyPr wrap="none">
            <a:spAutoFit/>
          </a:bodyPr>
          <a:lstStyle/>
          <a:p>
            <a:r>
              <a:rPr lang="sk-SK" sz="3200" b="1" dirty="0" smtClean="0">
                <a:solidFill>
                  <a:schemeClr val="bg1"/>
                </a:solidFill>
                <a:latin typeface="Arial" panose="020B0604020202020204" pitchFamily="34" charset="0"/>
                <a:cs typeface="Arial" panose="020B0604020202020204" pitchFamily="34" charset="0"/>
              </a:rPr>
              <a:t>	Archivácia a repozitáre</a:t>
            </a:r>
            <a:endParaRPr lang="sk-SK" sz="3200" b="1" dirty="0">
              <a:solidFill>
                <a:schemeClr val="bg1"/>
              </a:solidFill>
              <a:latin typeface="Arial" panose="020B0604020202020204" pitchFamily="34" charset="0"/>
              <a:cs typeface="Arial" panose="020B0604020202020204" pitchFamily="34" charset="0"/>
            </a:endParaRPr>
          </a:p>
        </p:txBody>
      </p:sp>
      <p:sp>
        <p:nvSpPr>
          <p:cNvPr id="7" name="Zástupný objekt pre číslo snímky 6"/>
          <p:cNvSpPr>
            <a:spLocks noGrp="1"/>
          </p:cNvSpPr>
          <p:nvPr>
            <p:ph type="sldNum" sz="quarter" idx="12"/>
          </p:nvPr>
        </p:nvSpPr>
        <p:spPr>
          <a:xfrm>
            <a:off x="11809378" y="6346623"/>
            <a:ext cx="293451" cy="365125"/>
          </a:xfrm>
        </p:spPr>
        <p:txBody>
          <a:bodyPr/>
          <a:lstStyle/>
          <a:p>
            <a:pPr>
              <a:defRPr/>
            </a:pPr>
            <a:fld id="{5F8A6784-8DE6-4866-8026-B3451A70A446}" type="slidenum">
              <a:rPr lang="sk-SK" smtClean="0"/>
              <a:pPr>
                <a:defRPr/>
              </a:pPr>
              <a:t>2</a:t>
            </a:fld>
            <a:endParaRPr lang="sk-SK"/>
          </a:p>
        </p:txBody>
      </p:sp>
      <p:sp>
        <p:nvSpPr>
          <p:cNvPr id="10" name="Podnadpis 2"/>
          <p:cNvSpPr txBox="1">
            <a:spLocks/>
          </p:cNvSpPr>
          <p:nvPr/>
        </p:nvSpPr>
        <p:spPr>
          <a:xfrm>
            <a:off x="573530" y="920146"/>
            <a:ext cx="5967120" cy="5541613"/>
          </a:xfrm>
          <a:prstGeom prst="rect">
            <a:avLst/>
          </a:prstGeom>
          <a:solidFill>
            <a:schemeClr val="accent1">
              <a:lumMod val="20000"/>
              <a:lumOff val="80000"/>
            </a:schemeClr>
          </a:solidFill>
        </p:spPr>
        <p:txBody>
          <a:bodyPr/>
          <a:lstStyle/>
          <a:p>
            <a:pPr>
              <a:lnSpc>
                <a:spcPct val="90000"/>
              </a:lnSpc>
              <a:spcBef>
                <a:spcPts val="1000"/>
              </a:spcBef>
              <a:buFont typeface="Arial" charset="0"/>
              <a:buNone/>
            </a:pPr>
            <a:r>
              <a:rPr lang="sk-SK" sz="2400" b="1" cap="all" dirty="0" smtClean="0">
                <a:solidFill>
                  <a:srgbClr val="C00000"/>
                </a:solidFill>
                <a:latin typeface="Arial" panose="020B0604020202020204" pitchFamily="34" charset="0"/>
                <a:cs typeface="Arial" panose="020B0604020202020204" pitchFamily="34" charset="0"/>
              </a:rPr>
              <a:t>Témy</a:t>
            </a:r>
            <a:endParaRPr lang="sk-SK" sz="2400" b="1" cap="all" dirty="0">
              <a:solidFill>
                <a:srgbClr val="C00000"/>
              </a:solidFill>
              <a:latin typeface="Arial" panose="020B0604020202020204" pitchFamily="34" charset="0"/>
              <a:cs typeface="Arial" panose="020B0604020202020204" pitchFamily="34" charset="0"/>
            </a:endParaRPr>
          </a:p>
          <a:p>
            <a:endParaRPr lang="sk-SK" sz="800" dirty="0" smtClean="0"/>
          </a:p>
          <a:p>
            <a:pPr marL="182563" indent="-182563">
              <a:lnSpc>
                <a:spcPct val="150000"/>
              </a:lnSpc>
              <a:spcBef>
                <a:spcPts val="0"/>
              </a:spcBef>
              <a:buFont typeface="Arial" panose="020B0604020202020204" pitchFamily="34" charset="0"/>
              <a:buChar char="•"/>
            </a:pPr>
            <a:r>
              <a:rPr lang="sk-SK" dirty="0" smtClean="0"/>
              <a:t>Pamäť vedeckého záznamu </a:t>
            </a:r>
          </a:p>
          <a:p>
            <a:pPr marL="182563" indent="-182563">
              <a:lnSpc>
                <a:spcPct val="150000"/>
              </a:lnSpc>
              <a:spcBef>
                <a:spcPts val="0"/>
              </a:spcBef>
              <a:buFont typeface="Arial" panose="020B0604020202020204" pitchFamily="34" charset="0"/>
              <a:buChar char="•"/>
            </a:pPr>
            <a:r>
              <a:rPr lang="sk-SK" dirty="0" smtClean="0"/>
              <a:t>Archivácia / Digitálna archivácia</a:t>
            </a:r>
          </a:p>
          <a:p>
            <a:pPr marL="182563" indent="-182563">
              <a:lnSpc>
                <a:spcPct val="150000"/>
              </a:lnSpc>
              <a:spcBef>
                <a:spcPts val="0"/>
              </a:spcBef>
              <a:buFont typeface="Arial" panose="020B0604020202020204" pitchFamily="34" charset="0"/>
              <a:buChar char="•"/>
            </a:pPr>
            <a:r>
              <a:rPr lang="sk-SK" dirty="0" smtClean="0"/>
              <a:t>Archivácia </a:t>
            </a:r>
            <a:r>
              <a:rPr lang="sk-SK" dirty="0" err="1" smtClean="0"/>
              <a:t>vs</a:t>
            </a:r>
            <a:r>
              <a:rPr lang="sk-SK" dirty="0" smtClean="0"/>
              <a:t>. zálohovanie</a:t>
            </a:r>
          </a:p>
          <a:p>
            <a:pPr marL="182563" indent="-182563">
              <a:lnSpc>
                <a:spcPct val="150000"/>
              </a:lnSpc>
              <a:spcBef>
                <a:spcPts val="0"/>
              </a:spcBef>
              <a:buFont typeface="Arial" panose="020B0604020202020204" pitchFamily="34" charset="0"/>
              <a:buChar char="•"/>
            </a:pPr>
            <a:r>
              <a:rPr lang="sk-SK" dirty="0"/>
              <a:t>Digitálny repozitár </a:t>
            </a:r>
            <a:r>
              <a:rPr lang="sk-SK" dirty="0" smtClean="0"/>
              <a:t>/ digitálny </a:t>
            </a:r>
            <a:r>
              <a:rPr lang="sk-SK" dirty="0"/>
              <a:t>archív</a:t>
            </a:r>
          </a:p>
          <a:p>
            <a:pPr marL="182563" indent="-182563">
              <a:lnSpc>
                <a:spcPct val="150000"/>
              </a:lnSpc>
              <a:spcBef>
                <a:spcPts val="0"/>
              </a:spcBef>
            </a:pPr>
            <a:r>
              <a:rPr lang="sk-SK" dirty="0"/>
              <a:t>      </a:t>
            </a:r>
            <a:r>
              <a:rPr lang="sk-SK" dirty="0" smtClean="0"/>
              <a:t>(funkcie</a:t>
            </a:r>
            <a:r>
              <a:rPr lang="sk-SK" dirty="0"/>
              <a:t>, služby, softvér, </a:t>
            </a:r>
            <a:r>
              <a:rPr lang="sk-SK" dirty="0" smtClean="0"/>
              <a:t>obsah, typy</a:t>
            </a:r>
            <a:r>
              <a:rPr lang="sk-SK" dirty="0"/>
              <a:t>)</a:t>
            </a:r>
          </a:p>
          <a:p>
            <a:pPr marL="182563" indent="-182563">
              <a:lnSpc>
                <a:spcPct val="150000"/>
              </a:lnSpc>
              <a:spcBef>
                <a:spcPts val="0"/>
              </a:spcBef>
              <a:buFont typeface="Arial" panose="020B0604020202020204" pitchFamily="34" charset="0"/>
              <a:buChar char="•"/>
            </a:pPr>
            <a:r>
              <a:rPr lang="sk-SK" dirty="0" smtClean="0"/>
              <a:t>Digitálne objekty (formáty)</a:t>
            </a:r>
          </a:p>
          <a:p>
            <a:pPr marL="182563" indent="-182563">
              <a:lnSpc>
                <a:spcPct val="150000"/>
              </a:lnSpc>
              <a:spcBef>
                <a:spcPts val="0"/>
              </a:spcBef>
              <a:buFont typeface="Arial" panose="020B0604020202020204" pitchFamily="34" charset="0"/>
              <a:buChar char="•"/>
            </a:pPr>
            <a:r>
              <a:rPr lang="sk-SK" dirty="0" smtClean="0"/>
              <a:t>Dôveryhodné digitálne repozitáre – audit, certifikácia</a:t>
            </a:r>
          </a:p>
          <a:p>
            <a:pPr marL="182563" indent="-182563">
              <a:lnSpc>
                <a:spcPct val="150000"/>
              </a:lnSpc>
              <a:spcBef>
                <a:spcPts val="0"/>
              </a:spcBef>
              <a:buFont typeface="Arial" panose="020B0604020202020204" pitchFamily="34" charset="0"/>
              <a:buChar char="•"/>
            </a:pPr>
            <a:r>
              <a:rPr lang="sk-SK" dirty="0" smtClean="0"/>
              <a:t>Výber otvoreného repozitára </a:t>
            </a:r>
            <a:r>
              <a:rPr lang="sk-SK" dirty="0"/>
              <a:t>– registre </a:t>
            </a:r>
            <a:r>
              <a:rPr lang="sk-SK" dirty="0" smtClean="0"/>
              <a:t>OA repozitárov</a:t>
            </a:r>
            <a:endParaRPr lang="sk-SK" dirty="0"/>
          </a:p>
          <a:p>
            <a:pPr marL="182563" indent="-182563">
              <a:lnSpc>
                <a:spcPct val="150000"/>
              </a:lnSpc>
              <a:spcBef>
                <a:spcPts val="0"/>
              </a:spcBef>
              <a:buFont typeface="Arial" panose="020B0604020202020204" pitchFamily="34" charset="0"/>
              <a:buChar char="•"/>
            </a:pPr>
            <a:r>
              <a:rPr lang="sk-SK" dirty="0" smtClean="0"/>
              <a:t>Príklady – tmavý archív, archivačné systémy, repozitáre</a:t>
            </a:r>
          </a:p>
          <a:p>
            <a:pPr>
              <a:spcBef>
                <a:spcPts val="0"/>
              </a:spcBef>
            </a:pPr>
            <a:endParaRPr lang="sk-SK" b="1" dirty="0">
              <a:solidFill>
                <a:srgbClr val="12018D"/>
              </a:solidFill>
              <a:latin typeface="Calibri" pitchFamily="34" charset="0"/>
              <a:cs typeface="Tahoma" pitchFamily="34" charset="0"/>
            </a:endParaRPr>
          </a:p>
        </p:txBody>
      </p:sp>
      <p:pic>
        <p:nvPicPr>
          <p:cNvPr id="11" name="Obrázo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036" y="2092840"/>
            <a:ext cx="4195042" cy="3196223"/>
          </a:xfrm>
          <a:prstGeom prst="rect">
            <a:avLst/>
          </a:prstGeom>
        </p:spPr>
      </p:pic>
      <p:sp>
        <p:nvSpPr>
          <p:cNvPr id="12" name="BlokTextu 11"/>
          <p:cNvSpPr txBox="1"/>
          <p:nvPr/>
        </p:nvSpPr>
        <p:spPr>
          <a:xfrm>
            <a:off x="8020050" y="6526818"/>
            <a:ext cx="4031873" cy="215444"/>
          </a:xfrm>
          <a:prstGeom prst="rect">
            <a:avLst/>
          </a:prstGeom>
          <a:noFill/>
        </p:spPr>
        <p:txBody>
          <a:bodyPr wrap="none" rtlCol="0">
            <a:spAutoFit/>
          </a:bodyPr>
          <a:lstStyle/>
          <a:p>
            <a:r>
              <a:rPr lang="sk-SK" sz="800" dirty="0" smtClean="0">
                <a:solidFill>
                  <a:prstClr val="black"/>
                </a:solidFill>
              </a:rPr>
              <a:t>Obrázok: </a:t>
            </a:r>
            <a:r>
              <a:rPr lang="sk-SK" sz="800" dirty="0" err="1" smtClean="0">
                <a:solidFill>
                  <a:prstClr val="black"/>
                </a:solidFill>
              </a:rPr>
              <a:t>Digitalbevaring.dk:</a:t>
            </a:r>
            <a:r>
              <a:rPr lang="sk-SK" sz="800" dirty="0" err="1" smtClean="0">
                <a:solidFill>
                  <a:prstClr val="black"/>
                </a:solidFill>
                <a:hlinkClick r:id="rId4"/>
              </a:rPr>
              <a:t>Jørgen</a:t>
            </a:r>
            <a:r>
              <a:rPr lang="sk-SK" sz="800" dirty="0" smtClean="0">
                <a:solidFill>
                  <a:prstClr val="black"/>
                </a:solidFill>
                <a:hlinkClick r:id="rId4"/>
              </a:rPr>
              <a:t> </a:t>
            </a:r>
            <a:r>
              <a:rPr lang="sk-SK" sz="800" dirty="0" err="1">
                <a:solidFill>
                  <a:prstClr val="black"/>
                </a:solidFill>
                <a:hlinkClick r:id="rId4"/>
              </a:rPr>
              <a:t>Stamp</a:t>
            </a:r>
            <a:r>
              <a:rPr lang="sk-SK" sz="800" dirty="0">
                <a:solidFill>
                  <a:prstClr val="black"/>
                </a:solidFill>
              </a:rPr>
              <a:t>, </a:t>
            </a:r>
            <a:r>
              <a:rPr lang="sk-SK" sz="800" dirty="0">
                <a:solidFill>
                  <a:prstClr val="black"/>
                </a:solidFill>
                <a:hlinkClick r:id="rId5"/>
              </a:rPr>
              <a:t>CC BY 2.5 DK</a:t>
            </a:r>
            <a:r>
              <a:rPr lang="sk-SK" sz="800" dirty="0">
                <a:solidFill>
                  <a:prstClr val="black"/>
                </a:solidFill>
              </a:rPr>
              <a:t>, </a:t>
            </a:r>
            <a:r>
              <a:rPr lang="sk-SK" sz="800" dirty="0" err="1">
                <a:solidFill>
                  <a:prstClr val="black"/>
                </a:solidFill>
              </a:rPr>
              <a:t>via</a:t>
            </a:r>
            <a:r>
              <a:rPr lang="sk-SK" sz="800" dirty="0">
                <a:solidFill>
                  <a:prstClr val="black"/>
                </a:solidFill>
              </a:rPr>
              <a:t> </a:t>
            </a:r>
            <a:r>
              <a:rPr lang="sk-SK" sz="800" dirty="0" err="1">
                <a:solidFill>
                  <a:prstClr val="black"/>
                </a:solidFill>
                <a:hlinkClick r:id="rId4"/>
              </a:rPr>
              <a:t>Wikimedia</a:t>
            </a:r>
            <a:r>
              <a:rPr lang="sk-SK" sz="800" dirty="0">
                <a:solidFill>
                  <a:prstClr val="black"/>
                </a:solidFill>
                <a:hlinkClick r:id="rId4"/>
              </a:rPr>
              <a:t> </a:t>
            </a:r>
            <a:r>
              <a:rPr lang="sk-SK" sz="800" dirty="0" smtClean="0">
                <a:solidFill>
                  <a:prstClr val="black"/>
                </a:solidFill>
                <a:hlinkClick r:id="rId4"/>
              </a:rPr>
              <a:t>Commons</a:t>
            </a:r>
            <a:endParaRPr lang="sk-SK" sz="800" dirty="0">
              <a:solidFill>
                <a:prstClr val="black"/>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5" name="Obdĺžnik 4"/>
          <p:cNvSpPr/>
          <p:nvPr/>
        </p:nvSpPr>
        <p:spPr>
          <a:xfrm>
            <a:off x="1362559" y="873343"/>
            <a:ext cx="6173359" cy="4965958"/>
          </a:xfrm>
          <a:prstGeom prst="rect">
            <a:avLst/>
          </a:prstGeom>
        </p:spPr>
        <p:txBody>
          <a:bodyPr tIns="0" bIns="36000">
            <a:noAutofit/>
          </a:bodyPr>
          <a:lstStyle/>
          <a:p>
            <a:pPr algn="ctr">
              <a:spcBef>
                <a:spcPts val="0"/>
              </a:spcBef>
            </a:pPr>
            <a:r>
              <a:rPr lang="sk-SK" sz="6000" b="1" dirty="0" smtClean="0">
                <a:solidFill>
                  <a:srgbClr val="12018D"/>
                </a:solidFill>
              </a:rPr>
              <a:t>Ako nájsť vhodný repozitár/archív (s otvoreným prístupom)?</a:t>
            </a:r>
            <a:endParaRPr lang="sk-SK" sz="6000" b="1" dirty="0">
              <a:solidFill>
                <a:srgbClr val="C00000"/>
              </a:solidFill>
            </a:endParaRPr>
          </a:p>
          <a:p>
            <a:pPr algn="just">
              <a:spcBef>
                <a:spcPts val="600"/>
              </a:spcBef>
            </a:pPr>
            <a:endParaRPr lang="sk-SK" sz="800" dirty="0" smtClean="0">
              <a:solidFill>
                <a:srgbClr val="12018D"/>
              </a:solidFill>
              <a:hlinkClick r:id="rId3"/>
            </a:endParaRPr>
          </a:p>
          <a:p>
            <a:pPr algn="just">
              <a:spcBef>
                <a:spcPts val="600"/>
              </a:spcBef>
            </a:pPr>
            <a:endParaRPr lang="sk-SK" sz="800" dirty="0">
              <a:solidFill>
                <a:srgbClr val="12018D"/>
              </a:solidFill>
              <a:hlinkClick r:id="rId3"/>
            </a:endParaRPr>
          </a:p>
          <a:p>
            <a:pPr algn="just">
              <a:spcBef>
                <a:spcPts val="1800"/>
              </a:spcBef>
            </a:pPr>
            <a:endParaRPr lang="sk-SK" sz="2000" dirty="0"/>
          </a:p>
        </p:txBody>
      </p:sp>
      <p:sp>
        <p:nvSpPr>
          <p:cNvPr id="12" name="Zástupný objekt pre číslo snímky 11"/>
          <p:cNvSpPr>
            <a:spLocks noGrp="1"/>
          </p:cNvSpPr>
          <p:nvPr>
            <p:ph type="sldNum" sz="quarter" idx="12"/>
          </p:nvPr>
        </p:nvSpPr>
        <p:spPr>
          <a:xfrm>
            <a:off x="11561185" y="6356350"/>
            <a:ext cx="394855" cy="365125"/>
          </a:xfrm>
        </p:spPr>
        <p:txBody>
          <a:bodyPr/>
          <a:lstStyle/>
          <a:p>
            <a:pPr>
              <a:defRPr/>
            </a:pPr>
            <a:fld id="{5F8A6784-8DE6-4866-8026-B3451A70A446}" type="slidenum">
              <a:rPr lang="sk-SK" smtClean="0"/>
              <a:pPr>
                <a:defRPr/>
              </a:pPr>
              <a:t>20</a:t>
            </a:fld>
            <a:endParaRPr lang="sk-SK" dirty="0"/>
          </a:p>
        </p:txBody>
      </p:sp>
      <p:pic>
        <p:nvPicPr>
          <p:cNvPr id="6" name="Obrázok 5"/>
          <p:cNvPicPr/>
          <p:nvPr/>
        </p:nvPicPr>
        <p:blipFill>
          <a:blip r:embed="rId4"/>
          <a:stretch>
            <a:fillRect/>
          </a:stretch>
        </p:blipFill>
        <p:spPr>
          <a:xfrm>
            <a:off x="8887127" y="1607785"/>
            <a:ext cx="2522756" cy="3571862"/>
          </a:xfrm>
          <a:prstGeom prst="rect">
            <a:avLst/>
          </a:prstGeom>
        </p:spPr>
      </p:pic>
      <p:sp>
        <p:nvSpPr>
          <p:cNvPr id="8" name="BlokTextu 7"/>
          <p:cNvSpPr txBox="1"/>
          <p:nvPr/>
        </p:nvSpPr>
        <p:spPr>
          <a:xfrm>
            <a:off x="8886287" y="6623926"/>
            <a:ext cx="3305713" cy="215444"/>
          </a:xfrm>
          <a:prstGeom prst="rect">
            <a:avLst/>
          </a:prstGeom>
          <a:noFill/>
        </p:spPr>
        <p:txBody>
          <a:bodyPr wrap="none" rtlCol="0">
            <a:spAutoFit/>
          </a:bodyPr>
          <a:lstStyle/>
          <a:p>
            <a:r>
              <a:rPr lang="sk-SK" sz="800" dirty="0"/>
              <a:t>Obrázok: Image by </a:t>
            </a:r>
            <a:r>
              <a:rPr lang="sk-SK" sz="800" u="sng" dirty="0" err="1">
                <a:hlinkClick r:id="rId5"/>
              </a:rPr>
              <a:t>Peggy</a:t>
            </a:r>
            <a:r>
              <a:rPr lang="sk-SK" sz="800" u="sng" dirty="0">
                <a:hlinkClick r:id="rId5"/>
              </a:rPr>
              <a:t> </a:t>
            </a:r>
            <a:r>
              <a:rPr lang="sk-SK" sz="800" u="sng" dirty="0" err="1">
                <a:hlinkClick r:id="rId5"/>
              </a:rPr>
              <a:t>und</a:t>
            </a:r>
            <a:r>
              <a:rPr lang="sk-SK" sz="800" u="sng" dirty="0">
                <a:hlinkClick r:id="rId5"/>
              </a:rPr>
              <a:t> </a:t>
            </a:r>
            <a:r>
              <a:rPr lang="sk-SK" sz="800" u="sng" dirty="0" err="1">
                <a:hlinkClick r:id="rId5"/>
              </a:rPr>
              <a:t>Marco</a:t>
            </a:r>
            <a:r>
              <a:rPr lang="sk-SK" sz="800" u="sng" dirty="0">
                <a:hlinkClick r:id="rId5"/>
              </a:rPr>
              <a:t> </a:t>
            </a:r>
            <a:r>
              <a:rPr lang="sk-SK" sz="800" u="sng" dirty="0" err="1">
                <a:hlinkClick r:id="rId5"/>
              </a:rPr>
              <a:t>Lachmann</a:t>
            </a:r>
            <a:r>
              <a:rPr lang="sk-SK" sz="800" u="sng" dirty="0">
                <a:hlinkClick r:id="rId5"/>
              </a:rPr>
              <a:t>-Anke</a:t>
            </a:r>
            <a:r>
              <a:rPr lang="sk-SK" sz="800" dirty="0"/>
              <a:t> </a:t>
            </a:r>
            <a:r>
              <a:rPr lang="sk-SK" sz="800" dirty="0" err="1"/>
              <a:t>from</a:t>
            </a:r>
            <a:r>
              <a:rPr lang="sk-SK" sz="800" dirty="0"/>
              <a:t> </a:t>
            </a:r>
            <a:r>
              <a:rPr lang="sk-SK" sz="800" u="sng" dirty="0" err="1" smtClean="0">
                <a:hlinkClick r:id="rId6"/>
              </a:rPr>
              <a:t>Pixabay</a:t>
            </a:r>
            <a:endParaRPr lang="sk-SK" sz="800" dirty="0"/>
          </a:p>
        </p:txBody>
      </p:sp>
    </p:spTree>
    <p:extLst>
      <p:ext uri="{BB962C8B-B14F-4D97-AF65-F5344CB8AC3E}">
        <p14:creationId xmlns:p14="http://schemas.microsoft.com/office/powerpoint/2010/main" val="34366735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40012" y="1035868"/>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2" name="Obdĺžnik 1"/>
          <p:cNvSpPr/>
          <p:nvPr/>
        </p:nvSpPr>
        <p:spPr>
          <a:xfrm>
            <a:off x="129239" y="1673868"/>
            <a:ext cx="11835090" cy="2735170"/>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1" name="BlokTextu 10"/>
          <p:cNvSpPr txBox="1"/>
          <p:nvPr/>
        </p:nvSpPr>
        <p:spPr>
          <a:xfrm>
            <a:off x="1921813" y="737346"/>
            <a:ext cx="8418195" cy="499872"/>
          </a:xfrm>
          <a:prstGeom prst="rect">
            <a:avLst/>
          </a:prstGeom>
          <a:noFill/>
        </p:spPr>
        <p:txBody>
          <a:bodyPr wrap="square" rtlCol="0">
            <a:noAutofit/>
          </a:bodyPr>
          <a:lstStyle/>
          <a:p>
            <a:pPr algn="ctr">
              <a:spcBef>
                <a:spcPts val="600"/>
              </a:spcBef>
            </a:pPr>
            <a:r>
              <a:rPr lang="sk-SK" sz="2400" b="1" cap="all" dirty="0" smtClean="0">
                <a:solidFill>
                  <a:srgbClr val="C00000"/>
                </a:solidFill>
              </a:rPr>
              <a:t>Ako nájsť vhodný OA repozitár?</a:t>
            </a:r>
            <a:endParaRPr lang="sk-SK" sz="2400" cap="all" dirty="0" smtClean="0">
              <a:solidFill>
                <a:srgbClr val="C00000"/>
              </a:solidFill>
              <a:latin typeface="Arial" panose="020B0604020202020204" pitchFamily="34" charset="0"/>
              <a:cs typeface="Arial" panose="020B0604020202020204" pitchFamily="34" charset="0"/>
            </a:endParaRPr>
          </a:p>
        </p:txBody>
      </p:sp>
      <p:sp>
        <p:nvSpPr>
          <p:cNvPr id="5" name="Obdĺžnik 4"/>
          <p:cNvSpPr/>
          <p:nvPr/>
        </p:nvSpPr>
        <p:spPr>
          <a:xfrm>
            <a:off x="518160" y="1343054"/>
            <a:ext cx="11225503" cy="5139227"/>
          </a:xfrm>
          <a:prstGeom prst="rect">
            <a:avLst/>
          </a:prstGeom>
          <a:solidFill>
            <a:schemeClr val="accent6">
              <a:lumMod val="40000"/>
              <a:lumOff val="60000"/>
            </a:schemeClr>
          </a:solidFill>
        </p:spPr>
        <p:txBody>
          <a:bodyPr wrap="square" lIns="180000" tIns="144000" rIns="72000">
            <a:noAutofit/>
          </a:bodyPr>
          <a:lstStyle/>
          <a:p>
            <a:pPr>
              <a:lnSpc>
                <a:spcPct val="150000"/>
              </a:lnSpc>
              <a:spcBef>
                <a:spcPct val="0"/>
              </a:spcBef>
            </a:pPr>
            <a:r>
              <a:rPr lang="sk-SK" sz="2400" dirty="0" smtClean="0">
                <a:latin typeface="Arial" panose="020B0604020202020204" pitchFamily="34" charset="0"/>
                <a:cs typeface="Arial" panose="020B0604020202020204" pitchFamily="34" charset="0"/>
              </a:rPr>
              <a:t>1) </a:t>
            </a:r>
            <a:r>
              <a:rPr lang="sk-SK" sz="2000" dirty="0" smtClean="0">
                <a:latin typeface="Arial" panose="020B0604020202020204" pitchFamily="34" charset="0"/>
                <a:cs typeface="Arial" panose="020B0604020202020204" pitchFamily="34" charset="0"/>
              </a:rPr>
              <a:t>Pri </a:t>
            </a:r>
            <a:r>
              <a:rPr lang="sk-SK" sz="2000" dirty="0">
                <a:latin typeface="Arial" panose="020B0604020202020204" pitchFamily="34" charset="0"/>
                <a:cs typeface="Arial" panose="020B0604020202020204" pitchFamily="34" charset="0"/>
              </a:rPr>
              <a:t>hľadaní repozitára/úložiska pre </a:t>
            </a:r>
            <a:r>
              <a:rPr lang="sk-SK" sz="2000" dirty="0" smtClean="0">
                <a:latin typeface="Arial" panose="020B0604020202020204" pitchFamily="34" charset="0"/>
                <a:cs typeface="Arial" panose="020B0604020202020204" pitchFamily="34" charset="0"/>
              </a:rPr>
              <a:t>výsledky výskumu si treba vždy overiť, či</a:t>
            </a:r>
          </a:p>
          <a:p>
            <a:pPr>
              <a:lnSpc>
                <a:spcPct val="150000"/>
              </a:lnSpc>
              <a:spcBef>
                <a:spcPct val="0"/>
              </a:spcBef>
            </a:pPr>
            <a:r>
              <a:rPr lang="sk-SK" sz="2000" b="1" dirty="0" smtClean="0">
                <a:solidFill>
                  <a:srgbClr val="C00000"/>
                </a:solidFill>
                <a:latin typeface="Arial" panose="020B0604020202020204" pitchFamily="34" charset="0"/>
                <a:cs typeface="Arial" panose="020B0604020202020204" pitchFamily="34" charset="0"/>
              </a:rPr>
              <a:t>existuje nejaký odborový repozitár/repozitár komunity</a:t>
            </a:r>
            <a:r>
              <a:rPr lang="sk-SK" sz="2000" dirty="0" smtClean="0">
                <a:latin typeface="Arial" panose="020B0604020202020204" pitchFamily="34" charset="0"/>
                <a:cs typeface="Arial" panose="020B0604020202020204" pitchFamily="34" charset="0"/>
              </a:rPr>
              <a:t>, kde by sa výsledky mohli uložiť. </a:t>
            </a:r>
          </a:p>
          <a:p>
            <a:pPr>
              <a:lnSpc>
                <a:spcPct val="150000"/>
              </a:lnSpc>
              <a:spcBef>
                <a:spcPts val="600"/>
              </a:spcBef>
            </a:pPr>
            <a:r>
              <a:rPr lang="sk-SK" sz="2000" dirty="0" smtClean="0">
                <a:latin typeface="Arial" panose="020B0604020202020204" pitchFamily="34" charset="0"/>
                <a:cs typeface="Arial" panose="020B0604020202020204" pitchFamily="34" charset="0"/>
              </a:rPr>
              <a:t>2) Bez </a:t>
            </a:r>
            <a:r>
              <a:rPr lang="sk-SK" sz="2000" dirty="0">
                <a:latin typeface="Arial" panose="020B0604020202020204" pitchFamily="34" charset="0"/>
                <a:cs typeface="Arial" panose="020B0604020202020204" pitchFamily="34" charset="0"/>
              </a:rPr>
              <a:t>ohľadu na </a:t>
            </a:r>
            <a:r>
              <a:rPr lang="sk-SK" sz="2000" dirty="0" smtClean="0">
                <a:latin typeface="Arial" panose="020B0604020202020204" pitchFamily="34" charset="0"/>
                <a:cs typeface="Arial" panose="020B0604020202020204" pitchFamily="34" charset="0"/>
              </a:rPr>
              <a:t>vybraný repozitár si treba vždy overiť</a:t>
            </a:r>
            <a:r>
              <a:rPr lang="sk-SK" sz="2000" dirty="0">
                <a:latin typeface="Arial" panose="020B0604020202020204" pitchFamily="34" charset="0"/>
                <a:cs typeface="Arial" panose="020B0604020202020204" pitchFamily="34" charset="0"/>
              </a:rPr>
              <a:t>, či je </a:t>
            </a:r>
          </a:p>
          <a:p>
            <a:pPr marL="342900" indent="-342900">
              <a:lnSpc>
                <a:spcPct val="150000"/>
              </a:lnSpc>
              <a:spcBef>
                <a:spcPct val="0"/>
              </a:spcBef>
              <a:buFont typeface="Arial" panose="020B0604020202020204" pitchFamily="34" charset="0"/>
              <a:buChar char="•"/>
            </a:pPr>
            <a:r>
              <a:rPr lang="sk-SK" sz="2000" b="1" dirty="0">
                <a:latin typeface="Arial" panose="020B0604020202020204" pitchFamily="34" charset="0"/>
                <a:cs typeface="Arial" panose="020B0604020202020204" pitchFamily="34" charset="0"/>
              </a:rPr>
              <a:t>dlhodobo </a:t>
            </a:r>
            <a:r>
              <a:rPr lang="sk-SK" sz="2000" b="1" dirty="0" smtClean="0">
                <a:latin typeface="Arial" panose="020B0604020202020204" pitchFamily="34" charset="0"/>
                <a:cs typeface="Arial" panose="020B0604020202020204" pitchFamily="34" charset="0"/>
              </a:rPr>
              <a:t>udržateľný;</a:t>
            </a:r>
            <a:endParaRPr lang="sk-SK" sz="2000" b="1" dirty="0">
              <a:latin typeface="Arial" panose="020B0604020202020204" pitchFamily="34" charset="0"/>
              <a:cs typeface="Arial" panose="020B0604020202020204" pitchFamily="34" charset="0"/>
            </a:endParaRPr>
          </a:p>
          <a:p>
            <a:pPr marL="342900" indent="-342900">
              <a:lnSpc>
                <a:spcPct val="150000"/>
              </a:lnSpc>
              <a:spcBef>
                <a:spcPct val="0"/>
              </a:spcBef>
              <a:buFont typeface="Arial" panose="020B0604020202020204" pitchFamily="34" charset="0"/>
              <a:buChar char="•"/>
            </a:pPr>
            <a:r>
              <a:rPr lang="sk-SK" sz="2000" b="1" dirty="0">
                <a:latin typeface="Arial" panose="020B0604020202020204" pitchFamily="34" charset="0"/>
                <a:cs typeface="Arial" panose="020B0604020202020204" pitchFamily="34" charset="0"/>
              </a:rPr>
              <a:t>ukladá dáta bezpečným spôsobom</a:t>
            </a:r>
            <a:r>
              <a:rPr lang="sk-SK" sz="2000" dirty="0">
                <a:latin typeface="Arial" panose="020B0604020202020204" pitchFamily="34" charset="0"/>
                <a:cs typeface="Arial" panose="020B0604020202020204" pitchFamily="34" charset="0"/>
              </a:rPr>
              <a:t>;</a:t>
            </a:r>
          </a:p>
          <a:p>
            <a:pPr marL="342900" indent="-342900">
              <a:lnSpc>
                <a:spcPct val="150000"/>
              </a:lnSpc>
              <a:spcBef>
                <a:spcPct val="0"/>
              </a:spcBef>
              <a:buFont typeface="Arial" panose="020B0604020202020204" pitchFamily="34" charset="0"/>
              <a:buChar char="•"/>
            </a:pPr>
            <a:r>
              <a:rPr lang="sk-SK" sz="2000" b="1" dirty="0">
                <a:latin typeface="Arial" panose="020B0604020202020204" pitchFamily="34" charset="0"/>
                <a:cs typeface="Arial" panose="020B0604020202020204" pitchFamily="34" charset="0"/>
              </a:rPr>
              <a:t>zabezpečí, že </a:t>
            </a:r>
            <a:r>
              <a:rPr lang="sk-SK" sz="2000" b="1" dirty="0" smtClean="0">
                <a:latin typeface="Arial" panose="020B0604020202020204" pitchFamily="34" charset="0"/>
                <a:cs typeface="Arial" panose="020B0604020202020204" pitchFamily="34" charset="0"/>
              </a:rPr>
              <a:t>dáta </a:t>
            </a:r>
            <a:r>
              <a:rPr lang="sk-SK" sz="2000" b="1" dirty="0">
                <a:latin typeface="Arial" panose="020B0604020202020204" pitchFamily="34" charset="0"/>
                <a:cs typeface="Arial" panose="020B0604020202020204" pitchFamily="34" charset="0"/>
              </a:rPr>
              <a:t>budú naďalej </a:t>
            </a:r>
            <a:r>
              <a:rPr lang="sk-SK" sz="2000" b="1" dirty="0" smtClean="0">
                <a:latin typeface="Arial" panose="020B0604020202020204" pitchFamily="34" charset="0"/>
                <a:cs typeface="Arial" panose="020B0604020202020204" pitchFamily="34" charset="0"/>
              </a:rPr>
              <a:t>vyhľadateľné </a:t>
            </a:r>
            <a:r>
              <a:rPr lang="sk-SK" sz="2000" dirty="0">
                <a:latin typeface="Arial" panose="020B0604020202020204" pitchFamily="34" charset="0"/>
                <a:cs typeface="Arial" panose="020B0604020202020204" pitchFamily="34" charset="0"/>
              </a:rPr>
              <a:t>(pomocou trvalého identifikátora), </a:t>
            </a:r>
            <a:r>
              <a:rPr lang="sk-SK" sz="2000" b="1" dirty="0">
                <a:latin typeface="Arial" panose="020B0604020202020204" pitchFamily="34" charset="0"/>
                <a:cs typeface="Arial" panose="020B0604020202020204" pitchFamily="34" charset="0"/>
              </a:rPr>
              <a:t>prístupné a opakovane použiteľné</a:t>
            </a:r>
            <a:r>
              <a:rPr lang="sk-SK" sz="2000" dirty="0">
                <a:latin typeface="Arial" panose="020B0604020202020204" pitchFamily="34" charset="0"/>
                <a:cs typeface="Arial" panose="020B0604020202020204" pitchFamily="34" charset="0"/>
              </a:rPr>
              <a:t>;</a:t>
            </a:r>
          </a:p>
          <a:p>
            <a:pPr marL="342900" indent="-342900">
              <a:lnSpc>
                <a:spcPct val="150000"/>
              </a:lnSpc>
              <a:spcBef>
                <a:spcPct val="0"/>
              </a:spcBef>
              <a:buFont typeface="Arial" panose="020B0604020202020204" pitchFamily="34" charset="0"/>
              <a:buChar char="•"/>
            </a:pPr>
            <a:r>
              <a:rPr lang="sk-SK" sz="2000" b="1" dirty="0">
                <a:latin typeface="Arial" panose="020B0604020202020204" pitchFamily="34" charset="0"/>
                <a:cs typeface="Arial" panose="020B0604020202020204" pitchFamily="34" charset="0"/>
              </a:rPr>
              <a:t>popisuje </a:t>
            </a:r>
            <a:r>
              <a:rPr lang="sk-SK" sz="2000" b="1" dirty="0" smtClean="0">
                <a:latin typeface="Arial" panose="020B0604020202020204" pitchFamily="34" charset="0"/>
                <a:cs typeface="Arial" panose="020B0604020202020204" pitchFamily="34" charset="0"/>
              </a:rPr>
              <a:t>dáta </a:t>
            </a:r>
            <a:r>
              <a:rPr lang="sk-SK" sz="2000" b="1" dirty="0">
                <a:latin typeface="Arial" panose="020B0604020202020204" pitchFamily="34" charset="0"/>
                <a:cs typeface="Arial" panose="020B0604020202020204" pitchFamily="34" charset="0"/>
              </a:rPr>
              <a:t>štandardným spôsobom </a:t>
            </a:r>
            <a:r>
              <a:rPr lang="sk-SK" sz="2000" dirty="0">
                <a:latin typeface="Arial" panose="020B0604020202020204" pitchFamily="34" charset="0"/>
                <a:cs typeface="Arial" panose="020B0604020202020204" pitchFamily="34" charset="0"/>
              </a:rPr>
              <a:t>s použitím prijatých štandardov metadát;</a:t>
            </a:r>
          </a:p>
          <a:p>
            <a:pPr marL="342900" indent="-342900">
              <a:lnSpc>
                <a:spcPct val="150000"/>
              </a:lnSpc>
              <a:spcBef>
                <a:spcPct val="0"/>
              </a:spcBef>
              <a:buFont typeface="Arial" panose="020B0604020202020204" pitchFamily="34" charset="0"/>
              <a:buChar char="•"/>
            </a:pPr>
            <a:r>
              <a:rPr lang="sk-SK" sz="2000" b="1" dirty="0">
                <a:latin typeface="Arial" panose="020B0604020202020204" pitchFamily="34" charset="0"/>
                <a:cs typeface="Arial" panose="020B0604020202020204" pitchFamily="34" charset="0"/>
              </a:rPr>
              <a:t>umožňuje vkladateľovi určiť licenciu</a:t>
            </a:r>
            <a:r>
              <a:rPr lang="sk-SK" sz="2000" dirty="0">
                <a:latin typeface="Arial" panose="020B0604020202020204" pitchFamily="34" charset="0"/>
                <a:cs typeface="Arial" panose="020B0604020202020204" pitchFamily="34" charset="0"/>
              </a:rPr>
              <a:t>, ktorou sa riadi prístup k dátam a ich opakované použitie.</a:t>
            </a:r>
          </a:p>
        </p:txBody>
      </p:sp>
      <p:sp>
        <p:nvSpPr>
          <p:cNvPr id="7" name="Obdĺžnik 6"/>
          <p:cNvSpPr/>
          <p:nvPr/>
        </p:nvSpPr>
        <p:spPr>
          <a:xfrm>
            <a:off x="0" y="0"/>
            <a:ext cx="12192000" cy="52531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a:solidFill>
                  <a:schemeClr val="bg1"/>
                </a:solidFill>
                <a:latin typeface="Arial" panose="020B0604020202020204" pitchFamily="34" charset="0"/>
                <a:cs typeface="Arial" panose="020B0604020202020204" pitchFamily="34" charset="0"/>
              </a:rPr>
              <a:t>Repozitáre</a:t>
            </a:r>
          </a:p>
        </p:txBody>
      </p:sp>
      <p:sp>
        <p:nvSpPr>
          <p:cNvPr id="8" name="Obdĺžnik 7"/>
          <p:cNvSpPr/>
          <p:nvPr/>
        </p:nvSpPr>
        <p:spPr>
          <a:xfrm>
            <a:off x="0" y="461964"/>
            <a:ext cx="12192000" cy="63354"/>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Tree>
    <p:extLst>
      <p:ext uri="{BB962C8B-B14F-4D97-AF65-F5344CB8AC3E}">
        <p14:creationId xmlns:p14="http://schemas.microsoft.com/office/powerpoint/2010/main" val="16096482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40012" y="1035868"/>
            <a:ext cx="11703651" cy="5522143"/>
          </a:xfrm>
          <a:prstGeom prst="rect">
            <a:avLst/>
          </a:prstGeom>
        </p:spPr>
        <p:txBody>
          <a:bodyPr/>
          <a:lstStyle/>
          <a:p>
            <a:endParaRPr lang="sk-SK" dirty="0"/>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a:solidFill>
                  <a:schemeClr val="bg1"/>
                </a:solidFill>
                <a:latin typeface="Arial" panose="020B0604020202020204" pitchFamily="34" charset="0"/>
                <a:cs typeface="Arial" panose="020B0604020202020204" pitchFamily="34" charset="0"/>
              </a:rPr>
              <a:t>Repozitáre</a:t>
            </a: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2" name="Zástupný objekt pre číslo snímky 11"/>
          <p:cNvSpPr>
            <a:spLocks noGrp="1"/>
          </p:cNvSpPr>
          <p:nvPr>
            <p:ph type="sldNum" sz="quarter" idx="12"/>
          </p:nvPr>
        </p:nvSpPr>
        <p:spPr>
          <a:xfrm>
            <a:off x="11743663" y="6114333"/>
            <a:ext cx="368968" cy="365125"/>
          </a:xfrm>
        </p:spPr>
        <p:txBody>
          <a:bodyPr/>
          <a:lstStyle/>
          <a:p>
            <a:pPr>
              <a:defRPr/>
            </a:pPr>
            <a:fld id="{5F8A6784-8DE6-4866-8026-B3451A70A446}" type="slidenum">
              <a:rPr lang="sk-SK" smtClean="0"/>
              <a:pPr>
                <a:defRPr/>
              </a:pPr>
              <a:t>22</a:t>
            </a:fld>
            <a:endParaRPr lang="sk-SK"/>
          </a:p>
        </p:txBody>
      </p:sp>
      <p:pic>
        <p:nvPicPr>
          <p:cNvPr id="8" name="Obrázok 7"/>
          <p:cNvPicPr>
            <a:picLocks noChangeAspect="1"/>
          </p:cNvPicPr>
          <p:nvPr/>
        </p:nvPicPr>
        <p:blipFill>
          <a:blip r:embed="rId3"/>
          <a:stretch>
            <a:fillRect/>
          </a:stretch>
        </p:blipFill>
        <p:spPr>
          <a:xfrm>
            <a:off x="5198101" y="779473"/>
            <a:ext cx="6863399" cy="2837098"/>
          </a:xfrm>
          <a:prstGeom prst="rect">
            <a:avLst/>
          </a:prstGeom>
          <a:ln>
            <a:solidFill>
              <a:schemeClr val="accent6">
                <a:lumMod val="75000"/>
              </a:schemeClr>
            </a:solidFill>
          </a:ln>
        </p:spPr>
      </p:pic>
      <p:sp>
        <p:nvSpPr>
          <p:cNvPr id="13" name="Obdĺžnik 12"/>
          <p:cNvSpPr/>
          <p:nvPr/>
        </p:nvSpPr>
        <p:spPr>
          <a:xfrm>
            <a:off x="124150" y="779473"/>
            <a:ext cx="7216407" cy="5844453"/>
          </a:xfrm>
          <a:prstGeom prst="rect">
            <a:avLst/>
          </a:prstGeom>
          <a:solidFill>
            <a:schemeClr val="accent6">
              <a:lumMod val="40000"/>
              <a:lumOff val="60000"/>
            </a:schemeClr>
          </a:solidFill>
        </p:spPr>
        <p:txBody>
          <a:bodyPr lIns="504000" tIns="108000">
            <a:noAutofit/>
          </a:bodyPr>
          <a:lstStyle/>
          <a:p>
            <a:pPr algn="ctr"/>
            <a:r>
              <a:rPr lang="sk-SK" sz="2000" b="1" cap="all" dirty="0" smtClean="0">
                <a:solidFill>
                  <a:srgbClr val="C00000"/>
                </a:solidFill>
                <a:latin typeface="Arial" panose="020B0604020202020204" pitchFamily="34" charset="0"/>
                <a:cs typeface="Arial" panose="020B0604020202020204" pitchFamily="34" charset="0"/>
              </a:rPr>
              <a:t>Medzinárodné </a:t>
            </a:r>
            <a:r>
              <a:rPr lang="sk-SK" sz="2000" b="1" cap="all" dirty="0">
                <a:solidFill>
                  <a:srgbClr val="C00000"/>
                </a:solidFill>
                <a:latin typeface="Arial" panose="020B0604020202020204" pitchFamily="34" charset="0"/>
                <a:cs typeface="Arial" panose="020B0604020202020204" pitchFamily="34" charset="0"/>
              </a:rPr>
              <a:t>registre </a:t>
            </a:r>
            <a:r>
              <a:rPr lang="sk-SK" sz="2000" b="1" cap="all" dirty="0" smtClean="0">
                <a:solidFill>
                  <a:srgbClr val="C00000"/>
                </a:solidFill>
                <a:latin typeface="Arial" panose="020B0604020202020204" pitchFamily="34" charset="0"/>
                <a:cs typeface="Arial" panose="020B0604020202020204" pitchFamily="34" charset="0"/>
              </a:rPr>
              <a:t>OA repozitárov</a:t>
            </a:r>
            <a:endParaRPr lang="sk-SK" sz="2000" cap="all" dirty="0">
              <a:solidFill>
                <a:srgbClr val="C00000"/>
              </a:solidFill>
              <a:latin typeface="Arial" panose="020B0604020202020204" pitchFamily="34" charset="0"/>
              <a:cs typeface="Arial" panose="020B0604020202020204" pitchFamily="34" charset="0"/>
            </a:endParaRPr>
          </a:p>
          <a:p>
            <a:endParaRPr lang="sk-SK" sz="2000" dirty="0" smtClean="0">
              <a:solidFill>
                <a:srgbClr val="002060"/>
              </a:solidFill>
              <a:latin typeface="Arial" panose="020B0604020202020204" pitchFamily="34" charset="0"/>
              <a:cs typeface="Arial" panose="020B0604020202020204" pitchFamily="34" charset="0"/>
            </a:endParaRPr>
          </a:p>
          <a:p>
            <a:r>
              <a:rPr lang="en-US" sz="2400" b="1" dirty="0" smtClean="0">
                <a:solidFill>
                  <a:srgbClr val="002060"/>
                </a:solidFill>
                <a:latin typeface="Arial" panose="020B0604020202020204" pitchFamily="34" charset="0"/>
                <a:cs typeface="Arial" panose="020B0604020202020204" pitchFamily="34" charset="0"/>
              </a:rPr>
              <a:t>Registry</a:t>
            </a:r>
            <a:r>
              <a:rPr lang="sk-SK"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of Open</a:t>
            </a:r>
            <a:r>
              <a:rPr lang="sk-SK"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Access </a:t>
            </a:r>
            <a:r>
              <a:rPr lang="en-US" sz="2400" b="1" dirty="0">
                <a:solidFill>
                  <a:srgbClr val="002060"/>
                </a:solidFill>
                <a:latin typeface="Arial" panose="020B0604020202020204" pitchFamily="34" charset="0"/>
                <a:cs typeface="Arial" panose="020B0604020202020204" pitchFamily="34" charset="0"/>
              </a:rPr>
              <a:t>Repositories</a:t>
            </a: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hlinkClick r:id="rId4"/>
              </a:rPr>
              <a:t>ROAR</a:t>
            </a:r>
            <a:r>
              <a:rPr lang="sk-SK" sz="2400" dirty="0" smtClean="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hlinkClick r:id="rId4"/>
              </a:rPr>
              <a:t>http</a:t>
            </a:r>
            <a:r>
              <a:rPr lang="en-US" sz="2400" dirty="0">
                <a:solidFill>
                  <a:srgbClr val="000000"/>
                </a:solidFill>
                <a:latin typeface="Arial" panose="020B0604020202020204" pitchFamily="34" charset="0"/>
                <a:cs typeface="Arial" panose="020B0604020202020204" pitchFamily="34" charset="0"/>
                <a:hlinkClick r:id="rId4"/>
              </a:rPr>
              <a:t>://roar.eprints.org</a:t>
            </a:r>
            <a:r>
              <a:rPr lang="en-US" sz="2400" dirty="0" smtClean="0">
                <a:solidFill>
                  <a:srgbClr val="000000"/>
                </a:solidFill>
                <a:latin typeface="Arial" panose="020B0604020202020204" pitchFamily="34" charset="0"/>
                <a:cs typeface="Arial" panose="020B0604020202020204" pitchFamily="34" charset="0"/>
                <a:hlinkClick r:id="rId4"/>
              </a:rPr>
              <a:t>/</a:t>
            </a:r>
            <a:r>
              <a:rPr lang="en-US" sz="2400" dirty="0" smtClean="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a:p>
            <a:endParaRPr lang="sk-SK" sz="2000" dirty="0" smtClean="0">
              <a:solidFill>
                <a:srgbClr val="002060"/>
              </a:solidFill>
              <a:latin typeface="Arial" panose="020B0604020202020204" pitchFamily="34" charset="0"/>
              <a:cs typeface="Arial" panose="020B0604020202020204" pitchFamily="34" charset="0"/>
            </a:endParaRPr>
          </a:p>
          <a:p>
            <a:r>
              <a:rPr lang="en-US" sz="2400" b="1" dirty="0" smtClean="0">
                <a:solidFill>
                  <a:srgbClr val="002060"/>
                </a:solidFill>
                <a:latin typeface="Arial" panose="020B0604020202020204" pitchFamily="34" charset="0"/>
                <a:cs typeface="Arial" panose="020B0604020202020204" pitchFamily="34" charset="0"/>
              </a:rPr>
              <a:t>Open</a:t>
            </a:r>
            <a:r>
              <a:rPr lang="sk-SK"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Directory</a:t>
            </a:r>
            <a:r>
              <a:rPr lang="sk-SK"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of Open</a:t>
            </a:r>
            <a:r>
              <a:rPr lang="sk-SK"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Access </a:t>
            </a:r>
            <a:r>
              <a:rPr lang="en-US" sz="2400" b="1" dirty="0">
                <a:solidFill>
                  <a:srgbClr val="002060"/>
                </a:solidFill>
                <a:latin typeface="Arial" panose="020B0604020202020204" pitchFamily="34" charset="0"/>
                <a:cs typeface="Arial" panose="020B0604020202020204" pitchFamily="34" charset="0"/>
              </a:rPr>
              <a:t>Repositories</a:t>
            </a:r>
            <a:r>
              <a:rPr lang="en-US" sz="2400" dirty="0">
                <a:solidFill>
                  <a:srgbClr val="000000"/>
                </a:solidFill>
                <a:latin typeface="Arial" panose="020B0604020202020204" pitchFamily="34" charset="0"/>
                <a:cs typeface="Arial" panose="020B0604020202020204" pitchFamily="34" charset="0"/>
              </a:rPr>
              <a:t>, </a:t>
            </a:r>
            <a:r>
              <a:rPr lang="en-US" sz="2400" dirty="0" err="1" smtClean="0">
                <a:solidFill>
                  <a:srgbClr val="000000"/>
                </a:solidFill>
                <a:latin typeface="Arial" panose="020B0604020202020204" pitchFamily="34" charset="0"/>
                <a:cs typeface="Arial" panose="020B0604020202020204" pitchFamily="34" charset="0"/>
                <a:hlinkClick r:id="rId5"/>
              </a:rPr>
              <a:t>OpenDOAR</a:t>
            </a:r>
            <a:r>
              <a:rPr lang="sk-SK" sz="2400" dirty="0" smtClean="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hlinkClick r:id="rId5"/>
              </a:rPr>
              <a:t>https://v2.sherpa.ac.uk/opendoar</a:t>
            </a:r>
            <a:r>
              <a:rPr lang="en-US" sz="2400" dirty="0" smtClean="0">
                <a:solidFill>
                  <a:srgbClr val="000000"/>
                </a:solidFill>
                <a:latin typeface="Arial" panose="020B0604020202020204" pitchFamily="34" charset="0"/>
                <a:cs typeface="Arial" panose="020B0604020202020204" pitchFamily="34" charset="0"/>
                <a:hlinkClick r:id="rId5"/>
              </a:rPr>
              <a:t>/</a:t>
            </a:r>
            <a:r>
              <a:rPr lang="en-US" sz="2400" dirty="0" smtClean="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a:p>
            <a:endParaRPr lang="sk-SK" sz="2000" dirty="0" smtClean="0">
              <a:solidFill>
                <a:srgbClr val="002060"/>
              </a:solidFill>
              <a:latin typeface="Arial" panose="020B0604020202020204" pitchFamily="34" charset="0"/>
              <a:cs typeface="Arial" panose="020B0604020202020204" pitchFamily="34" charset="0"/>
            </a:endParaRPr>
          </a:p>
          <a:p>
            <a:r>
              <a:rPr lang="sk-SK" sz="2400" b="1" dirty="0" err="1" smtClean="0">
                <a:solidFill>
                  <a:srgbClr val="002060"/>
                </a:solidFill>
                <a:latin typeface="Arial" panose="020B0604020202020204" pitchFamily="34" charset="0"/>
                <a:cs typeface="Arial" panose="020B0604020202020204" pitchFamily="34" charset="0"/>
              </a:rPr>
              <a:t>Registry</a:t>
            </a:r>
            <a:r>
              <a:rPr lang="sk-SK" sz="2400" b="1" dirty="0" smtClean="0">
                <a:solidFill>
                  <a:srgbClr val="002060"/>
                </a:solidFill>
                <a:latin typeface="Arial" panose="020B0604020202020204" pitchFamily="34" charset="0"/>
                <a:cs typeface="Arial" panose="020B0604020202020204" pitchFamily="34" charset="0"/>
              </a:rPr>
              <a:t> of Research </a:t>
            </a:r>
            <a:r>
              <a:rPr lang="sk-SK" sz="2400" b="1" dirty="0" err="1" smtClean="0">
                <a:solidFill>
                  <a:srgbClr val="002060"/>
                </a:solidFill>
                <a:latin typeface="Arial" panose="020B0604020202020204" pitchFamily="34" charset="0"/>
                <a:cs typeface="Arial" panose="020B0604020202020204" pitchFamily="34" charset="0"/>
              </a:rPr>
              <a:t>Data</a:t>
            </a:r>
            <a:r>
              <a:rPr lang="sk-SK" sz="2400" b="1" dirty="0" smtClean="0">
                <a:solidFill>
                  <a:srgbClr val="002060"/>
                </a:solidFill>
                <a:latin typeface="Arial" panose="020B0604020202020204" pitchFamily="34" charset="0"/>
                <a:cs typeface="Arial" panose="020B0604020202020204" pitchFamily="34" charset="0"/>
              </a:rPr>
              <a:t> </a:t>
            </a:r>
            <a:r>
              <a:rPr lang="sk-SK" sz="2400" b="1" dirty="0" err="1" smtClean="0">
                <a:solidFill>
                  <a:srgbClr val="002060"/>
                </a:solidFill>
                <a:latin typeface="Arial" panose="020B0604020202020204" pitchFamily="34" charset="0"/>
                <a:cs typeface="Arial" panose="020B0604020202020204" pitchFamily="34" charset="0"/>
              </a:rPr>
              <a:t>Repositories</a:t>
            </a:r>
            <a:r>
              <a:rPr lang="sk-SK" sz="2400" b="1" dirty="0" smtClean="0">
                <a:solidFill>
                  <a:srgbClr val="002060"/>
                </a:solidFill>
                <a:latin typeface="Arial" panose="020B0604020202020204" pitchFamily="34" charset="0"/>
                <a:cs typeface="Arial" panose="020B0604020202020204" pitchFamily="34" charset="0"/>
              </a:rPr>
              <a:t>, </a:t>
            </a:r>
            <a:r>
              <a:rPr lang="sk-SK" sz="2400" dirty="0" smtClean="0">
                <a:latin typeface="Arial" panose="020B0604020202020204" pitchFamily="34" charset="0"/>
                <a:cs typeface="Arial" panose="020B0604020202020204" pitchFamily="34" charset="0"/>
                <a:hlinkClick r:id="rId6"/>
              </a:rPr>
              <a:t>re3data</a:t>
            </a:r>
            <a:r>
              <a:rPr lang="sk-SK" sz="2400" dirty="0" smtClean="0">
                <a:latin typeface="Arial" panose="020B0604020202020204" pitchFamily="34" charset="0"/>
                <a:cs typeface="Arial" panose="020B0604020202020204" pitchFamily="34" charset="0"/>
              </a:rPr>
              <a:t>,</a:t>
            </a:r>
            <a:r>
              <a:rPr lang="sk-SK" sz="2400" b="1" dirty="0" smtClean="0">
                <a:latin typeface="Arial" panose="020B0604020202020204" pitchFamily="34" charset="0"/>
                <a:cs typeface="Arial" panose="020B0604020202020204" pitchFamily="34" charset="0"/>
              </a:rPr>
              <a:t>  </a:t>
            </a:r>
            <a:r>
              <a:rPr lang="sk-SK" sz="2400" dirty="0" smtClean="0">
                <a:solidFill>
                  <a:srgbClr val="000000"/>
                </a:solidFill>
                <a:latin typeface="Arial" panose="020B0604020202020204" pitchFamily="34" charset="0"/>
                <a:cs typeface="Arial" panose="020B0604020202020204" pitchFamily="34" charset="0"/>
              </a:rPr>
              <a:t>(</a:t>
            </a:r>
            <a:r>
              <a:rPr lang="sk-SK" sz="2400" dirty="0" smtClean="0">
                <a:solidFill>
                  <a:srgbClr val="000000"/>
                </a:solidFill>
                <a:latin typeface="Arial" panose="020B0604020202020204" pitchFamily="34" charset="0"/>
                <a:cs typeface="Arial" panose="020B0604020202020204" pitchFamily="34" charset="0"/>
                <a:hlinkClick r:id="rId6"/>
              </a:rPr>
              <a:t>https</a:t>
            </a:r>
            <a:r>
              <a:rPr lang="sk-SK" sz="2400" dirty="0">
                <a:solidFill>
                  <a:srgbClr val="000000"/>
                </a:solidFill>
                <a:latin typeface="Arial" panose="020B0604020202020204" pitchFamily="34" charset="0"/>
                <a:cs typeface="Arial" panose="020B0604020202020204" pitchFamily="34" charset="0"/>
                <a:hlinkClick r:id="rId6"/>
              </a:rPr>
              <a:t>://www.re3data.org</a:t>
            </a:r>
            <a:r>
              <a:rPr lang="sk-SK" sz="2400" dirty="0" smtClean="0">
                <a:solidFill>
                  <a:srgbClr val="000000"/>
                </a:solidFill>
                <a:latin typeface="Arial" panose="020B0604020202020204" pitchFamily="34" charset="0"/>
                <a:cs typeface="Arial" panose="020B0604020202020204" pitchFamily="34" charset="0"/>
                <a:hlinkClick r:id="rId6"/>
              </a:rPr>
              <a:t>/</a:t>
            </a:r>
            <a:r>
              <a:rPr lang="sk-SK" sz="2400" dirty="0" smtClean="0">
                <a:solidFill>
                  <a:srgbClr val="000000"/>
                </a:solidFill>
                <a:latin typeface="Arial" panose="020B0604020202020204" pitchFamily="34" charset="0"/>
                <a:cs typeface="Arial" panose="020B0604020202020204" pitchFamily="34" charset="0"/>
              </a:rPr>
              <a:t>)</a:t>
            </a:r>
            <a:endParaRPr lang="sk-SK" sz="2400" dirty="0">
              <a:solidFill>
                <a:srgbClr val="000000"/>
              </a:solidFill>
              <a:latin typeface="Arial" panose="020B0604020202020204" pitchFamily="34" charset="0"/>
              <a:cs typeface="Arial" panose="020B0604020202020204" pitchFamily="34" charset="0"/>
            </a:endParaRPr>
          </a:p>
          <a:p>
            <a:endParaRPr lang="sk-SK" sz="2000" dirty="0" smtClean="0">
              <a:solidFill>
                <a:srgbClr val="002060"/>
              </a:solidFill>
              <a:latin typeface="Arial" panose="020B0604020202020204" pitchFamily="34" charset="0"/>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Registry</a:t>
            </a:r>
            <a:r>
              <a:rPr lang="sk-SK" sz="2000" b="1"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of </a:t>
            </a:r>
            <a:r>
              <a:rPr lang="en-US" sz="2000" b="1" dirty="0" smtClean="0">
                <a:solidFill>
                  <a:srgbClr val="002060"/>
                </a:solidFill>
                <a:latin typeface="Arial" panose="020B0604020202020204" pitchFamily="34" charset="0"/>
                <a:cs typeface="Arial" panose="020B0604020202020204" pitchFamily="34" charset="0"/>
              </a:rPr>
              <a:t>Open</a:t>
            </a:r>
            <a:r>
              <a:rPr lang="sk-SK"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Access </a:t>
            </a:r>
            <a:r>
              <a:rPr lang="en-US" sz="2000" b="1" dirty="0">
                <a:solidFill>
                  <a:srgbClr val="002060"/>
                </a:solidFill>
                <a:latin typeface="Arial" panose="020B0604020202020204" pitchFamily="34" charset="0"/>
                <a:cs typeface="Arial" panose="020B0604020202020204" pitchFamily="34" charset="0"/>
              </a:rPr>
              <a:t>Repository</a:t>
            </a:r>
            <a:r>
              <a:rPr lang="sk-SK" sz="2000" b="1"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Mandates</a:t>
            </a:r>
            <a:r>
              <a:rPr lang="sk-SK" sz="2000" dirty="0" smtClean="0">
                <a:solidFill>
                  <a:srgbClr val="00000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hlinkClick r:id="rId7"/>
              </a:rPr>
              <a:t>ROARMAP</a:t>
            </a:r>
            <a:r>
              <a:rPr lang="sk-SK" sz="2000" b="1" dirty="0" smtClean="0">
                <a:solidFill>
                  <a:srgbClr val="00206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a:t>
            </a:r>
            <a:r>
              <a:rPr lang="en-US" sz="2000" dirty="0" err="1" smtClean="0">
                <a:solidFill>
                  <a:srgbClr val="000000"/>
                </a:solidFill>
                <a:latin typeface="Arial" panose="020B0604020202020204" pitchFamily="34" charset="0"/>
                <a:cs typeface="Arial" panose="020B0604020202020204" pitchFamily="34" charset="0"/>
              </a:rPr>
              <a:t>politiky</a:t>
            </a:r>
            <a:r>
              <a:rPr lang="en-US" sz="2000"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hlinkClick r:id="rId8"/>
              </a:rPr>
              <a:t>http://roarmap.eprints.org</a:t>
            </a:r>
            <a:r>
              <a:rPr lang="en-US" sz="2000" dirty="0" smtClean="0">
                <a:solidFill>
                  <a:srgbClr val="000000"/>
                </a:solidFill>
                <a:latin typeface="Arial" panose="020B0604020202020204" pitchFamily="34" charset="0"/>
                <a:cs typeface="Arial" panose="020B0604020202020204" pitchFamily="34" charset="0"/>
                <a:hlinkClick r:id="rId8"/>
              </a:rPr>
              <a:t>/</a:t>
            </a:r>
            <a:r>
              <a:rPr lang="en-US" sz="2000" dirty="0" smtClean="0">
                <a:solidFill>
                  <a:srgbClr val="000000"/>
                </a:solidFill>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a:p>
            <a:endParaRPr lang="sk-SK" sz="2000" dirty="0" smtClean="0">
              <a:solidFill>
                <a:srgbClr val="000000"/>
              </a:solidFill>
              <a:latin typeface="Arial" panose="020B0604020202020204" pitchFamily="34" charset="0"/>
              <a:cs typeface="Arial" panose="020B0604020202020204" pitchFamily="34" charset="0"/>
            </a:endParaRPr>
          </a:p>
          <a:p>
            <a:r>
              <a:rPr lang="sk-SK" sz="2000" b="1" dirty="0" err="1" smtClean="0">
                <a:solidFill>
                  <a:srgbClr val="002060"/>
                </a:solidFill>
                <a:latin typeface="Arial" panose="020B0604020202020204" pitchFamily="34" charset="0"/>
                <a:cs typeface="Arial" panose="020B0604020202020204" pitchFamily="34" charset="0"/>
                <a:hlinkClick r:id="rId9"/>
              </a:rPr>
              <a:t>SherpaRomeo</a:t>
            </a:r>
            <a:r>
              <a:rPr lang="sk-SK" sz="2000" dirty="0" smtClean="0">
                <a:solidFill>
                  <a:srgbClr val="000000"/>
                </a:solidFill>
                <a:latin typeface="Arial" panose="020B0604020202020204" pitchFamily="34" charset="0"/>
                <a:cs typeface="Arial" panose="020B0604020202020204" pitchFamily="34" charset="0"/>
              </a:rPr>
              <a:t> (</a:t>
            </a:r>
            <a:r>
              <a:rPr lang="sk-SK" sz="2000" dirty="0" smtClean="0">
                <a:solidFill>
                  <a:srgbClr val="000000"/>
                </a:solidFill>
                <a:latin typeface="Arial" panose="020B0604020202020204" pitchFamily="34" charset="0"/>
                <a:cs typeface="Arial" panose="020B0604020202020204" pitchFamily="34" charset="0"/>
                <a:hlinkClick r:id="rId9"/>
              </a:rPr>
              <a:t>https</a:t>
            </a:r>
            <a:r>
              <a:rPr lang="sk-SK" sz="2000" dirty="0">
                <a:solidFill>
                  <a:srgbClr val="000000"/>
                </a:solidFill>
                <a:latin typeface="Arial" panose="020B0604020202020204" pitchFamily="34" charset="0"/>
                <a:cs typeface="Arial" panose="020B0604020202020204" pitchFamily="34" charset="0"/>
                <a:hlinkClick r:id="rId9"/>
              </a:rPr>
              <a:t>://v2.sherpa.ac.uk/romeo</a:t>
            </a:r>
            <a:r>
              <a:rPr lang="sk-SK" sz="2000" dirty="0" smtClean="0">
                <a:solidFill>
                  <a:srgbClr val="000000"/>
                </a:solidFill>
                <a:latin typeface="Arial" panose="020B0604020202020204" pitchFamily="34" charset="0"/>
                <a:cs typeface="Arial" panose="020B0604020202020204" pitchFamily="34" charset="0"/>
                <a:hlinkClick r:id="rId9"/>
              </a:rPr>
              <a:t>/</a:t>
            </a:r>
            <a:r>
              <a:rPr lang="sk-SK" sz="2000" dirty="0" smtClean="0">
                <a:solidFill>
                  <a:srgbClr val="000000"/>
                </a:solidFill>
                <a:latin typeface="Arial" panose="020B0604020202020204" pitchFamily="34" charset="0"/>
                <a:cs typeface="Arial" panose="020B0604020202020204" pitchFamily="34" charset="0"/>
              </a:rPr>
              <a:t>)</a:t>
            </a:r>
          </a:p>
          <a:p>
            <a:r>
              <a:rPr lang="sk-SK" sz="2000" dirty="0" smtClean="0">
                <a:solidFill>
                  <a:srgbClr val="000000"/>
                </a:solidFill>
                <a:latin typeface="Arial" panose="020B0604020202020204" pitchFamily="34" charset="0"/>
                <a:cs typeface="Arial" panose="020B0604020202020204" pitchFamily="34" charset="0"/>
              </a:rPr>
              <a:t>(</a:t>
            </a:r>
            <a:r>
              <a:rPr lang="sk-SK" sz="2000" dirty="0" err="1" smtClean="0">
                <a:solidFill>
                  <a:srgbClr val="000000"/>
                </a:solidFill>
                <a:latin typeface="Arial" panose="020B0604020202020204" pitchFamily="34" charset="0"/>
                <a:cs typeface="Arial" panose="020B0604020202020204" pitchFamily="34" charset="0"/>
                <a:hlinkClick r:id="rId10"/>
              </a:rPr>
              <a:t>Sherpa</a:t>
            </a:r>
            <a:r>
              <a:rPr lang="sk-SK" sz="2000" dirty="0" smtClean="0">
                <a:solidFill>
                  <a:srgbClr val="000000"/>
                </a:solidFill>
                <a:latin typeface="Arial" panose="020B0604020202020204" pitchFamily="34" charset="0"/>
                <a:cs typeface="Arial" panose="020B0604020202020204" pitchFamily="34" charset="0"/>
                <a:hlinkClick r:id="rId10"/>
              </a:rPr>
              <a:t> </a:t>
            </a:r>
            <a:r>
              <a:rPr lang="sk-SK" sz="2000" dirty="0" err="1" smtClean="0">
                <a:solidFill>
                  <a:srgbClr val="000000"/>
                </a:solidFill>
                <a:latin typeface="Arial" panose="020B0604020202020204" pitchFamily="34" charset="0"/>
                <a:cs typeface="Arial" panose="020B0604020202020204" pitchFamily="34" charset="0"/>
                <a:hlinkClick r:id="rId10"/>
              </a:rPr>
              <a:t>Services</a:t>
            </a:r>
            <a:r>
              <a:rPr lang="sk-SK" sz="2000" dirty="0" smtClean="0">
                <a:solidFill>
                  <a:srgbClr val="000000"/>
                </a:solidFill>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p:txBody>
      </p:sp>
      <p:pic>
        <p:nvPicPr>
          <p:cNvPr id="11" name="Obrázok 10"/>
          <p:cNvPicPr>
            <a:picLocks noChangeAspect="1"/>
          </p:cNvPicPr>
          <p:nvPr/>
        </p:nvPicPr>
        <p:blipFill>
          <a:blip r:embed="rId11"/>
          <a:stretch>
            <a:fillRect/>
          </a:stretch>
        </p:blipFill>
        <p:spPr>
          <a:xfrm>
            <a:off x="6602913" y="3981152"/>
            <a:ext cx="5458587" cy="1657581"/>
          </a:xfrm>
          <a:prstGeom prst="rect">
            <a:avLst/>
          </a:prstGeom>
          <a:ln>
            <a:solidFill>
              <a:schemeClr val="accent6">
                <a:lumMod val="75000"/>
              </a:schemeClr>
            </a:solidFill>
          </a:ln>
        </p:spPr>
      </p:pic>
    </p:spTree>
    <p:extLst>
      <p:ext uri="{BB962C8B-B14F-4D97-AF65-F5344CB8AC3E}">
        <p14:creationId xmlns:p14="http://schemas.microsoft.com/office/powerpoint/2010/main" val="18852194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5" name="Obdĺžnik 4"/>
          <p:cNvSpPr/>
          <p:nvPr/>
        </p:nvSpPr>
        <p:spPr>
          <a:xfrm>
            <a:off x="279993" y="356295"/>
            <a:ext cx="7781165" cy="3458661"/>
          </a:xfrm>
          <a:prstGeom prst="rect">
            <a:avLst/>
          </a:prstGeom>
        </p:spPr>
        <p:txBody>
          <a:bodyPr tIns="0" bIns="36000">
            <a:noAutofit/>
          </a:bodyPr>
          <a:lstStyle/>
          <a:p>
            <a:pPr algn="ctr">
              <a:spcBef>
                <a:spcPts val="0"/>
              </a:spcBef>
            </a:pPr>
            <a:r>
              <a:rPr lang="sk-SK" sz="6600" b="1" dirty="0" smtClean="0">
                <a:solidFill>
                  <a:srgbClr val="12018D"/>
                </a:solidFill>
              </a:rPr>
              <a:t>Digitálne repozitáre/archívy: </a:t>
            </a:r>
          </a:p>
          <a:p>
            <a:pPr algn="ctr">
              <a:spcBef>
                <a:spcPts val="0"/>
              </a:spcBef>
            </a:pPr>
            <a:endParaRPr lang="sk-SK" sz="1200" dirty="0">
              <a:solidFill>
                <a:srgbClr val="12018D"/>
              </a:solidFill>
            </a:endParaRPr>
          </a:p>
          <a:p>
            <a:pPr algn="ctr">
              <a:spcBef>
                <a:spcPts val="0"/>
              </a:spcBef>
            </a:pPr>
            <a:r>
              <a:rPr lang="sk-SK" sz="6600" b="1" dirty="0" smtClean="0">
                <a:solidFill>
                  <a:srgbClr val="C00000"/>
                </a:solidFill>
              </a:rPr>
              <a:t>Príklady</a:t>
            </a:r>
            <a:endParaRPr lang="sk-SK" sz="6600" b="1" dirty="0">
              <a:solidFill>
                <a:srgbClr val="C00000"/>
              </a:solidFill>
            </a:endParaRPr>
          </a:p>
          <a:p>
            <a:pPr algn="just">
              <a:spcBef>
                <a:spcPts val="600"/>
              </a:spcBef>
            </a:pPr>
            <a:endParaRPr lang="sk-SK" sz="800" dirty="0" smtClean="0">
              <a:solidFill>
                <a:srgbClr val="12018D"/>
              </a:solidFill>
              <a:hlinkClick r:id="rId3"/>
            </a:endParaRPr>
          </a:p>
          <a:p>
            <a:pPr algn="just">
              <a:spcBef>
                <a:spcPts val="600"/>
              </a:spcBef>
            </a:pPr>
            <a:endParaRPr lang="sk-SK" sz="800" dirty="0">
              <a:solidFill>
                <a:srgbClr val="12018D"/>
              </a:solidFill>
              <a:hlinkClick r:id="rId3"/>
            </a:endParaRPr>
          </a:p>
          <a:p>
            <a:pPr algn="just">
              <a:spcBef>
                <a:spcPts val="1800"/>
              </a:spcBef>
            </a:pPr>
            <a:endParaRPr lang="sk-SK" sz="2000" dirty="0"/>
          </a:p>
        </p:txBody>
      </p:sp>
      <p:sp>
        <p:nvSpPr>
          <p:cNvPr id="12" name="Zástupný objekt pre číslo snímky 11"/>
          <p:cNvSpPr>
            <a:spLocks noGrp="1"/>
          </p:cNvSpPr>
          <p:nvPr>
            <p:ph type="sldNum" sz="quarter" idx="12"/>
          </p:nvPr>
        </p:nvSpPr>
        <p:spPr>
          <a:xfrm>
            <a:off x="11561185" y="6356350"/>
            <a:ext cx="394855" cy="365125"/>
          </a:xfrm>
        </p:spPr>
        <p:txBody>
          <a:bodyPr/>
          <a:lstStyle/>
          <a:p>
            <a:pPr>
              <a:defRPr/>
            </a:pPr>
            <a:fld id="{5F8A6784-8DE6-4866-8026-B3451A70A446}" type="slidenum">
              <a:rPr lang="sk-SK" smtClean="0"/>
              <a:pPr>
                <a:defRPr/>
              </a:pPr>
              <a:t>23</a:t>
            </a:fld>
            <a:endParaRPr lang="sk-SK" dirty="0"/>
          </a:p>
        </p:txBody>
      </p:sp>
      <p:pic>
        <p:nvPicPr>
          <p:cNvPr id="7" name="Obrázok 6"/>
          <p:cNvPicPr/>
          <p:nvPr/>
        </p:nvPicPr>
        <p:blipFill>
          <a:blip r:embed="rId4">
            <a:extLst>
              <a:ext uri="{28A0092B-C50C-407E-A947-70E740481C1C}">
                <a14:useLocalDpi xmlns:a14="http://schemas.microsoft.com/office/drawing/2010/main" val="0"/>
              </a:ext>
            </a:extLst>
          </a:blip>
          <a:stretch>
            <a:fillRect/>
          </a:stretch>
        </p:blipFill>
        <p:spPr>
          <a:xfrm>
            <a:off x="7591927" y="2509633"/>
            <a:ext cx="3589170" cy="3881093"/>
          </a:xfrm>
          <a:prstGeom prst="rect">
            <a:avLst/>
          </a:prstGeom>
        </p:spPr>
      </p:pic>
      <p:sp>
        <p:nvSpPr>
          <p:cNvPr id="2" name="BlokTextu 1"/>
          <p:cNvSpPr txBox="1"/>
          <p:nvPr/>
        </p:nvSpPr>
        <p:spPr>
          <a:xfrm>
            <a:off x="15627" y="6642556"/>
            <a:ext cx="2986715" cy="215444"/>
          </a:xfrm>
          <a:prstGeom prst="rect">
            <a:avLst/>
          </a:prstGeom>
          <a:noFill/>
        </p:spPr>
        <p:txBody>
          <a:bodyPr wrap="none" rtlCol="0">
            <a:spAutoFit/>
          </a:bodyPr>
          <a:lstStyle/>
          <a:p>
            <a:r>
              <a:rPr lang="sk-SK" sz="800" dirty="0" smtClean="0"/>
              <a:t>Obrázok: </a:t>
            </a:r>
            <a:r>
              <a:rPr lang="sk-SK" sz="800" dirty="0" err="1"/>
              <a:t>Folder</a:t>
            </a:r>
            <a:r>
              <a:rPr lang="sk-SK" sz="800" dirty="0"/>
              <a:t>: </a:t>
            </a:r>
            <a:r>
              <a:rPr lang="sk-SK" sz="800" u="sng" dirty="0" err="1">
                <a:hlinkClick r:id="rId5" action="ppaction://hlinkfile"/>
              </a:rPr>
              <a:t>Example</a:t>
            </a:r>
            <a:r>
              <a:rPr lang="sk-SK" sz="800" u="sng" dirty="0">
                <a:hlinkClick r:id="rId5" action="ppaction://hlinkfile"/>
              </a:rPr>
              <a:t> </a:t>
            </a:r>
            <a:r>
              <a:rPr lang="sk-SK" sz="800" u="sng" dirty="0" err="1">
                <a:hlinkClick r:id="rId5" action="ppaction://hlinkfile"/>
              </a:rPr>
              <a:t>icons</a:t>
            </a:r>
            <a:r>
              <a:rPr lang="sk-SK" sz="800" u="sng" dirty="0">
                <a:hlinkClick r:id="rId5" action="ppaction://hlinkfile"/>
              </a:rPr>
              <a:t> </a:t>
            </a:r>
            <a:r>
              <a:rPr lang="sk-SK" sz="800" u="sng" dirty="0" err="1">
                <a:hlinkClick r:id="rId5" action="ppaction://hlinkfile"/>
              </a:rPr>
              <a:t>created</a:t>
            </a:r>
            <a:r>
              <a:rPr lang="sk-SK" sz="800" u="sng" dirty="0">
                <a:hlinkClick r:id="rId5" action="ppaction://hlinkfile"/>
              </a:rPr>
              <a:t> by </a:t>
            </a:r>
            <a:r>
              <a:rPr lang="sk-SK" sz="800" u="sng" dirty="0" err="1">
                <a:hlinkClick r:id="rId5" action="ppaction://hlinkfile"/>
              </a:rPr>
              <a:t>Freepik</a:t>
            </a:r>
            <a:r>
              <a:rPr lang="sk-SK" sz="800" u="sng" dirty="0">
                <a:hlinkClick r:id="rId5" action="ppaction://hlinkfile"/>
              </a:rPr>
              <a:t> - </a:t>
            </a:r>
            <a:r>
              <a:rPr lang="sk-SK" sz="800" u="sng" dirty="0" err="1" smtClean="0">
                <a:hlinkClick r:id="rId5" action="ppaction://hlinkfile"/>
              </a:rPr>
              <a:t>Flaticon</a:t>
            </a:r>
            <a:endParaRPr lang="sk-SK" sz="800" dirty="0"/>
          </a:p>
        </p:txBody>
      </p:sp>
    </p:spTree>
    <p:extLst>
      <p:ext uri="{BB962C8B-B14F-4D97-AF65-F5344CB8AC3E}">
        <p14:creationId xmlns:p14="http://schemas.microsoft.com/office/powerpoint/2010/main" val="9490181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5" name="Obdĺžnik 4"/>
          <p:cNvSpPr/>
          <p:nvPr/>
        </p:nvSpPr>
        <p:spPr>
          <a:xfrm>
            <a:off x="540327" y="1113558"/>
            <a:ext cx="8617617" cy="5242792"/>
          </a:xfrm>
          <a:prstGeom prst="rect">
            <a:avLst/>
          </a:prstGeom>
        </p:spPr>
        <p:txBody>
          <a:bodyPr>
            <a:noAutofit/>
          </a:bodyPr>
          <a:lstStyle/>
          <a:p>
            <a:pPr algn="just">
              <a:spcBef>
                <a:spcPts val="600"/>
              </a:spcBef>
            </a:pPr>
            <a:r>
              <a:rPr lang="sk-SK" sz="2400" b="1" dirty="0" smtClean="0">
                <a:solidFill>
                  <a:srgbClr val="C00000"/>
                </a:solidFill>
              </a:rPr>
              <a:t>Seriózni </a:t>
            </a:r>
            <a:r>
              <a:rPr lang="sk-SK" sz="2400" b="1" dirty="0">
                <a:solidFill>
                  <a:srgbClr val="C00000"/>
                </a:solidFill>
              </a:rPr>
              <a:t>vydavatelia sa zapájajú do archivačných iniciatív</a:t>
            </a:r>
            <a:endParaRPr lang="sk-SK" sz="2400" dirty="0">
              <a:solidFill>
                <a:srgbClr val="C00000"/>
              </a:solidFill>
            </a:endParaRPr>
          </a:p>
          <a:p>
            <a:pPr algn="just">
              <a:spcBef>
                <a:spcPts val="600"/>
              </a:spcBef>
            </a:pPr>
            <a:endParaRPr lang="sk-SK" sz="800" dirty="0" smtClean="0">
              <a:solidFill>
                <a:srgbClr val="12018D"/>
              </a:solidFill>
              <a:hlinkClick r:id="rId3"/>
            </a:endParaRPr>
          </a:p>
          <a:p>
            <a:pPr algn="just">
              <a:spcBef>
                <a:spcPts val="600"/>
              </a:spcBef>
            </a:pPr>
            <a:endParaRPr lang="sk-SK" sz="800" dirty="0">
              <a:solidFill>
                <a:srgbClr val="12018D"/>
              </a:solidFill>
              <a:hlinkClick r:id="rId3"/>
            </a:endParaRPr>
          </a:p>
          <a:p>
            <a:pPr algn="just">
              <a:spcBef>
                <a:spcPts val="0"/>
              </a:spcBef>
            </a:pPr>
            <a:r>
              <a:rPr lang="sk-SK" sz="2400" b="1" dirty="0" err="1" smtClean="0">
                <a:solidFill>
                  <a:srgbClr val="12018D"/>
                </a:solidFill>
                <a:hlinkClick r:id="rId3"/>
              </a:rPr>
              <a:t>Portico</a:t>
            </a:r>
            <a:r>
              <a:rPr lang="sk-SK" sz="2400" dirty="0" smtClean="0"/>
              <a:t> </a:t>
            </a:r>
            <a:r>
              <a:rPr lang="sk-SK" dirty="0" smtClean="0"/>
              <a:t>(</a:t>
            </a:r>
            <a:r>
              <a:rPr lang="sk-SK" dirty="0">
                <a:hlinkClick r:id="rId3"/>
              </a:rPr>
              <a:t>https://www.portico.org</a:t>
            </a:r>
            <a:r>
              <a:rPr lang="sk-SK" dirty="0" smtClean="0">
                <a:hlinkClick r:id="rId3"/>
              </a:rPr>
              <a:t>/</a:t>
            </a:r>
            <a:r>
              <a:rPr lang="sk-SK" dirty="0" smtClean="0"/>
              <a:t>) </a:t>
            </a:r>
          </a:p>
          <a:p>
            <a:pPr marL="179388" indent="-179388" algn="just">
              <a:lnSpc>
                <a:spcPct val="130000"/>
              </a:lnSpc>
              <a:spcBef>
                <a:spcPts val="0"/>
              </a:spcBef>
              <a:buFont typeface="Arial" panose="020B0604020202020204" pitchFamily="34" charset="0"/>
              <a:buChar char="•"/>
            </a:pPr>
            <a:r>
              <a:rPr lang="sk-SK" sz="2000" b="1" dirty="0" smtClean="0">
                <a:solidFill>
                  <a:srgbClr val="C00000"/>
                </a:solidFill>
              </a:rPr>
              <a:t>tmavý archív </a:t>
            </a:r>
            <a:r>
              <a:rPr lang="sk-SK" sz="1400" i="1" dirty="0" smtClean="0"/>
              <a:t>(</a:t>
            </a:r>
            <a:r>
              <a:rPr lang="sk-SK" sz="1400" i="1" dirty="0" err="1" smtClean="0"/>
              <a:t>dark</a:t>
            </a:r>
            <a:r>
              <a:rPr lang="sk-SK" sz="1400" i="1" dirty="0" smtClean="0"/>
              <a:t> </a:t>
            </a:r>
            <a:r>
              <a:rPr lang="sk-SK" sz="1400" i="1" dirty="0" err="1" smtClean="0"/>
              <a:t>archive</a:t>
            </a:r>
            <a:r>
              <a:rPr lang="sk-SK" sz="1400" i="1" dirty="0" smtClean="0"/>
              <a:t>)</a:t>
            </a:r>
            <a:r>
              <a:rPr lang="sk-SK" dirty="0" smtClean="0"/>
              <a:t> </a:t>
            </a:r>
            <a:r>
              <a:rPr lang="sk-SK" sz="2000" dirty="0" smtClean="0"/>
              <a:t>e-časopisov, kníh a digitálnych kolekcií, podporovaný komunitou vydavateľov a knižníc</a:t>
            </a:r>
          </a:p>
          <a:p>
            <a:pPr marL="179388" indent="-179388" algn="just">
              <a:lnSpc>
                <a:spcPct val="130000"/>
              </a:lnSpc>
              <a:spcBef>
                <a:spcPts val="0"/>
              </a:spcBef>
              <a:buFont typeface="Arial" panose="020B0604020202020204" pitchFamily="34" charset="0"/>
              <a:buChar char="•"/>
            </a:pPr>
            <a:r>
              <a:rPr lang="sk-SK" sz="2000" b="1" dirty="0" smtClean="0"/>
              <a:t>sprístupňuje obsah až v okamihu, keď prestane byť klasicky dostupný</a:t>
            </a:r>
            <a:r>
              <a:rPr lang="sk-SK" sz="2000" dirty="0" smtClean="0"/>
              <a:t>)</a:t>
            </a:r>
          </a:p>
          <a:p>
            <a:pPr algn="just">
              <a:spcBef>
                <a:spcPts val="0"/>
              </a:spcBef>
            </a:pPr>
            <a:endParaRPr lang="sk-SK" sz="800" dirty="0" smtClean="0"/>
          </a:p>
          <a:p>
            <a:pPr algn="just">
              <a:spcBef>
                <a:spcPts val="0"/>
              </a:spcBef>
            </a:pPr>
            <a:endParaRPr lang="sk-SK" sz="800" dirty="0"/>
          </a:p>
          <a:p>
            <a:pPr algn="just">
              <a:spcBef>
                <a:spcPts val="0"/>
              </a:spcBef>
            </a:pPr>
            <a:endParaRPr lang="sk-SK" sz="800" b="1" dirty="0">
              <a:solidFill>
                <a:srgbClr val="12018D"/>
              </a:solidFill>
              <a:hlinkClick r:id="rId4"/>
            </a:endParaRPr>
          </a:p>
          <a:p>
            <a:pPr algn="just">
              <a:spcBef>
                <a:spcPts val="0"/>
              </a:spcBef>
            </a:pPr>
            <a:r>
              <a:rPr lang="sk-SK" sz="2400" b="1" dirty="0" smtClean="0">
                <a:solidFill>
                  <a:srgbClr val="12018D"/>
                </a:solidFill>
                <a:hlinkClick r:id="rId4"/>
              </a:rPr>
              <a:t>JSTOR </a:t>
            </a:r>
            <a:r>
              <a:rPr lang="sk-SK" dirty="0" smtClean="0"/>
              <a:t>(</a:t>
            </a:r>
            <a:r>
              <a:rPr lang="sk-SK" dirty="0" smtClean="0">
                <a:hlinkClick r:id="rId4"/>
              </a:rPr>
              <a:t>https</a:t>
            </a:r>
            <a:r>
              <a:rPr lang="sk-SK" dirty="0">
                <a:hlinkClick r:id="rId4"/>
              </a:rPr>
              <a:t>://www.jstor.org</a:t>
            </a:r>
            <a:r>
              <a:rPr lang="sk-SK" dirty="0" smtClean="0">
                <a:hlinkClick r:id="rId4"/>
              </a:rPr>
              <a:t>/</a:t>
            </a:r>
            <a:r>
              <a:rPr lang="sk-SK" dirty="0" smtClean="0"/>
              <a:t>)</a:t>
            </a:r>
          </a:p>
          <a:p>
            <a:pPr algn="just">
              <a:spcBef>
                <a:spcPts val="0"/>
              </a:spcBef>
            </a:pPr>
            <a:r>
              <a:rPr lang="sk-SK" dirty="0" err="1"/>
              <a:t>Journal</a:t>
            </a:r>
            <a:r>
              <a:rPr lang="sk-SK" dirty="0"/>
              <a:t> </a:t>
            </a:r>
            <a:r>
              <a:rPr lang="sk-SK" dirty="0" err="1"/>
              <a:t>storage</a:t>
            </a:r>
            <a:r>
              <a:rPr lang="sk-SK" dirty="0"/>
              <a:t> </a:t>
            </a:r>
          </a:p>
          <a:p>
            <a:pPr marL="179388" indent="-179388" algn="just">
              <a:lnSpc>
                <a:spcPct val="130000"/>
              </a:lnSpc>
              <a:spcBef>
                <a:spcPts val="0"/>
              </a:spcBef>
              <a:buFont typeface="Arial" panose="020B0604020202020204" pitchFamily="34" charset="0"/>
              <a:buChar char="•"/>
            </a:pPr>
            <a:r>
              <a:rPr lang="sk-SK" sz="2000" dirty="0" smtClean="0"/>
              <a:t>12 mil. článkov v časopisoch, 100000 kníh, milióny obrázkov (</a:t>
            </a:r>
            <a:r>
              <a:rPr lang="sk-SK" sz="2000" dirty="0" err="1" smtClean="0"/>
              <a:t>images</a:t>
            </a:r>
            <a:r>
              <a:rPr lang="sk-SK" sz="2000" dirty="0" smtClean="0"/>
              <a:t>) a primárne zdroje zo 75 disciplín</a:t>
            </a:r>
          </a:p>
          <a:p>
            <a:pPr marL="179388" indent="-179388" algn="just">
              <a:lnSpc>
                <a:spcPct val="130000"/>
              </a:lnSpc>
              <a:spcBef>
                <a:spcPts val="0"/>
              </a:spcBef>
              <a:buFont typeface="Arial" panose="020B0604020202020204" pitchFamily="34" charset="0"/>
              <a:buChar char="•"/>
            </a:pPr>
            <a:r>
              <a:rPr lang="sk-SK" sz="2000" b="1" dirty="0" smtClean="0"/>
              <a:t>prístup aj k otvorenému obsahu </a:t>
            </a:r>
            <a:r>
              <a:rPr lang="sk-SK" sz="2000" dirty="0" smtClean="0"/>
              <a:t>(500000 článkov v </a:t>
            </a:r>
            <a:r>
              <a:rPr lang="sk-SK" sz="2000" i="1" dirty="0" err="1" smtClean="0"/>
              <a:t>public</a:t>
            </a:r>
            <a:r>
              <a:rPr lang="sk-SK" sz="2000" i="1" dirty="0" smtClean="0"/>
              <a:t> </a:t>
            </a:r>
            <a:r>
              <a:rPr lang="sk-SK" sz="2000" i="1" dirty="0" err="1" smtClean="0"/>
              <a:t>domain</a:t>
            </a:r>
            <a:r>
              <a:rPr lang="sk-SK" sz="2000" i="1" dirty="0" smtClean="0"/>
              <a:t>)</a:t>
            </a:r>
            <a:endParaRPr lang="sk-SK" sz="1400" dirty="0"/>
          </a:p>
          <a:p>
            <a:pPr algn="just">
              <a:spcBef>
                <a:spcPts val="1800"/>
              </a:spcBef>
            </a:pPr>
            <a:endParaRPr lang="sk-SK" sz="2000" dirty="0"/>
          </a:p>
        </p:txBody>
      </p:sp>
      <p:sp>
        <p:nvSpPr>
          <p:cNvPr id="12" name="Zástupný objekt pre číslo snímky 11"/>
          <p:cNvSpPr>
            <a:spLocks noGrp="1"/>
          </p:cNvSpPr>
          <p:nvPr>
            <p:ph type="sldNum" sz="quarter" idx="12"/>
          </p:nvPr>
        </p:nvSpPr>
        <p:spPr>
          <a:xfrm>
            <a:off x="11561185" y="6356350"/>
            <a:ext cx="394855" cy="365125"/>
          </a:xfrm>
        </p:spPr>
        <p:txBody>
          <a:bodyPr/>
          <a:lstStyle/>
          <a:p>
            <a:pPr>
              <a:defRPr/>
            </a:pPr>
            <a:fld id="{5F8A6784-8DE6-4866-8026-B3451A70A446}" type="slidenum">
              <a:rPr lang="sk-SK" smtClean="0"/>
              <a:pPr>
                <a:defRPr/>
              </a:pPr>
              <a:t>24</a:t>
            </a:fld>
            <a:endParaRPr lang="sk-SK" dirty="0"/>
          </a:p>
        </p:txBody>
      </p:sp>
      <p:pic>
        <p:nvPicPr>
          <p:cNvPr id="11" name="Obrázok 10"/>
          <p:cNvPicPr>
            <a:picLocks noChangeAspect="1"/>
          </p:cNvPicPr>
          <p:nvPr/>
        </p:nvPicPr>
        <p:blipFill>
          <a:blip r:embed="rId5"/>
          <a:stretch>
            <a:fillRect/>
          </a:stretch>
        </p:blipFill>
        <p:spPr>
          <a:xfrm>
            <a:off x="9657220" y="1463228"/>
            <a:ext cx="1799543" cy="1762643"/>
          </a:xfrm>
          <a:prstGeom prst="rect">
            <a:avLst/>
          </a:prstGeom>
        </p:spPr>
      </p:pic>
      <p:pic>
        <p:nvPicPr>
          <p:cNvPr id="13" name="Obrázok 12"/>
          <p:cNvPicPr>
            <a:picLocks noChangeAspect="1"/>
          </p:cNvPicPr>
          <p:nvPr/>
        </p:nvPicPr>
        <p:blipFill>
          <a:blip r:embed="rId6"/>
          <a:stretch>
            <a:fillRect/>
          </a:stretch>
        </p:blipFill>
        <p:spPr>
          <a:xfrm>
            <a:off x="9845952" y="4218797"/>
            <a:ext cx="1422079" cy="1734214"/>
          </a:xfrm>
          <a:prstGeom prst="rect">
            <a:avLst/>
          </a:prstGeom>
        </p:spPr>
      </p:pic>
    </p:spTree>
    <p:extLst>
      <p:ext uri="{BB962C8B-B14F-4D97-AF65-F5344CB8AC3E}">
        <p14:creationId xmlns:p14="http://schemas.microsoft.com/office/powerpoint/2010/main" val="39217451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sk-SK" sz="3200" dirty="0">
              <a:latin typeface="Calibri" pitchFamily="34" charset="0"/>
            </a:endParaRPr>
          </a:p>
        </p:txBody>
      </p:sp>
      <p:sp>
        <p:nvSpPr>
          <p:cNvPr id="9" name="Podnadpis 2"/>
          <p:cNvSpPr txBox="1">
            <a:spLocks/>
          </p:cNvSpPr>
          <p:nvPr/>
        </p:nvSpPr>
        <p:spPr>
          <a:xfrm>
            <a:off x="750888" y="1577975"/>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5" name="Obdĺžnik 4"/>
          <p:cNvSpPr/>
          <p:nvPr/>
        </p:nvSpPr>
        <p:spPr>
          <a:xfrm>
            <a:off x="494090" y="2366889"/>
            <a:ext cx="5283255" cy="4061619"/>
          </a:xfrm>
          <a:prstGeom prst="rect">
            <a:avLst/>
          </a:prstGeom>
          <a:solidFill>
            <a:schemeClr val="accent5">
              <a:lumMod val="20000"/>
              <a:lumOff val="80000"/>
            </a:schemeClr>
          </a:solidFill>
        </p:spPr>
        <p:txBody>
          <a:bodyPr wrap="square" tIns="144000">
            <a:noAutofit/>
          </a:bodyPr>
          <a:lstStyle/>
          <a:p>
            <a:pPr algn="ctr">
              <a:lnSpc>
                <a:spcPct val="130000"/>
              </a:lnSpc>
            </a:pPr>
            <a:r>
              <a:rPr lang="sk-SK" sz="2400" b="1" dirty="0" smtClean="0">
                <a:hlinkClick r:id="rId3"/>
              </a:rPr>
              <a:t>LOCKSS</a:t>
            </a:r>
            <a:r>
              <a:rPr lang="sk-SK" sz="2400" b="1" dirty="0" smtClean="0"/>
              <a:t> </a:t>
            </a:r>
          </a:p>
          <a:p>
            <a:pPr>
              <a:lnSpc>
                <a:spcPct val="130000"/>
              </a:lnSpc>
            </a:pPr>
            <a:r>
              <a:rPr lang="sk-SK" i="1" dirty="0" smtClean="0"/>
              <a:t>(</a:t>
            </a:r>
            <a:r>
              <a:rPr lang="sk-SK" i="1" dirty="0" err="1" smtClean="0"/>
              <a:t>Lots</a:t>
            </a:r>
            <a:r>
              <a:rPr lang="sk-SK" i="1" dirty="0" smtClean="0"/>
              <a:t> Of </a:t>
            </a:r>
            <a:r>
              <a:rPr lang="sk-SK" i="1" dirty="0" err="1" smtClean="0"/>
              <a:t>Copies</a:t>
            </a:r>
            <a:r>
              <a:rPr lang="sk-SK" i="1" dirty="0" smtClean="0"/>
              <a:t> </a:t>
            </a:r>
            <a:r>
              <a:rPr lang="sk-SK" i="1" dirty="0" err="1" smtClean="0"/>
              <a:t>Keep</a:t>
            </a:r>
            <a:r>
              <a:rPr lang="sk-SK" i="1" dirty="0" smtClean="0"/>
              <a:t> </a:t>
            </a:r>
            <a:r>
              <a:rPr lang="sk-SK" i="1" dirty="0" err="1" smtClean="0"/>
              <a:t>Stuff</a:t>
            </a:r>
            <a:r>
              <a:rPr lang="sk-SK" i="1" dirty="0" smtClean="0"/>
              <a:t> </a:t>
            </a:r>
            <a:r>
              <a:rPr lang="sk-SK" i="1" dirty="0" err="1" smtClean="0"/>
              <a:t>Safe</a:t>
            </a:r>
            <a:r>
              <a:rPr lang="sk-SK" i="1" dirty="0"/>
              <a:t>, www.lockss.org) </a:t>
            </a:r>
            <a:endParaRPr lang="sk-SK" i="1" dirty="0" smtClean="0"/>
          </a:p>
          <a:p>
            <a:pPr marL="179388" indent="-179388">
              <a:lnSpc>
                <a:spcPct val="130000"/>
              </a:lnSpc>
              <a:spcBef>
                <a:spcPts val="600"/>
              </a:spcBef>
              <a:buFont typeface="Arial" panose="020B0604020202020204" pitchFamily="34" charset="0"/>
              <a:buChar char="•"/>
            </a:pPr>
            <a:r>
              <a:rPr lang="sk-SK" sz="2000" dirty="0" err="1" smtClean="0"/>
              <a:t>Stanford</a:t>
            </a:r>
            <a:r>
              <a:rPr lang="sk-SK" sz="2000" dirty="0" smtClean="0"/>
              <a:t> </a:t>
            </a:r>
            <a:r>
              <a:rPr lang="sk-SK" sz="2000" dirty="0" err="1" smtClean="0"/>
              <a:t>University</a:t>
            </a:r>
            <a:r>
              <a:rPr lang="sk-SK" sz="2000" dirty="0"/>
              <a:t>, od r. </a:t>
            </a:r>
            <a:r>
              <a:rPr lang="sk-SK" sz="2000" dirty="0" smtClean="0"/>
              <a:t>1998</a:t>
            </a:r>
          </a:p>
          <a:p>
            <a:pPr marL="179388" indent="-179388">
              <a:lnSpc>
                <a:spcPct val="130000"/>
              </a:lnSpc>
              <a:spcBef>
                <a:spcPts val="600"/>
              </a:spcBef>
              <a:buFont typeface="Arial" panose="020B0604020202020204" pitchFamily="34" charset="0"/>
              <a:buChar char="•"/>
            </a:pPr>
            <a:r>
              <a:rPr lang="sk-SK" sz="2000" dirty="0"/>
              <a:t>sieťou typu </a:t>
            </a:r>
            <a:r>
              <a:rPr lang="sk-SK" sz="2000" dirty="0" err="1"/>
              <a:t>peer</a:t>
            </a:r>
            <a:r>
              <a:rPr lang="sk-SK" sz="2000" dirty="0"/>
              <a:t>-to-</a:t>
            </a:r>
            <a:r>
              <a:rPr lang="sk-SK" sz="2000" dirty="0" err="1"/>
              <a:t>peer</a:t>
            </a:r>
            <a:r>
              <a:rPr lang="sk-SK" sz="2000" dirty="0"/>
              <a:t>, ktorá vyvíja a podporuje systém otvoreného zdroja, ktorý umožňuje knižniciam zhromažďovať, uchovávať a poskytovať svojim čitateľom prístup k materiálom zverejneným na </a:t>
            </a:r>
            <a:r>
              <a:rPr lang="sk-SK" sz="2000" dirty="0" smtClean="0"/>
              <a:t>webe</a:t>
            </a:r>
          </a:p>
          <a:p>
            <a:pPr marL="179388" indent="-179388">
              <a:lnSpc>
                <a:spcPct val="130000"/>
              </a:lnSpc>
              <a:spcBef>
                <a:spcPts val="600"/>
              </a:spcBef>
              <a:buFont typeface="Arial" panose="020B0604020202020204" pitchFamily="34" charset="0"/>
              <a:buChar char="•"/>
            </a:pPr>
            <a:r>
              <a:rPr lang="sk-SK" sz="2000" dirty="0" smtClean="0"/>
              <a:t>hlavným </a:t>
            </a:r>
            <a:r>
              <a:rPr lang="sk-SK" sz="2000" dirty="0"/>
              <a:t>cieľom je digitálne </a:t>
            </a:r>
            <a:r>
              <a:rPr lang="sk-SK" sz="2000" dirty="0" smtClean="0"/>
              <a:t>uchovávanie</a:t>
            </a:r>
            <a:endParaRPr lang="sk-SK" sz="2000" dirty="0"/>
          </a:p>
        </p:txBody>
      </p:sp>
      <p:pic>
        <p:nvPicPr>
          <p:cNvPr id="13" name="Obrázok 12"/>
          <p:cNvPicPr>
            <a:picLocks noChangeAspect="1"/>
          </p:cNvPicPr>
          <p:nvPr/>
        </p:nvPicPr>
        <p:blipFill>
          <a:blip r:embed="rId4"/>
          <a:stretch>
            <a:fillRect/>
          </a:stretch>
        </p:blipFill>
        <p:spPr>
          <a:xfrm>
            <a:off x="1309036" y="1058069"/>
            <a:ext cx="3176588" cy="915443"/>
          </a:xfrm>
          <a:prstGeom prst="rect">
            <a:avLst/>
          </a:prstGeom>
        </p:spPr>
      </p:pic>
      <p:pic>
        <p:nvPicPr>
          <p:cNvPr id="14" name="Obrázok 13"/>
          <p:cNvPicPr>
            <a:picLocks noChangeAspect="1"/>
          </p:cNvPicPr>
          <p:nvPr/>
        </p:nvPicPr>
        <p:blipFill>
          <a:blip r:embed="rId5"/>
          <a:stretch>
            <a:fillRect/>
          </a:stretch>
        </p:blipFill>
        <p:spPr>
          <a:xfrm>
            <a:off x="7515822" y="1073528"/>
            <a:ext cx="3210117" cy="1008894"/>
          </a:xfrm>
          <a:prstGeom prst="rect">
            <a:avLst/>
          </a:prstGeom>
        </p:spPr>
      </p:pic>
      <p:sp>
        <p:nvSpPr>
          <p:cNvPr id="15" name="Zástupný objekt pre číslo snímky 14"/>
          <p:cNvSpPr>
            <a:spLocks noGrp="1"/>
          </p:cNvSpPr>
          <p:nvPr>
            <p:ph type="sldNum" sz="quarter" idx="12"/>
          </p:nvPr>
        </p:nvSpPr>
        <p:spPr>
          <a:xfrm>
            <a:off x="11705143" y="6428508"/>
            <a:ext cx="353291" cy="365125"/>
          </a:xfrm>
        </p:spPr>
        <p:txBody>
          <a:bodyPr/>
          <a:lstStyle/>
          <a:p>
            <a:pPr>
              <a:defRPr/>
            </a:pPr>
            <a:fld id="{5F8A6784-8DE6-4866-8026-B3451A70A446}" type="slidenum">
              <a:rPr lang="sk-SK" smtClean="0"/>
              <a:pPr>
                <a:defRPr/>
              </a:pPr>
              <a:t>25</a:t>
            </a:fld>
            <a:endParaRPr lang="sk-SK"/>
          </a:p>
        </p:txBody>
      </p:sp>
      <p:sp>
        <p:nvSpPr>
          <p:cNvPr id="16" name="Obdĺžnik 15"/>
          <p:cNvSpPr/>
          <p:nvPr/>
        </p:nvSpPr>
        <p:spPr>
          <a:xfrm>
            <a:off x="6474473" y="2319337"/>
            <a:ext cx="5292813" cy="4109171"/>
          </a:xfrm>
          <a:prstGeom prst="rect">
            <a:avLst/>
          </a:prstGeom>
          <a:solidFill>
            <a:schemeClr val="accent6">
              <a:lumMod val="20000"/>
              <a:lumOff val="80000"/>
            </a:schemeClr>
          </a:solidFill>
        </p:spPr>
        <p:txBody>
          <a:bodyPr wrap="square" tIns="180000">
            <a:noAutofit/>
          </a:bodyPr>
          <a:lstStyle/>
          <a:p>
            <a:pPr algn="ctr"/>
            <a:r>
              <a:rPr lang="sk-SK" sz="2400" b="1" dirty="0" smtClean="0">
                <a:hlinkClick r:id="rId6"/>
              </a:rPr>
              <a:t>CLOCKSS</a:t>
            </a:r>
            <a:r>
              <a:rPr lang="sk-SK" sz="1400" b="1" dirty="0" smtClean="0"/>
              <a:t> </a:t>
            </a:r>
          </a:p>
          <a:p>
            <a:pPr>
              <a:lnSpc>
                <a:spcPct val="130000"/>
              </a:lnSpc>
            </a:pPr>
            <a:r>
              <a:rPr lang="sk-SK" sz="1400" dirty="0" smtClean="0"/>
              <a:t>(</a:t>
            </a:r>
            <a:r>
              <a:rPr lang="sk-SK" i="1" dirty="0" err="1"/>
              <a:t>Controlled</a:t>
            </a:r>
            <a:r>
              <a:rPr lang="sk-SK" i="1" dirty="0"/>
              <a:t> LOCKSS, https://clockss.org/</a:t>
            </a:r>
            <a:r>
              <a:rPr lang="sk-SK" dirty="0"/>
              <a:t>) </a:t>
            </a:r>
          </a:p>
          <a:p>
            <a:pPr marL="179388" indent="-179388">
              <a:lnSpc>
                <a:spcPct val="130000"/>
              </a:lnSpc>
              <a:spcBef>
                <a:spcPts val="600"/>
              </a:spcBef>
              <a:buFont typeface="Arial" panose="020B0604020202020204" pitchFamily="34" charset="0"/>
              <a:buChar char="•"/>
            </a:pPr>
            <a:r>
              <a:rPr lang="sk-SK" sz="2000" b="1" dirty="0" err="1"/>
              <a:t>dark</a:t>
            </a:r>
            <a:r>
              <a:rPr lang="sk-SK" sz="2000" b="1" dirty="0"/>
              <a:t> </a:t>
            </a:r>
            <a:r>
              <a:rPr lang="sk-SK" sz="2000" b="1" dirty="0" err="1"/>
              <a:t>archive</a:t>
            </a:r>
            <a:endParaRPr lang="sk-SK" sz="2000" b="1" dirty="0"/>
          </a:p>
          <a:p>
            <a:pPr marL="179388" indent="-179388">
              <a:lnSpc>
                <a:spcPct val="130000"/>
              </a:lnSpc>
              <a:spcBef>
                <a:spcPts val="600"/>
              </a:spcBef>
              <a:buFont typeface="Arial" panose="020B0604020202020204" pitchFamily="34" charset="0"/>
              <a:buChar char="•"/>
            </a:pPr>
            <a:r>
              <a:rPr lang="sk-SK" sz="2000" dirty="0" smtClean="0"/>
              <a:t>dlhodobé </a:t>
            </a:r>
            <a:r>
              <a:rPr lang="sk-SK" sz="2000" dirty="0"/>
              <a:t>uchovávanie, chráni obsah pred stratou, poškodením </a:t>
            </a:r>
            <a:endParaRPr lang="sk-SK" sz="2000" dirty="0" smtClean="0"/>
          </a:p>
          <a:p>
            <a:pPr marL="179388" indent="-179388">
              <a:lnSpc>
                <a:spcPct val="130000"/>
              </a:lnSpc>
              <a:spcBef>
                <a:spcPts val="600"/>
              </a:spcBef>
              <a:buFont typeface="Arial" panose="020B0604020202020204" pitchFamily="34" charset="0"/>
              <a:buChar char="•"/>
            </a:pPr>
            <a:r>
              <a:rPr lang="sk-SK" sz="2000" dirty="0" smtClean="0"/>
              <a:t>platená </a:t>
            </a:r>
            <a:r>
              <a:rPr lang="sk-SK" sz="2000" dirty="0"/>
              <a:t>služba </a:t>
            </a:r>
            <a:endParaRPr lang="sk-SK" sz="2000" dirty="0" smtClean="0"/>
          </a:p>
          <a:p>
            <a:pPr marL="179388" indent="-179388">
              <a:lnSpc>
                <a:spcPct val="130000"/>
              </a:lnSpc>
              <a:spcBef>
                <a:spcPts val="600"/>
              </a:spcBef>
              <a:buFont typeface="Arial" panose="020B0604020202020204" pitchFamily="34" charset="0"/>
              <a:buChar char="•"/>
            </a:pPr>
            <a:r>
              <a:rPr lang="sk-SK" sz="2000" dirty="0" smtClean="0"/>
              <a:t>službu </a:t>
            </a:r>
            <a:r>
              <a:rPr lang="sk-SK" sz="2000" dirty="0"/>
              <a:t>si platia najmä veľkí </a:t>
            </a:r>
            <a:r>
              <a:rPr lang="sk-SK" sz="2000" dirty="0" smtClean="0"/>
              <a:t>vydavatelia</a:t>
            </a:r>
          </a:p>
          <a:p>
            <a:pPr marL="179388" indent="-179388">
              <a:lnSpc>
                <a:spcPct val="130000"/>
              </a:lnSpc>
              <a:spcBef>
                <a:spcPts val="600"/>
              </a:spcBef>
              <a:buFont typeface="Arial" panose="020B0604020202020204" pitchFamily="34" charset="0"/>
              <a:buChar char="•"/>
            </a:pPr>
            <a:r>
              <a:rPr lang="sk-SK" sz="2000" dirty="0"/>
              <a:t>otvorený prístup a licencie </a:t>
            </a:r>
            <a:r>
              <a:rPr lang="sk-SK" sz="2000" dirty="0" smtClean="0"/>
              <a:t>CC</a:t>
            </a:r>
            <a:endParaRPr lang="sk-SK" sz="2000" dirty="0"/>
          </a:p>
        </p:txBody>
      </p:sp>
    </p:spTree>
    <p:extLst>
      <p:ext uri="{BB962C8B-B14F-4D97-AF65-F5344CB8AC3E}">
        <p14:creationId xmlns:p14="http://schemas.microsoft.com/office/powerpoint/2010/main" val="5109040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093941" y="89174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2" name="Obdĺžnik 1"/>
          <p:cNvSpPr/>
          <p:nvPr/>
        </p:nvSpPr>
        <p:spPr>
          <a:xfrm>
            <a:off x="364024" y="1042343"/>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3" name="BlokTextu 12"/>
          <p:cNvSpPr txBox="1"/>
          <p:nvPr/>
        </p:nvSpPr>
        <p:spPr>
          <a:xfrm>
            <a:off x="364024" y="716231"/>
            <a:ext cx="8238465" cy="415259"/>
          </a:xfrm>
          <a:prstGeom prst="rect">
            <a:avLst/>
          </a:prstGeom>
          <a:noFill/>
        </p:spPr>
        <p:txBody>
          <a:bodyPr wrap="square" rtlCol="0">
            <a:noAutofit/>
          </a:bodyPr>
          <a:lstStyle/>
          <a:p>
            <a:r>
              <a:rPr lang="sk-SK" sz="2400" b="1" cap="all" dirty="0" smtClean="0">
                <a:solidFill>
                  <a:srgbClr val="C00000"/>
                </a:solidFill>
              </a:rPr>
              <a:t>Archivácia a Integrita výskumu</a:t>
            </a:r>
            <a:endParaRPr lang="sk-SK" sz="2400" b="1" cap="all" dirty="0">
              <a:solidFill>
                <a:srgbClr val="C00000"/>
              </a:solidFill>
            </a:endParaRPr>
          </a:p>
        </p:txBody>
      </p:sp>
      <p:sp>
        <p:nvSpPr>
          <p:cNvPr id="10" name="Obdĺžnik 9"/>
          <p:cNvSpPr/>
          <p:nvPr/>
        </p:nvSpPr>
        <p:spPr>
          <a:xfrm>
            <a:off x="0" y="0"/>
            <a:ext cx="12192000" cy="52531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a:solidFill>
                  <a:schemeClr val="bg1"/>
                </a:solidFill>
                <a:latin typeface="Arial" panose="020B0604020202020204" pitchFamily="34" charset="0"/>
                <a:cs typeface="Arial" panose="020B0604020202020204" pitchFamily="34" charset="0"/>
              </a:rPr>
              <a:t>Repozitáre</a:t>
            </a:r>
          </a:p>
        </p:txBody>
      </p:sp>
      <p:sp>
        <p:nvSpPr>
          <p:cNvPr id="11" name="Obdĺžnik 10"/>
          <p:cNvSpPr/>
          <p:nvPr/>
        </p:nvSpPr>
        <p:spPr>
          <a:xfrm>
            <a:off x="0" y="461963"/>
            <a:ext cx="12192000" cy="95476"/>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5" name="Obdĺžnik 4"/>
          <p:cNvSpPr/>
          <p:nvPr/>
        </p:nvSpPr>
        <p:spPr>
          <a:xfrm>
            <a:off x="678365" y="1142344"/>
            <a:ext cx="7528933" cy="923330"/>
          </a:xfrm>
          <a:prstGeom prst="rect">
            <a:avLst/>
          </a:prstGeom>
        </p:spPr>
        <p:txBody>
          <a:bodyPr wrap="square">
            <a:spAutoFit/>
          </a:bodyPr>
          <a:lstStyle/>
          <a:p>
            <a:pPr>
              <a:lnSpc>
                <a:spcPct val="150000"/>
              </a:lnSpc>
            </a:pPr>
            <a:r>
              <a:rPr lang="sk-SK" b="1" dirty="0" smtClean="0"/>
              <a:t>Opatrenia na zmiernenie </a:t>
            </a:r>
            <a:r>
              <a:rPr lang="sk-SK" b="1" dirty="0"/>
              <a:t>rizík spojených s uchovávaním falošných </a:t>
            </a:r>
            <a:endParaRPr lang="sk-SK" b="1" dirty="0" smtClean="0"/>
          </a:p>
          <a:p>
            <a:pPr>
              <a:lnSpc>
                <a:spcPct val="150000"/>
              </a:lnSpc>
            </a:pPr>
            <a:r>
              <a:rPr lang="sk-SK" b="1" dirty="0" smtClean="0"/>
              <a:t>časopisov </a:t>
            </a:r>
            <a:r>
              <a:rPr lang="sk-SK" b="1" dirty="0"/>
              <a:t>alebo predátorských </a:t>
            </a:r>
            <a:r>
              <a:rPr lang="sk-SK" b="1" dirty="0" smtClean="0"/>
              <a:t>publikácií:</a:t>
            </a:r>
            <a:endParaRPr lang="sk-SK" dirty="0"/>
          </a:p>
        </p:txBody>
      </p:sp>
      <p:pic>
        <p:nvPicPr>
          <p:cNvPr id="6" name="Obrázok 5"/>
          <p:cNvPicPr>
            <a:picLocks noChangeAspect="1"/>
          </p:cNvPicPr>
          <p:nvPr/>
        </p:nvPicPr>
        <p:blipFill>
          <a:blip r:embed="rId3"/>
          <a:stretch>
            <a:fillRect/>
          </a:stretch>
        </p:blipFill>
        <p:spPr>
          <a:xfrm>
            <a:off x="8874736" y="725682"/>
            <a:ext cx="3052131" cy="1169613"/>
          </a:xfrm>
          <a:prstGeom prst="rect">
            <a:avLst/>
          </a:prstGeom>
          <a:ln>
            <a:solidFill>
              <a:schemeClr val="accent1">
                <a:lumMod val="60000"/>
                <a:lumOff val="40000"/>
              </a:schemeClr>
            </a:solidFill>
          </a:ln>
        </p:spPr>
      </p:pic>
      <p:sp>
        <p:nvSpPr>
          <p:cNvPr id="12" name="Obdĺžnik 11"/>
          <p:cNvSpPr/>
          <p:nvPr/>
        </p:nvSpPr>
        <p:spPr>
          <a:xfrm>
            <a:off x="1454635" y="6195154"/>
            <a:ext cx="8794595" cy="369332"/>
          </a:xfrm>
          <a:prstGeom prst="rect">
            <a:avLst/>
          </a:prstGeom>
          <a:solidFill>
            <a:schemeClr val="accent6">
              <a:lumMod val="40000"/>
              <a:lumOff val="60000"/>
            </a:schemeClr>
          </a:solidFill>
        </p:spPr>
        <p:txBody>
          <a:bodyPr wrap="square">
            <a:spAutoFit/>
          </a:bodyPr>
          <a:lstStyle/>
          <a:p>
            <a:r>
              <a:rPr lang="sk-SK" b="1" dirty="0"/>
              <a:t>https://clockss.org/upholding-research-integrity-in-preservation-and-archiving</a:t>
            </a:r>
            <a:r>
              <a:rPr lang="sk-SK" dirty="0"/>
              <a:t>/</a:t>
            </a:r>
          </a:p>
        </p:txBody>
      </p:sp>
      <p:sp>
        <p:nvSpPr>
          <p:cNvPr id="17" name="Obdĺžnik 16"/>
          <p:cNvSpPr/>
          <p:nvPr/>
        </p:nvSpPr>
        <p:spPr>
          <a:xfrm>
            <a:off x="1659920" y="2154990"/>
            <a:ext cx="8384026" cy="3498678"/>
          </a:xfrm>
          <a:prstGeom prst="rect">
            <a:avLst/>
          </a:prstGeom>
          <a:solidFill>
            <a:schemeClr val="accent1">
              <a:lumMod val="40000"/>
              <a:lumOff val="60000"/>
            </a:schemeClr>
          </a:solidFill>
        </p:spPr>
        <p:txBody>
          <a:bodyPr wrap="none" lIns="180000" tIns="108000" bIns="108000">
            <a:noAutofit/>
          </a:bodyPr>
          <a:lstStyle/>
          <a:p>
            <a:pPr marL="342900" indent="-342900">
              <a:lnSpc>
                <a:spcPct val="150000"/>
              </a:lnSpc>
              <a:buFont typeface="+mj-lt"/>
              <a:buAutoNum type="arabicParenR"/>
            </a:pPr>
            <a:r>
              <a:rPr lang="sk-SK" sz="2000" dirty="0"/>
              <a:t>Vyhodnotenie miery </a:t>
            </a:r>
            <a:r>
              <a:rPr lang="sk-SK" sz="2000" dirty="0" smtClean="0"/>
              <a:t>stiahnutí článkov (</a:t>
            </a:r>
            <a:r>
              <a:rPr lang="sk-SK" sz="2000" dirty="0" err="1" smtClean="0"/>
              <a:t>evaluate</a:t>
            </a:r>
            <a:r>
              <a:rPr lang="sk-SK" sz="2000" dirty="0" smtClean="0"/>
              <a:t> </a:t>
            </a:r>
            <a:r>
              <a:rPr lang="sk-SK" sz="2000" dirty="0" err="1" smtClean="0"/>
              <a:t>retraction</a:t>
            </a:r>
            <a:r>
              <a:rPr lang="sk-SK" sz="2000" dirty="0" smtClean="0"/>
              <a:t> rate)</a:t>
            </a:r>
          </a:p>
          <a:p>
            <a:pPr marL="342900" indent="-342900">
              <a:lnSpc>
                <a:spcPct val="150000"/>
              </a:lnSpc>
              <a:buFont typeface="+mj-lt"/>
              <a:buAutoNum type="arabicParenR"/>
            </a:pPr>
            <a:r>
              <a:rPr lang="sk-SK" sz="2000" dirty="0" smtClean="0"/>
              <a:t>Preverenie redakčného tímu (</a:t>
            </a:r>
            <a:r>
              <a:rPr lang="sk-SK" sz="2000" dirty="0" err="1" smtClean="0"/>
              <a:t>review</a:t>
            </a:r>
            <a:r>
              <a:rPr lang="sk-SK" sz="2000" dirty="0" smtClean="0"/>
              <a:t> </a:t>
            </a:r>
            <a:r>
              <a:rPr lang="sk-SK" sz="2000" dirty="0" err="1" smtClean="0"/>
              <a:t>editorial</a:t>
            </a:r>
            <a:r>
              <a:rPr lang="sk-SK" sz="2000" dirty="0" smtClean="0"/>
              <a:t> team) </a:t>
            </a:r>
          </a:p>
          <a:p>
            <a:pPr marL="342900" indent="-342900">
              <a:lnSpc>
                <a:spcPct val="150000"/>
              </a:lnSpc>
              <a:buFont typeface="+mj-lt"/>
              <a:buAutoNum type="arabicParenR"/>
            </a:pPr>
            <a:r>
              <a:rPr lang="sk-SK" sz="2000" dirty="0" smtClean="0"/>
              <a:t>Preskúmanie webových stránok časopisu (</a:t>
            </a:r>
            <a:r>
              <a:rPr lang="sk-SK" sz="2000" dirty="0" err="1" smtClean="0"/>
              <a:t>examine</a:t>
            </a:r>
            <a:r>
              <a:rPr lang="sk-SK" sz="2000" dirty="0" smtClean="0"/>
              <a:t> </a:t>
            </a:r>
            <a:r>
              <a:rPr lang="sk-SK" sz="2000" dirty="0" err="1" smtClean="0"/>
              <a:t>journal</a:t>
            </a:r>
            <a:r>
              <a:rPr lang="sk-SK" sz="2000" dirty="0" smtClean="0"/>
              <a:t> </a:t>
            </a:r>
            <a:r>
              <a:rPr lang="sk-SK" sz="2000" dirty="0" err="1" smtClean="0"/>
              <a:t>website</a:t>
            </a:r>
            <a:r>
              <a:rPr lang="sk-SK" sz="2000" dirty="0" smtClean="0"/>
              <a:t>)</a:t>
            </a:r>
          </a:p>
          <a:p>
            <a:pPr marL="342900" indent="-342900">
              <a:lnSpc>
                <a:spcPct val="150000"/>
              </a:lnSpc>
              <a:buFont typeface="+mj-lt"/>
              <a:buAutoNum type="arabicParenR"/>
            </a:pPr>
            <a:r>
              <a:rPr lang="sk-SK" sz="2000" dirty="0" smtClean="0"/>
              <a:t>Posúdenie recenzného konania (</a:t>
            </a:r>
            <a:r>
              <a:rPr lang="sk-SK" sz="2000" dirty="0" err="1" smtClean="0"/>
              <a:t>assess</a:t>
            </a:r>
            <a:r>
              <a:rPr lang="sk-SK" sz="2000" dirty="0" smtClean="0"/>
              <a:t> </a:t>
            </a:r>
            <a:r>
              <a:rPr lang="sk-SK" sz="2000" dirty="0" err="1" smtClean="0"/>
              <a:t>peer</a:t>
            </a:r>
            <a:r>
              <a:rPr lang="sk-SK" sz="2000" dirty="0" smtClean="0"/>
              <a:t> </a:t>
            </a:r>
            <a:r>
              <a:rPr lang="sk-SK" sz="2000" dirty="0" err="1" smtClean="0"/>
              <a:t>review</a:t>
            </a:r>
            <a:r>
              <a:rPr lang="sk-SK" sz="2000" dirty="0" smtClean="0"/>
              <a:t> </a:t>
            </a:r>
            <a:r>
              <a:rPr lang="sk-SK" sz="2000" dirty="0" err="1" smtClean="0"/>
              <a:t>procedures</a:t>
            </a:r>
            <a:r>
              <a:rPr lang="sk-SK" sz="2000" dirty="0" smtClean="0"/>
              <a:t>)</a:t>
            </a:r>
          </a:p>
          <a:p>
            <a:pPr marL="342900" indent="-342900">
              <a:lnSpc>
                <a:spcPct val="150000"/>
              </a:lnSpc>
              <a:buFont typeface="+mj-lt"/>
              <a:buAutoNum type="arabicParenR"/>
            </a:pPr>
            <a:r>
              <a:rPr lang="sk-SK" sz="2000" dirty="0" smtClean="0"/>
              <a:t>Dôkladné overenie zdroja publikácie (</a:t>
            </a:r>
            <a:r>
              <a:rPr lang="sk-SK" sz="2000" dirty="0" err="1" smtClean="0"/>
              <a:t>engage</a:t>
            </a:r>
            <a:r>
              <a:rPr lang="sk-SK" sz="2000" dirty="0" smtClean="0"/>
              <a:t> </a:t>
            </a:r>
            <a:r>
              <a:rPr lang="sk-SK" sz="2000" dirty="0"/>
              <a:t>in </a:t>
            </a:r>
            <a:r>
              <a:rPr lang="sk-SK" sz="2000" dirty="0" err="1" smtClean="0"/>
              <a:t>due</a:t>
            </a:r>
            <a:r>
              <a:rPr lang="sk-SK" sz="2000" dirty="0" smtClean="0"/>
              <a:t> </a:t>
            </a:r>
            <a:r>
              <a:rPr lang="sk-SK" sz="2000" dirty="0" err="1" smtClean="0"/>
              <a:t>diligence</a:t>
            </a:r>
            <a:r>
              <a:rPr lang="sk-SK" sz="2000" dirty="0" smtClean="0"/>
              <a:t>)</a:t>
            </a:r>
          </a:p>
          <a:p>
            <a:pPr marL="342900" indent="-342900">
              <a:lnSpc>
                <a:spcPct val="150000"/>
              </a:lnSpc>
              <a:buFont typeface="+mj-lt"/>
              <a:buAutoNum type="arabicParenR"/>
            </a:pPr>
            <a:r>
              <a:rPr lang="sk-SK" sz="2000" dirty="0" smtClean="0"/>
              <a:t>Stanovenie </a:t>
            </a:r>
            <a:r>
              <a:rPr lang="sk-SK" sz="2000" dirty="0"/>
              <a:t>jasné kritériá </a:t>
            </a:r>
            <a:r>
              <a:rPr lang="sk-SK" sz="2000" dirty="0" smtClean="0"/>
              <a:t>archivácie</a:t>
            </a:r>
            <a:r>
              <a:rPr lang="sk-SK" sz="2000" dirty="0"/>
              <a:t> </a:t>
            </a:r>
            <a:r>
              <a:rPr lang="sk-SK" sz="2000" dirty="0" smtClean="0"/>
              <a:t>(</a:t>
            </a:r>
            <a:r>
              <a:rPr lang="sk-SK" sz="2000" dirty="0" err="1"/>
              <a:t>e</a:t>
            </a:r>
            <a:r>
              <a:rPr lang="sk-SK" sz="2000" dirty="0" err="1" smtClean="0"/>
              <a:t>stablish</a:t>
            </a:r>
            <a:r>
              <a:rPr lang="sk-SK" sz="2000" dirty="0" smtClean="0"/>
              <a:t> </a:t>
            </a:r>
            <a:r>
              <a:rPr lang="sk-SK" sz="2000" dirty="0" err="1"/>
              <a:t>c</a:t>
            </a:r>
            <a:r>
              <a:rPr lang="sk-SK" sz="2000" dirty="0" err="1" smtClean="0"/>
              <a:t>lear</a:t>
            </a:r>
            <a:r>
              <a:rPr lang="sk-SK" sz="2000" dirty="0" smtClean="0"/>
              <a:t> </a:t>
            </a:r>
            <a:r>
              <a:rPr lang="sk-SK" sz="2000" dirty="0" err="1" smtClean="0"/>
              <a:t>archiving</a:t>
            </a:r>
            <a:r>
              <a:rPr lang="sk-SK" sz="2000" dirty="0" smtClean="0"/>
              <a:t> </a:t>
            </a:r>
            <a:r>
              <a:rPr lang="sk-SK" sz="2000" dirty="0" err="1" smtClean="0"/>
              <a:t>criteria</a:t>
            </a:r>
            <a:r>
              <a:rPr lang="sk-SK" sz="2000" dirty="0" smtClean="0"/>
              <a:t>)</a:t>
            </a:r>
          </a:p>
          <a:p>
            <a:pPr marL="342900" indent="-342900">
              <a:lnSpc>
                <a:spcPct val="150000"/>
              </a:lnSpc>
              <a:buFont typeface="+mj-lt"/>
              <a:buAutoNum type="arabicParenR"/>
            </a:pPr>
            <a:r>
              <a:rPr lang="sk-SK" sz="2000" dirty="0" smtClean="0"/>
              <a:t>Uvedenie súvisiacich informácií (</a:t>
            </a:r>
            <a:r>
              <a:rPr lang="sk-SK" sz="2000" dirty="0" err="1" smtClean="0"/>
              <a:t>provide</a:t>
            </a:r>
            <a:r>
              <a:rPr lang="sk-SK" sz="2000" dirty="0" smtClean="0"/>
              <a:t> </a:t>
            </a:r>
            <a:r>
              <a:rPr lang="sk-SK" sz="2000" dirty="0" err="1" smtClean="0"/>
              <a:t>contextual</a:t>
            </a:r>
            <a:r>
              <a:rPr lang="sk-SK" sz="2000" dirty="0" smtClean="0"/>
              <a:t> </a:t>
            </a:r>
            <a:r>
              <a:rPr lang="sk-SK" sz="2000" dirty="0" err="1" smtClean="0"/>
              <a:t>information</a:t>
            </a:r>
            <a:r>
              <a:rPr lang="sk-SK" sz="2000" dirty="0" smtClean="0"/>
              <a:t>)</a:t>
            </a:r>
            <a:endParaRPr lang="sk-SK" sz="2000" dirty="0"/>
          </a:p>
        </p:txBody>
      </p:sp>
    </p:spTree>
    <p:extLst>
      <p:ext uri="{BB962C8B-B14F-4D97-AF65-F5344CB8AC3E}">
        <p14:creationId xmlns:p14="http://schemas.microsoft.com/office/powerpoint/2010/main" val="34898292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10548" y="110490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4" name="Obdĺžnik 3"/>
          <p:cNvSpPr/>
          <p:nvPr/>
        </p:nvSpPr>
        <p:spPr>
          <a:xfrm>
            <a:off x="-3175" y="631825"/>
            <a:ext cx="12192000" cy="204788"/>
          </a:xfrm>
          <a:prstGeom prst="rect">
            <a:avLst/>
          </a:prstGeom>
          <a:solidFill>
            <a:srgbClr val="1201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k-SK" sz="3200" b="1" dirty="0">
                <a:latin typeface="Calibri" pitchFamily="34" charset="0"/>
              </a:rPr>
              <a:t> </a:t>
            </a:r>
            <a:r>
              <a:rPr lang="sk-SK" sz="3200" b="1" dirty="0" smtClean="0">
                <a:latin typeface="Calibri" pitchFamily="34" charset="0"/>
              </a:rPr>
              <a:t>  Digitálny archív STU</a:t>
            </a:r>
            <a:endParaRPr lang="sk-SK" sz="2800" b="1" dirty="0"/>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7" name="Obdĺžnik 6"/>
          <p:cNvSpPr/>
          <p:nvPr/>
        </p:nvSpPr>
        <p:spPr>
          <a:xfrm>
            <a:off x="171451" y="836613"/>
            <a:ext cx="7673704" cy="338554"/>
          </a:xfrm>
          <a:prstGeom prst="rect">
            <a:avLst/>
          </a:prstGeom>
        </p:spPr>
        <p:txBody>
          <a:bodyPr wrap="none">
            <a:spAutoFit/>
          </a:bodyPr>
          <a:lstStyle/>
          <a:p>
            <a:r>
              <a:rPr lang="sk-SK" sz="1600" dirty="0">
                <a:hlinkClick r:id="rId3"/>
              </a:rPr>
              <a:t>https://</a:t>
            </a:r>
            <a:r>
              <a:rPr lang="sk-SK" sz="1600" dirty="0" smtClean="0">
                <a:hlinkClick r:id="rId3"/>
              </a:rPr>
              <a:t>www.stuba.sk/sk/pracoviska/archiv-stu/digitalny-archiv.html?page_id=11814</a:t>
            </a:r>
            <a:endParaRPr lang="sk-SK" sz="1600" dirty="0"/>
          </a:p>
        </p:txBody>
      </p:sp>
      <p:sp>
        <p:nvSpPr>
          <p:cNvPr id="12" name="Zástupný objekt pre číslo snímky 11"/>
          <p:cNvSpPr>
            <a:spLocks noGrp="1"/>
          </p:cNvSpPr>
          <p:nvPr>
            <p:ph type="sldNum" sz="quarter" idx="12"/>
          </p:nvPr>
        </p:nvSpPr>
        <p:spPr>
          <a:xfrm>
            <a:off x="11768467" y="6501631"/>
            <a:ext cx="381000" cy="365125"/>
          </a:xfrm>
        </p:spPr>
        <p:txBody>
          <a:bodyPr/>
          <a:lstStyle/>
          <a:p>
            <a:pPr>
              <a:defRPr/>
            </a:pPr>
            <a:fld id="{5F8A6784-8DE6-4866-8026-B3451A70A446}" type="slidenum">
              <a:rPr lang="sk-SK" smtClean="0"/>
              <a:pPr>
                <a:defRPr/>
              </a:pPr>
              <a:t>27</a:t>
            </a:fld>
            <a:endParaRPr lang="sk-SK" dirty="0"/>
          </a:p>
        </p:txBody>
      </p:sp>
      <p:pic>
        <p:nvPicPr>
          <p:cNvPr id="8" name="Obrázok 7"/>
          <p:cNvPicPr>
            <a:picLocks noChangeAspect="1"/>
          </p:cNvPicPr>
          <p:nvPr/>
        </p:nvPicPr>
        <p:blipFill>
          <a:blip r:embed="rId4"/>
          <a:stretch>
            <a:fillRect/>
          </a:stretch>
        </p:blipFill>
        <p:spPr>
          <a:xfrm>
            <a:off x="894089" y="1278483"/>
            <a:ext cx="10290838" cy="5320831"/>
          </a:xfrm>
          <a:prstGeom prst="rect">
            <a:avLst/>
          </a:prstGeom>
          <a:ln>
            <a:solidFill>
              <a:schemeClr val="accent2">
                <a:lumMod val="75000"/>
              </a:schemeClr>
            </a:solidFill>
          </a:ln>
        </p:spPr>
      </p:pic>
    </p:spTree>
    <p:extLst>
      <p:ext uri="{BB962C8B-B14F-4D97-AF65-F5344CB8AC3E}">
        <p14:creationId xmlns:p14="http://schemas.microsoft.com/office/powerpoint/2010/main" val="314662918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171451" y="1434499"/>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k-SK" sz="3200" b="1" dirty="0" smtClean="0"/>
              <a:t>    </a:t>
            </a:r>
            <a:r>
              <a:rPr lang="sk-SK" sz="3600" b="1" dirty="0" smtClean="0"/>
              <a:t>ZENODO</a:t>
            </a:r>
            <a:endParaRPr lang="sk-SK" sz="3600" b="1" dirty="0"/>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7" name="Zástupný objekt pre číslo snímky 16"/>
          <p:cNvSpPr>
            <a:spLocks noGrp="1"/>
          </p:cNvSpPr>
          <p:nvPr>
            <p:ph type="sldNum" sz="quarter" idx="12"/>
          </p:nvPr>
        </p:nvSpPr>
        <p:spPr>
          <a:xfrm>
            <a:off x="11608500" y="6389799"/>
            <a:ext cx="401870" cy="365125"/>
          </a:xfrm>
        </p:spPr>
        <p:txBody>
          <a:bodyPr/>
          <a:lstStyle/>
          <a:p>
            <a:pPr>
              <a:defRPr/>
            </a:pPr>
            <a:fld id="{5F8A6784-8DE6-4866-8026-B3451A70A446}" type="slidenum">
              <a:rPr lang="sk-SK" smtClean="0"/>
              <a:pPr>
                <a:defRPr/>
              </a:pPr>
              <a:t>28</a:t>
            </a:fld>
            <a:endParaRPr lang="sk-SK"/>
          </a:p>
        </p:txBody>
      </p:sp>
      <p:pic>
        <p:nvPicPr>
          <p:cNvPr id="12" name="Obrázo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1" y="703612"/>
            <a:ext cx="10980458" cy="5868749"/>
          </a:xfrm>
          <a:prstGeom prst="rect">
            <a:avLst/>
          </a:prstGeom>
        </p:spPr>
      </p:pic>
      <p:sp>
        <p:nvSpPr>
          <p:cNvPr id="14" name="Obdĺžnik 13"/>
          <p:cNvSpPr/>
          <p:nvPr/>
        </p:nvSpPr>
        <p:spPr>
          <a:xfrm>
            <a:off x="6092825" y="937648"/>
            <a:ext cx="2597534" cy="525886"/>
          </a:xfrm>
          <a:prstGeom prst="rect">
            <a:avLst/>
          </a:prstGeom>
          <a:solidFill>
            <a:schemeClr val="accent6">
              <a:lumMod val="40000"/>
              <a:lumOff val="60000"/>
            </a:schemeClr>
          </a:solidFill>
          <a:ln>
            <a:solidFill>
              <a:schemeClr val="accent6">
                <a:lumMod val="75000"/>
              </a:schemeClr>
            </a:solidFill>
          </a:ln>
        </p:spPr>
        <p:txBody>
          <a:bodyPr wrap="none" lIns="144000" tIns="108000" rIns="144000" bIns="108000">
            <a:spAutoFit/>
          </a:bodyPr>
          <a:lstStyle/>
          <a:p>
            <a:r>
              <a:rPr lang="sk-SK" sz="2000" b="1" dirty="0">
                <a:hlinkClick r:id="rId4"/>
              </a:rPr>
              <a:t>https://zenodo.org</a:t>
            </a:r>
            <a:r>
              <a:rPr lang="sk-SK" sz="2000" b="1" dirty="0" smtClean="0">
                <a:hlinkClick r:id="rId4"/>
              </a:rPr>
              <a:t>/</a:t>
            </a:r>
            <a:endParaRPr lang="sk-SK" sz="2000" b="1" dirty="0"/>
          </a:p>
        </p:txBody>
      </p:sp>
    </p:spTree>
    <p:extLst>
      <p:ext uri="{BB962C8B-B14F-4D97-AF65-F5344CB8AC3E}">
        <p14:creationId xmlns:p14="http://schemas.microsoft.com/office/powerpoint/2010/main" val="80894391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10548" y="110490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601664"/>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1"/>
            <a:ext cx="12192000" cy="7097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k-SK" sz="3600" b="1" dirty="0">
                <a:solidFill>
                  <a:schemeClr val="bg1"/>
                </a:solidFill>
                <a:latin typeface="Arial" panose="020B0604020202020204" pitchFamily="34" charset="0"/>
                <a:cs typeface="Arial" panose="020B0604020202020204" pitchFamily="34" charset="0"/>
              </a:rPr>
              <a:t>	</a:t>
            </a:r>
            <a:r>
              <a:rPr lang="sk-SK" sz="3600" b="1" dirty="0" smtClean="0">
                <a:solidFill>
                  <a:schemeClr val="bg1"/>
                </a:solidFill>
                <a:latin typeface="Arial" panose="020B0604020202020204" pitchFamily="34" charset="0"/>
                <a:cs typeface="Arial" panose="020B0604020202020204" pitchFamily="34" charset="0"/>
              </a:rPr>
              <a:t>ZHRNUTIE</a:t>
            </a:r>
            <a:endParaRPr lang="sk-SK" sz="3600" b="1" dirty="0">
              <a:solidFill>
                <a:schemeClr val="bg1"/>
              </a:solidFill>
              <a:latin typeface="Arial" panose="020B0604020202020204" pitchFamily="34" charset="0"/>
              <a:cs typeface="Arial" panose="020B0604020202020204"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800" dirty="0"/>
          </a:p>
        </p:txBody>
      </p:sp>
      <p:sp>
        <p:nvSpPr>
          <p:cNvPr id="10" name="Zástupný objekt pre číslo snímky 9"/>
          <p:cNvSpPr>
            <a:spLocks noGrp="1"/>
          </p:cNvSpPr>
          <p:nvPr>
            <p:ph type="sldNum" sz="quarter" idx="12"/>
          </p:nvPr>
        </p:nvSpPr>
        <p:spPr>
          <a:xfrm>
            <a:off x="11666119" y="6395590"/>
            <a:ext cx="346166" cy="365125"/>
          </a:xfrm>
        </p:spPr>
        <p:txBody>
          <a:bodyPr/>
          <a:lstStyle/>
          <a:p>
            <a:pPr>
              <a:defRPr/>
            </a:pPr>
            <a:fld id="{5F8A6784-8DE6-4866-8026-B3451A70A446}" type="slidenum">
              <a:rPr lang="sk-SK" smtClean="0"/>
              <a:pPr>
                <a:defRPr/>
              </a:pPr>
              <a:t>29</a:t>
            </a:fld>
            <a:endParaRPr lang="sk-SK"/>
          </a:p>
        </p:txBody>
      </p:sp>
      <p:sp>
        <p:nvSpPr>
          <p:cNvPr id="7" name="Obdĺžnik 6"/>
          <p:cNvSpPr/>
          <p:nvPr/>
        </p:nvSpPr>
        <p:spPr>
          <a:xfrm>
            <a:off x="310548" y="953044"/>
            <a:ext cx="11355571" cy="5625108"/>
          </a:xfrm>
          <a:prstGeom prst="rect">
            <a:avLst/>
          </a:prstGeom>
        </p:spPr>
        <p:txBody>
          <a:bodyPr wrap="square">
            <a:noAutofit/>
          </a:bodyPr>
          <a:lstStyle/>
          <a:p>
            <a:pPr>
              <a:lnSpc>
                <a:spcPct val="130000"/>
              </a:lnSpc>
              <a:spcBef>
                <a:spcPts val="0"/>
              </a:spcBef>
            </a:pPr>
            <a:r>
              <a:rPr lang="sk-SK" sz="1600" b="1" dirty="0">
                <a:latin typeface="Arial" panose="020B0604020202020204" pitchFamily="34" charset="0"/>
                <a:cs typeface="Arial" panose="020B0604020202020204" pitchFamily="34" charset="0"/>
              </a:rPr>
              <a:t>Prečo archivovať dáta / články / knihy</a:t>
            </a:r>
            <a:r>
              <a:rPr lang="sk-SK" sz="1600" dirty="0" smtClean="0">
                <a:latin typeface="Arial" panose="020B0604020202020204" pitchFamily="34" charset="0"/>
                <a:cs typeface="Arial" panose="020B0604020202020204" pitchFamily="34" charset="0"/>
              </a:rPr>
              <a:t>... </a:t>
            </a:r>
            <a:r>
              <a:rPr lang="sk-SK" sz="1600" dirty="0">
                <a:latin typeface="Arial" panose="020B0604020202020204" pitchFamily="34" charset="0"/>
                <a:cs typeface="Arial" panose="020B0604020202020204" pitchFamily="34" charset="0"/>
              </a:rPr>
              <a:t>– kontinuita vedeckého záznamu, nevieme, čo budeme </a:t>
            </a:r>
            <a:r>
              <a:rPr lang="sk-SK" sz="1600" dirty="0" smtClean="0">
                <a:latin typeface="Arial" panose="020B0604020202020204" pitchFamily="34" charset="0"/>
                <a:cs typeface="Arial" panose="020B0604020202020204" pitchFamily="34" charset="0"/>
              </a:rPr>
              <a:t>potrebovať</a:t>
            </a:r>
          </a:p>
          <a:p>
            <a:pPr>
              <a:lnSpc>
                <a:spcPct val="130000"/>
              </a:lnSpc>
              <a:spcBef>
                <a:spcPts val="0"/>
              </a:spcBef>
            </a:pPr>
            <a:r>
              <a:rPr lang="sk-SK" sz="1600" b="1" dirty="0" smtClean="0">
                <a:latin typeface="Arial" panose="020B0604020202020204" pitchFamily="34" charset="0"/>
                <a:cs typeface="Arial" panose="020B0604020202020204" pitchFamily="34" charset="0"/>
              </a:rPr>
              <a:t>Digitálna archivácia </a:t>
            </a:r>
            <a:r>
              <a:rPr lang="sk-SK" sz="1600" dirty="0">
                <a:latin typeface="Arial" panose="020B0604020202020204" pitchFamily="34" charset="0"/>
                <a:cs typeface="Arial" panose="020B0604020202020204" pitchFamily="34" charset="0"/>
              </a:rPr>
              <a:t>–</a:t>
            </a:r>
            <a:r>
              <a:rPr lang="sk-SK" sz="1600" dirty="0" smtClean="0">
                <a:latin typeface="Arial" panose="020B0604020202020204" pitchFamily="34" charset="0"/>
                <a:cs typeface="Arial" panose="020B0604020202020204" pitchFamily="34" charset="0"/>
              </a:rPr>
              <a:t> zložka </a:t>
            </a:r>
            <a:r>
              <a:rPr lang="sk-SK" sz="1600" dirty="0">
                <a:latin typeface="Arial" panose="020B0604020202020204" pitchFamily="34" charset="0"/>
                <a:cs typeface="Arial" panose="020B0604020202020204" pitchFamily="34" charset="0"/>
              </a:rPr>
              <a:t>digitálneho </a:t>
            </a:r>
            <a:r>
              <a:rPr lang="sk-SK" sz="1600" dirty="0" smtClean="0">
                <a:latin typeface="Arial" panose="020B0604020202020204" pitchFamily="34" charset="0"/>
                <a:cs typeface="Arial" panose="020B0604020202020204" pitchFamily="34" charset="0"/>
              </a:rPr>
              <a:t>kurátorstva,  </a:t>
            </a:r>
            <a:r>
              <a:rPr lang="sk-SK" sz="1600" dirty="0">
                <a:latin typeface="Arial" panose="020B0604020202020204" pitchFamily="34" charset="0"/>
                <a:cs typeface="Arial" panose="020B0604020202020204" pitchFamily="34" charset="0"/>
              </a:rPr>
              <a:t>zabezpečuje správnosť archivovaných digitálnych objektov, ich fyzickú a logickú integritu, autenticitu a </a:t>
            </a:r>
            <a:r>
              <a:rPr lang="sk-SK" sz="1600" dirty="0" smtClean="0">
                <a:latin typeface="Arial" panose="020B0604020202020204" pitchFamily="34" charset="0"/>
                <a:cs typeface="Arial" panose="020B0604020202020204" pitchFamily="34" charset="0"/>
              </a:rPr>
              <a:t>bezpečnosť</a:t>
            </a:r>
            <a:endParaRPr lang="sk-SK" sz="1600" dirty="0">
              <a:latin typeface="Arial" panose="020B0604020202020204" pitchFamily="34" charset="0"/>
              <a:cs typeface="Arial" panose="020B0604020202020204" pitchFamily="34" charset="0"/>
            </a:endParaRPr>
          </a:p>
          <a:p>
            <a:pPr>
              <a:lnSpc>
                <a:spcPct val="130000"/>
              </a:lnSpc>
              <a:spcBef>
                <a:spcPts val="0"/>
              </a:spcBef>
            </a:pPr>
            <a:r>
              <a:rPr lang="sk-SK" sz="1600" b="1" dirty="0">
                <a:latin typeface="Arial" panose="020B0604020202020204" pitchFamily="34" charset="0"/>
                <a:cs typeface="Arial" panose="020B0604020202020204" pitchFamily="34" charset="0"/>
              </a:rPr>
              <a:t>Archivácia </a:t>
            </a:r>
            <a:r>
              <a:rPr lang="sk-SK" sz="1600" b="1" dirty="0" err="1">
                <a:latin typeface="Arial" panose="020B0604020202020204" pitchFamily="34" charset="0"/>
                <a:cs typeface="Arial" panose="020B0604020202020204" pitchFamily="34" charset="0"/>
              </a:rPr>
              <a:t>vs</a:t>
            </a:r>
            <a:r>
              <a:rPr lang="sk-SK" sz="1600" b="1" dirty="0">
                <a:latin typeface="Arial" panose="020B0604020202020204" pitchFamily="34" charset="0"/>
                <a:cs typeface="Arial" panose="020B0604020202020204" pitchFamily="34" charset="0"/>
              </a:rPr>
              <a:t>. zálohovanie </a:t>
            </a:r>
            <a:r>
              <a:rPr lang="sk-SK" sz="1600" dirty="0">
                <a:latin typeface="Arial" panose="020B0604020202020204" pitchFamily="34" charset="0"/>
                <a:cs typeface="Arial" panose="020B0604020202020204" pitchFamily="34" charset="0"/>
              </a:rPr>
              <a:t>–</a:t>
            </a:r>
            <a:r>
              <a:rPr lang="sk-SK" sz="1600" dirty="0" smtClean="0">
                <a:latin typeface="Arial" panose="020B0604020202020204" pitchFamily="34" charset="0"/>
                <a:cs typeface="Arial" panose="020B0604020202020204" pitchFamily="34" charset="0"/>
              </a:rPr>
              <a:t> archivácia </a:t>
            </a:r>
            <a:r>
              <a:rPr lang="sk-SK" sz="1600" dirty="0">
                <a:latin typeface="Arial" panose="020B0604020202020204" pitchFamily="34" charset="0"/>
                <a:cs typeface="Arial" panose="020B0604020202020204" pitchFamily="34" charset="0"/>
              </a:rPr>
              <a:t>sa často zamieňa s pojmom zálohovanie. </a:t>
            </a:r>
            <a:r>
              <a:rPr lang="sk-SK" sz="1600" dirty="0" smtClean="0">
                <a:latin typeface="Arial" panose="020B0604020202020204" pitchFamily="34" charset="0"/>
                <a:cs typeface="Arial" panose="020B0604020202020204" pitchFamily="34" charset="0"/>
              </a:rPr>
              <a:t>Zálohovanie má podobné </a:t>
            </a:r>
            <a:r>
              <a:rPr lang="sk-SK" sz="1600" dirty="0">
                <a:latin typeface="Arial" panose="020B0604020202020204" pitchFamily="34" charset="0"/>
                <a:cs typeface="Arial" panose="020B0604020202020204" pitchFamily="34" charset="0"/>
              </a:rPr>
              <a:t>vlastnosti ako archivácia, </a:t>
            </a:r>
            <a:r>
              <a:rPr lang="sk-SK" sz="1600" dirty="0" smtClean="0">
                <a:latin typeface="Arial" panose="020B0604020202020204" pitchFamily="34" charset="0"/>
                <a:cs typeface="Arial" panose="020B0604020202020204" pitchFamily="34" charset="0"/>
              </a:rPr>
              <a:t>ale má </a:t>
            </a:r>
            <a:r>
              <a:rPr lang="sk-SK" sz="1600" dirty="0">
                <a:latin typeface="Arial" panose="020B0604020202020204" pitchFamily="34" charset="0"/>
                <a:cs typeface="Arial" panose="020B0604020202020204" pitchFamily="34" charset="0"/>
              </a:rPr>
              <a:t>iný </a:t>
            </a:r>
            <a:r>
              <a:rPr lang="sk-SK" sz="1600" dirty="0" smtClean="0">
                <a:latin typeface="Arial" panose="020B0604020202020204" pitchFamily="34" charset="0"/>
                <a:cs typeface="Arial" panose="020B0604020202020204" pitchFamily="34" charset="0"/>
              </a:rPr>
              <a:t>cieľ – </a:t>
            </a:r>
            <a:r>
              <a:rPr lang="sk-SK" sz="1600" dirty="0">
                <a:latin typeface="Arial" panose="020B0604020202020204" pitchFamily="34" charset="0"/>
                <a:cs typeface="Arial" panose="020B0604020202020204" pitchFamily="34" charset="0"/>
              </a:rPr>
              <a:t>zabezpečiť dokumenty alebo údaje pred stratou alebo zničením. </a:t>
            </a:r>
          </a:p>
          <a:p>
            <a:pPr>
              <a:lnSpc>
                <a:spcPct val="130000"/>
              </a:lnSpc>
              <a:spcBef>
                <a:spcPts val="0"/>
              </a:spcBef>
            </a:pPr>
            <a:r>
              <a:rPr lang="sk-SK" sz="1600" b="1" dirty="0">
                <a:latin typeface="Arial" panose="020B0604020202020204" pitchFamily="34" charset="0"/>
                <a:cs typeface="Arial" panose="020B0604020202020204" pitchFamily="34" charset="0"/>
              </a:rPr>
              <a:t>Digitálny repozitár </a:t>
            </a:r>
            <a:r>
              <a:rPr lang="sk-SK" sz="1600" dirty="0">
                <a:latin typeface="Arial" panose="020B0604020202020204" pitchFamily="34" charset="0"/>
                <a:cs typeface="Arial" panose="020B0604020202020204" pitchFamily="34" charset="0"/>
              </a:rPr>
              <a:t>– charakteristika - </a:t>
            </a:r>
            <a:r>
              <a:rPr lang="sk-SK" sz="1600" dirty="0">
                <a:solidFill>
                  <a:srgbClr val="000000"/>
                </a:solidFill>
                <a:latin typeface="Arial" panose="020B0604020202020204" pitchFamily="34" charset="0"/>
                <a:cs typeface="Arial" panose="020B0604020202020204" pitchFamily="34" charset="0"/>
              </a:rPr>
              <a:t>štruktúrované digitálne úložisko, systém pre prevádzku súboru služieb, ktoré sa zaoberajú získavaním, správou a sprístupňovaním digitálneho obsahu</a:t>
            </a:r>
          </a:p>
          <a:p>
            <a:pPr>
              <a:lnSpc>
                <a:spcPct val="130000"/>
              </a:lnSpc>
              <a:spcBef>
                <a:spcPts val="0"/>
              </a:spcBef>
            </a:pPr>
            <a:r>
              <a:rPr lang="sk-SK" sz="1600" dirty="0">
                <a:solidFill>
                  <a:srgbClr val="000000"/>
                </a:solidFill>
                <a:latin typeface="Arial" panose="020B0604020202020204" pitchFamily="34" charset="0"/>
                <a:cs typeface="Arial" panose="020B0604020202020204" pitchFamily="34" charset="0"/>
              </a:rPr>
              <a:t>                                </a:t>
            </a:r>
            <a:r>
              <a:rPr lang="sk-SK" sz="1600" dirty="0" smtClean="0">
                <a:solidFill>
                  <a:srgbClr val="000000"/>
                </a:solidFill>
                <a:latin typeface="Arial" panose="020B0604020202020204" pitchFamily="34" charset="0"/>
                <a:cs typeface="Arial" panose="020B0604020202020204" pitchFamily="34" charset="0"/>
              </a:rPr>
              <a:t>– </a:t>
            </a:r>
            <a:r>
              <a:rPr lang="sk-SK" sz="1600" dirty="0" smtClean="0">
                <a:latin typeface="Arial" panose="020B0604020202020204" pitchFamily="34" charset="0"/>
                <a:cs typeface="Arial" panose="020B0604020202020204" pitchFamily="34" charset="0"/>
              </a:rPr>
              <a:t>funkcie</a:t>
            </a:r>
            <a:r>
              <a:rPr lang="sk-SK" sz="1600" dirty="0">
                <a:latin typeface="Arial" panose="020B0604020202020204" pitchFamily="34" charset="0"/>
                <a:cs typeface="Arial" panose="020B0604020202020204" pitchFamily="34" charset="0"/>
              </a:rPr>
              <a:t>, služby, </a:t>
            </a:r>
            <a:r>
              <a:rPr lang="sk-SK" sz="1600" dirty="0" smtClean="0">
                <a:latin typeface="Arial" panose="020B0604020202020204" pitchFamily="34" charset="0"/>
                <a:cs typeface="Arial" panose="020B0604020202020204" pitchFamily="34" charset="0"/>
              </a:rPr>
              <a:t>softvér</a:t>
            </a:r>
          </a:p>
          <a:p>
            <a:pPr>
              <a:lnSpc>
                <a:spcPct val="130000"/>
              </a:lnSpc>
              <a:spcBef>
                <a:spcPts val="0"/>
              </a:spcBef>
            </a:pPr>
            <a:r>
              <a:rPr lang="sk-SK" sz="1600" dirty="0">
                <a:latin typeface="Arial" panose="020B0604020202020204" pitchFamily="34" charset="0"/>
                <a:cs typeface="Arial" panose="020B0604020202020204" pitchFamily="34" charset="0"/>
              </a:rPr>
              <a:t>	</a:t>
            </a:r>
            <a:r>
              <a:rPr lang="sk-SK" sz="1600" dirty="0" smtClean="0">
                <a:latin typeface="Arial" panose="020B0604020202020204" pitchFamily="34" charset="0"/>
                <a:cs typeface="Arial" panose="020B0604020202020204" pitchFamily="34" charset="0"/>
              </a:rPr>
              <a:t>	– obsah: digitálny objekt </a:t>
            </a:r>
          </a:p>
          <a:p>
            <a:pPr>
              <a:lnSpc>
                <a:spcPct val="130000"/>
              </a:lnSpc>
              <a:spcBef>
                <a:spcPts val="0"/>
              </a:spcBef>
            </a:pPr>
            <a:r>
              <a:rPr lang="sk-SK" sz="1600" dirty="0">
                <a:latin typeface="Arial" panose="020B0604020202020204" pitchFamily="34" charset="0"/>
                <a:cs typeface="Arial" panose="020B0604020202020204" pitchFamily="34" charset="0"/>
              </a:rPr>
              <a:t>	</a:t>
            </a:r>
            <a:r>
              <a:rPr lang="sk-SK" sz="1600" dirty="0" smtClean="0">
                <a:latin typeface="Arial" panose="020B0604020202020204" pitchFamily="34" charset="0"/>
                <a:cs typeface="Arial" panose="020B0604020202020204" pitchFamily="34" charset="0"/>
              </a:rPr>
              <a:t>	– typy (inštitucionálny, predmetový (tematický), národný, </a:t>
            </a:r>
            <a:r>
              <a:rPr lang="sk-SK" sz="1600" dirty="0" err="1" smtClean="0">
                <a:latin typeface="Arial" panose="020B0604020202020204" pitchFamily="34" charset="0"/>
                <a:cs typeface="Arial" panose="020B0604020202020204" pitchFamily="34" charset="0"/>
              </a:rPr>
              <a:t>multiodborový</a:t>
            </a:r>
            <a:r>
              <a:rPr lang="sk-SK" sz="1600" dirty="0" smtClean="0">
                <a:latin typeface="Arial" panose="020B0604020202020204" pitchFamily="34" charset="0"/>
                <a:cs typeface="Arial" panose="020B0604020202020204" pitchFamily="34" charset="0"/>
              </a:rPr>
              <a:t> (univerzálny) </a:t>
            </a:r>
          </a:p>
          <a:p>
            <a:pPr>
              <a:lnSpc>
                <a:spcPct val="130000"/>
              </a:lnSpc>
              <a:spcBef>
                <a:spcPts val="0"/>
              </a:spcBef>
            </a:pPr>
            <a:r>
              <a:rPr lang="sk-SK" sz="1600" b="1" dirty="0" smtClean="0">
                <a:latin typeface="Arial" panose="020B0604020202020204" pitchFamily="34" charset="0"/>
                <a:cs typeface="Arial" panose="020B0604020202020204" pitchFamily="34" charset="0"/>
              </a:rPr>
              <a:t>Dôveryhodné </a:t>
            </a:r>
            <a:r>
              <a:rPr lang="sk-SK" sz="1600" b="1" dirty="0">
                <a:latin typeface="Arial" panose="020B0604020202020204" pitchFamily="34" charset="0"/>
                <a:cs typeface="Arial" panose="020B0604020202020204" pitchFamily="34" charset="0"/>
              </a:rPr>
              <a:t>digitálne </a:t>
            </a:r>
            <a:r>
              <a:rPr lang="sk-SK" sz="1600" b="1" dirty="0" smtClean="0">
                <a:latin typeface="Arial" panose="020B0604020202020204" pitchFamily="34" charset="0"/>
                <a:cs typeface="Arial" panose="020B0604020202020204" pitchFamily="34" charset="0"/>
              </a:rPr>
              <a:t>repozitáre </a:t>
            </a:r>
            <a:r>
              <a:rPr lang="sk-SK" sz="1600" dirty="0">
                <a:latin typeface="Arial" panose="020B0604020202020204" pitchFamily="34" charset="0"/>
                <a:cs typeface="Arial" panose="020B0604020202020204" pitchFamily="34" charset="0"/>
              </a:rPr>
              <a:t>–</a:t>
            </a:r>
            <a:r>
              <a:rPr lang="sk-SK" sz="1600" dirty="0" smtClean="0">
                <a:latin typeface="Arial" panose="020B0604020202020204" pitchFamily="34" charset="0"/>
                <a:cs typeface="Arial" panose="020B0604020202020204" pitchFamily="34" charset="0"/>
              </a:rPr>
              <a:t> </a:t>
            </a:r>
            <a:r>
              <a:rPr lang="sk-SK" sz="1600" dirty="0">
                <a:latin typeface="Arial" panose="020B0604020202020204" pitchFamily="34" charset="0"/>
                <a:cs typeface="Arial" panose="020B0604020202020204" pitchFamily="34" charset="0"/>
              </a:rPr>
              <a:t>audit, </a:t>
            </a:r>
            <a:r>
              <a:rPr lang="sk-SK" sz="1600" dirty="0" smtClean="0">
                <a:latin typeface="Arial" panose="020B0604020202020204" pitchFamily="34" charset="0"/>
                <a:cs typeface="Arial" panose="020B0604020202020204" pitchFamily="34" charset="0"/>
              </a:rPr>
              <a:t>certifikácia – normy, modely interného aj externého auditu (</a:t>
            </a:r>
            <a:r>
              <a:rPr lang="en-US" sz="1600" dirty="0" smtClean="0">
                <a:hlinkClick r:id="rId3"/>
              </a:rPr>
              <a:t>ISO </a:t>
            </a:r>
            <a:r>
              <a:rPr lang="en-US" sz="1600" dirty="0">
                <a:hlinkClick r:id="rId3"/>
              </a:rPr>
              <a:t>16363 </a:t>
            </a:r>
            <a:r>
              <a:rPr lang="sk-SK" sz="1600" dirty="0" smtClean="0"/>
              <a:t>, </a:t>
            </a:r>
            <a:r>
              <a:rPr lang="sk-SK" sz="1600" dirty="0" err="1"/>
              <a:t>C</a:t>
            </a:r>
            <a:r>
              <a:rPr lang="sk-SK" sz="1600" smtClean="0"/>
              <a:t>oreTrustSeal</a:t>
            </a:r>
            <a:r>
              <a:rPr lang="sk-SK" sz="1600" dirty="0" smtClean="0"/>
              <a:t>, Nestor </a:t>
            </a:r>
            <a:r>
              <a:rPr lang="sk-SK" sz="1600" dirty="0" err="1" smtClean="0"/>
              <a:t>Seal</a:t>
            </a:r>
            <a:r>
              <a:rPr lang="sk-SK" sz="1600" dirty="0" smtClean="0"/>
              <a:t>, </a:t>
            </a:r>
            <a:r>
              <a:rPr lang="sk-SK" sz="1600" dirty="0" err="1" smtClean="0"/>
              <a:t>European</a:t>
            </a:r>
            <a:r>
              <a:rPr lang="sk-SK" sz="1600" dirty="0" smtClean="0"/>
              <a:t> </a:t>
            </a:r>
            <a:r>
              <a:rPr lang="sk-SK" sz="1600" dirty="0" err="1" smtClean="0"/>
              <a:t>Framework</a:t>
            </a:r>
            <a:r>
              <a:rPr lang="sk-SK" sz="1600" dirty="0" smtClean="0"/>
              <a:t> </a:t>
            </a:r>
            <a:r>
              <a:rPr lang="sk-SK" sz="1600" dirty="0" err="1" smtClean="0"/>
              <a:t>for</a:t>
            </a:r>
            <a:r>
              <a:rPr lang="sk-SK" sz="1600" dirty="0" smtClean="0"/>
              <a:t> Audit and </a:t>
            </a:r>
            <a:r>
              <a:rPr lang="sk-SK" sz="1600" dirty="0" err="1" smtClean="0"/>
              <a:t>Certification</a:t>
            </a:r>
            <a:r>
              <a:rPr lang="sk-SK" sz="1600" dirty="0" smtClean="0"/>
              <a:t> of DR...)</a:t>
            </a:r>
            <a:endParaRPr lang="sk-SK" sz="1600" dirty="0">
              <a:latin typeface="Arial" panose="020B0604020202020204" pitchFamily="34" charset="0"/>
              <a:cs typeface="Arial" panose="020B0604020202020204" pitchFamily="34" charset="0"/>
            </a:endParaRPr>
          </a:p>
          <a:p>
            <a:pPr>
              <a:lnSpc>
                <a:spcPct val="130000"/>
              </a:lnSpc>
              <a:spcBef>
                <a:spcPts val="0"/>
              </a:spcBef>
            </a:pPr>
            <a:r>
              <a:rPr lang="sk-SK" sz="1600" b="1" dirty="0">
                <a:latin typeface="Arial" panose="020B0604020202020204" pitchFamily="34" charset="0"/>
                <a:cs typeface="Arial" panose="020B0604020202020204" pitchFamily="34" charset="0"/>
              </a:rPr>
              <a:t>Výber otvoreného repozitára </a:t>
            </a:r>
            <a:r>
              <a:rPr lang="sk-SK" sz="1600" dirty="0">
                <a:latin typeface="Arial" panose="020B0604020202020204" pitchFamily="34" charset="0"/>
                <a:cs typeface="Arial" panose="020B0604020202020204" pitchFamily="34" charset="0"/>
              </a:rPr>
              <a:t>– registre </a:t>
            </a:r>
            <a:r>
              <a:rPr lang="sk-SK" sz="1600" dirty="0" smtClean="0">
                <a:latin typeface="Arial" panose="020B0604020202020204" pitchFamily="34" charset="0"/>
                <a:cs typeface="Arial" panose="020B0604020202020204" pitchFamily="34" charset="0"/>
              </a:rPr>
              <a:t>repozitárov (ROAR, </a:t>
            </a:r>
            <a:r>
              <a:rPr lang="sk-SK" sz="1600" dirty="0" err="1" smtClean="0">
                <a:latin typeface="Arial" panose="020B0604020202020204" pitchFamily="34" charset="0"/>
                <a:cs typeface="Arial" panose="020B0604020202020204" pitchFamily="34" charset="0"/>
              </a:rPr>
              <a:t>OpenDOAR</a:t>
            </a:r>
            <a:r>
              <a:rPr lang="sk-SK" sz="1600" dirty="0" smtClean="0">
                <a:latin typeface="Arial" panose="020B0604020202020204" pitchFamily="34" charset="0"/>
                <a:cs typeface="Arial" panose="020B0604020202020204" pitchFamily="34" charset="0"/>
              </a:rPr>
              <a:t>...)</a:t>
            </a:r>
            <a:endParaRPr lang="sk-SK" sz="1600" dirty="0">
              <a:latin typeface="Arial" panose="020B0604020202020204" pitchFamily="34" charset="0"/>
              <a:cs typeface="Arial" panose="020B0604020202020204" pitchFamily="34" charset="0"/>
            </a:endParaRPr>
          </a:p>
          <a:p>
            <a:pPr>
              <a:lnSpc>
                <a:spcPct val="130000"/>
              </a:lnSpc>
              <a:spcBef>
                <a:spcPts val="0"/>
              </a:spcBef>
            </a:pPr>
            <a:r>
              <a:rPr lang="sk-SK" sz="1600" b="1" dirty="0" smtClean="0">
                <a:latin typeface="Arial" panose="020B0604020202020204" pitchFamily="34" charset="0"/>
                <a:cs typeface="Arial" panose="020B0604020202020204" pitchFamily="34" charset="0"/>
              </a:rPr>
              <a:t>Príklady</a:t>
            </a:r>
            <a:r>
              <a:rPr lang="sk-SK" sz="1600" dirty="0" smtClean="0">
                <a:latin typeface="Arial" panose="020B0604020202020204" pitchFamily="34" charset="0"/>
                <a:cs typeface="Arial" panose="020B0604020202020204" pitchFamily="34" charset="0"/>
              </a:rPr>
              <a:t> – </a:t>
            </a:r>
            <a:r>
              <a:rPr lang="sk-SK" sz="1600" b="1" dirty="0">
                <a:latin typeface="Arial" panose="020B0604020202020204" pitchFamily="34" charset="0"/>
                <a:cs typeface="Arial" panose="020B0604020202020204" pitchFamily="34" charset="0"/>
              </a:rPr>
              <a:t>tmavý archív </a:t>
            </a:r>
            <a:r>
              <a:rPr lang="sk-SK" sz="1600" dirty="0">
                <a:latin typeface="Arial" panose="020B0604020202020204" pitchFamily="34" charset="0"/>
                <a:cs typeface="Arial" panose="020B0604020202020204" pitchFamily="34" charset="0"/>
              </a:rPr>
              <a:t>(</a:t>
            </a:r>
            <a:r>
              <a:rPr lang="sk-SK" sz="1600" dirty="0" err="1">
                <a:latin typeface="Arial" panose="020B0604020202020204" pitchFamily="34" charset="0"/>
                <a:cs typeface="Arial" panose="020B0604020202020204" pitchFamily="34" charset="0"/>
              </a:rPr>
              <a:t>dark</a:t>
            </a:r>
            <a:r>
              <a:rPr lang="sk-SK" sz="1600" dirty="0">
                <a:latin typeface="Arial" panose="020B0604020202020204" pitchFamily="34" charset="0"/>
                <a:cs typeface="Arial" panose="020B0604020202020204" pitchFamily="34" charset="0"/>
              </a:rPr>
              <a:t> </a:t>
            </a:r>
            <a:r>
              <a:rPr lang="sk-SK" sz="1600" dirty="0" err="1">
                <a:latin typeface="Arial" panose="020B0604020202020204" pitchFamily="34" charset="0"/>
                <a:cs typeface="Arial" panose="020B0604020202020204" pitchFamily="34" charset="0"/>
              </a:rPr>
              <a:t>archive</a:t>
            </a:r>
            <a:r>
              <a:rPr lang="sk-SK" sz="1600" dirty="0">
                <a:latin typeface="Arial" panose="020B0604020202020204" pitchFamily="34" charset="0"/>
                <a:cs typeface="Arial" panose="020B0604020202020204" pitchFamily="34" charset="0"/>
              </a:rPr>
              <a:t>) e-časopisov, kníh a digitálnych kolekcií, podporovaný komunitou vydavateľov a knižníc (sprístupňuje obsah až v okamihu, keď prestane byť klasicky dostupný) – </a:t>
            </a:r>
            <a:r>
              <a:rPr lang="sk-SK" sz="1600" dirty="0" err="1" smtClean="0">
                <a:latin typeface="Arial" panose="020B0604020202020204" pitchFamily="34" charset="0"/>
                <a:cs typeface="Arial" panose="020B0604020202020204" pitchFamily="34" charset="0"/>
              </a:rPr>
              <a:t>Portico</a:t>
            </a:r>
            <a:r>
              <a:rPr lang="sk-SK" sz="1600" dirty="0" smtClean="0">
                <a:latin typeface="Arial" panose="020B0604020202020204" pitchFamily="34" charset="0"/>
                <a:cs typeface="Arial" panose="020B0604020202020204" pitchFamily="34" charset="0"/>
              </a:rPr>
              <a:t>, CLOKSS</a:t>
            </a:r>
            <a:endParaRPr lang="sk-SK" sz="1600" dirty="0">
              <a:latin typeface="Arial" panose="020B0604020202020204" pitchFamily="34" charset="0"/>
              <a:cs typeface="Arial" panose="020B0604020202020204" pitchFamily="34" charset="0"/>
            </a:endParaRPr>
          </a:p>
          <a:p>
            <a:pPr>
              <a:lnSpc>
                <a:spcPct val="130000"/>
              </a:lnSpc>
              <a:spcBef>
                <a:spcPts val="0"/>
              </a:spcBef>
            </a:pPr>
            <a:r>
              <a:rPr lang="sk-SK" sz="1600" dirty="0">
                <a:latin typeface="Arial" panose="020B0604020202020204" pitchFamily="34" charset="0"/>
                <a:cs typeface="Arial" panose="020B0604020202020204" pitchFamily="34" charset="0"/>
              </a:rPr>
              <a:t>            </a:t>
            </a:r>
            <a:r>
              <a:rPr lang="sk-SK" sz="1600" dirty="0" smtClean="0">
                <a:latin typeface="Arial" panose="020B0604020202020204" pitchFamily="34" charset="0"/>
                <a:cs typeface="Arial" panose="020B0604020202020204" pitchFamily="34" charset="0"/>
              </a:rPr>
              <a:t>– </a:t>
            </a:r>
            <a:r>
              <a:rPr lang="sk-SK" sz="1600" b="1" dirty="0">
                <a:latin typeface="Arial" panose="020B0604020202020204" pitchFamily="34" charset="0"/>
                <a:cs typeface="Arial" panose="020B0604020202020204" pitchFamily="34" charset="0"/>
              </a:rPr>
              <a:t>systémy dlhodobého </a:t>
            </a:r>
            <a:r>
              <a:rPr lang="sk-SK" sz="1600" b="1" dirty="0" smtClean="0">
                <a:latin typeface="Arial" panose="020B0604020202020204" pitchFamily="34" charset="0"/>
                <a:cs typeface="Arial" panose="020B0604020202020204" pitchFamily="34" charset="0"/>
              </a:rPr>
              <a:t>uchovávania </a:t>
            </a:r>
            <a:r>
              <a:rPr lang="sk-SK" sz="1600" dirty="0">
                <a:latin typeface="Arial" panose="020B0604020202020204" pitchFamily="34" charset="0"/>
                <a:cs typeface="Arial" panose="020B0604020202020204" pitchFamily="34" charset="0"/>
              </a:rPr>
              <a:t>– LOCKSS, </a:t>
            </a:r>
            <a:r>
              <a:rPr lang="sk-SK" sz="1600" dirty="0" smtClean="0">
                <a:latin typeface="Arial" panose="020B0604020202020204" pitchFamily="34" charset="0"/>
                <a:cs typeface="Arial" panose="020B0604020202020204" pitchFamily="34" charset="0"/>
              </a:rPr>
              <a:t>CLOCKSS</a:t>
            </a:r>
          </a:p>
          <a:p>
            <a:pPr>
              <a:lnSpc>
                <a:spcPct val="130000"/>
              </a:lnSpc>
              <a:spcBef>
                <a:spcPts val="0"/>
              </a:spcBef>
            </a:pPr>
            <a:r>
              <a:rPr lang="sk-SK" sz="1600" dirty="0" smtClean="0">
                <a:latin typeface="Arial" panose="020B0604020202020204" pitchFamily="34" charset="0"/>
                <a:cs typeface="Arial" panose="020B0604020202020204" pitchFamily="34" charset="0"/>
              </a:rPr>
              <a:t>            – digitálne archívy a repozitáre (ZENODO...)</a:t>
            </a:r>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9011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5928827" y="419955"/>
            <a:ext cx="5687253" cy="1439481"/>
          </a:xfrm>
          <a:prstGeom prst="rect">
            <a:avLst/>
          </a:prstGeom>
        </p:spPr>
        <p:txBody>
          <a:bodyPr wrap="square">
            <a:noAutofit/>
          </a:bodyPr>
          <a:lstStyle/>
          <a:p>
            <a:pPr>
              <a:spcBef>
                <a:spcPts val="600"/>
              </a:spcBef>
            </a:pPr>
            <a:r>
              <a:rPr lang="sk-SK" sz="8000" b="1" dirty="0" smtClean="0">
                <a:solidFill>
                  <a:srgbClr val="12018D"/>
                </a:solidFill>
              </a:rPr>
              <a:t>Archivácia</a:t>
            </a:r>
            <a:endParaRPr lang="sk-SK" sz="8000" b="1" dirty="0">
              <a:solidFill>
                <a:srgbClr val="12018D"/>
              </a:solidFill>
            </a:endParaRPr>
          </a:p>
        </p:txBody>
      </p:sp>
      <p:pic>
        <p:nvPicPr>
          <p:cNvPr id="4" name="Obrázok 3"/>
          <p:cNvPicPr>
            <a:picLocks noChangeAspect="1"/>
          </p:cNvPicPr>
          <p:nvPr/>
        </p:nvPicPr>
        <p:blipFill>
          <a:blip r:embed="rId3"/>
          <a:stretch>
            <a:fillRect/>
          </a:stretch>
        </p:blipFill>
        <p:spPr>
          <a:xfrm>
            <a:off x="7982359" y="4083452"/>
            <a:ext cx="3304766" cy="2201179"/>
          </a:xfrm>
          <a:prstGeom prst="rect">
            <a:avLst/>
          </a:prstGeom>
        </p:spPr>
      </p:pic>
      <p:pic>
        <p:nvPicPr>
          <p:cNvPr id="5" name="Obrázok 4"/>
          <p:cNvPicPr>
            <a:picLocks noChangeAspect="1"/>
          </p:cNvPicPr>
          <p:nvPr/>
        </p:nvPicPr>
        <p:blipFill>
          <a:blip r:embed="rId4"/>
          <a:stretch>
            <a:fillRect/>
          </a:stretch>
        </p:blipFill>
        <p:spPr>
          <a:xfrm>
            <a:off x="4442927" y="2392063"/>
            <a:ext cx="3656382" cy="2740526"/>
          </a:xfrm>
          <a:prstGeom prst="rect">
            <a:avLst/>
          </a:prstGeom>
        </p:spPr>
      </p:pic>
      <p:pic>
        <p:nvPicPr>
          <p:cNvPr id="6" name="Obrázok 5"/>
          <p:cNvPicPr>
            <a:picLocks noChangeAspect="1"/>
          </p:cNvPicPr>
          <p:nvPr/>
        </p:nvPicPr>
        <p:blipFill>
          <a:blip r:embed="rId5"/>
          <a:stretch>
            <a:fillRect/>
          </a:stretch>
        </p:blipFill>
        <p:spPr>
          <a:xfrm>
            <a:off x="821357" y="762000"/>
            <a:ext cx="4106031" cy="2739815"/>
          </a:xfrm>
          <a:prstGeom prst="rect">
            <a:avLst/>
          </a:prstGeom>
        </p:spPr>
      </p:pic>
    </p:spTree>
    <p:extLst>
      <p:ext uri="{BB962C8B-B14F-4D97-AF65-F5344CB8AC3E}">
        <p14:creationId xmlns:p14="http://schemas.microsoft.com/office/powerpoint/2010/main" val="567542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100584" y="1104900"/>
            <a:ext cx="11913615"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4" name="Obdĺžnik 3"/>
          <p:cNvSpPr/>
          <p:nvPr/>
        </p:nvSpPr>
        <p:spPr>
          <a:xfrm>
            <a:off x="-3175" y="631825"/>
            <a:ext cx="12192000" cy="204788"/>
          </a:xfrm>
          <a:prstGeom prst="rect">
            <a:avLst/>
          </a:prstGeom>
          <a:solidFill>
            <a:srgbClr val="1201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2800" dirty="0" smtClean="0">
                <a:solidFill>
                  <a:srgbClr val="12018D"/>
                </a:solidFill>
                <a:latin typeface="Tahoma" pitchFamily="34" charset="0"/>
                <a:cs typeface="Tahoma" pitchFamily="34" charset="0"/>
              </a:rPr>
              <a:t>  </a:t>
            </a:r>
            <a:r>
              <a:rPr lang="sk-SK" sz="2800" b="1" dirty="0" smtClean="0">
                <a:solidFill>
                  <a:schemeClr val="bg1"/>
                </a:solidFill>
                <a:latin typeface="Arial" panose="020B0604020202020204" pitchFamily="34" charset="0"/>
                <a:cs typeface="Arial" panose="020B0604020202020204" pitchFamily="34" charset="0"/>
              </a:rPr>
              <a:t>POUŽITÉ ZDROJE </a:t>
            </a:r>
            <a:r>
              <a:rPr lang="sk-SK" sz="2800" b="1" dirty="0">
                <a:solidFill>
                  <a:schemeClr val="bg1"/>
                </a:solidFill>
                <a:latin typeface="Arial" panose="020B0604020202020204" pitchFamily="34" charset="0"/>
                <a:cs typeface="Arial" panose="020B0604020202020204" pitchFamily="34" charset="0"/>
              </a:rPr>
              <a:t>A ODPORUČANÁ LIETARATÚRA NA ŠTÚDIUM</a:t>
            </a:r>
          </a:p>
        </p:txBody>
      </p:sp>
      <p:sp>
        <p:nvSpPr>
          <p:cNvPr id="2" name="Obdĺžnik 1"/>
          <p:cNvSpPr/>
          <p:nvPr/>
        </p:nvSpPr>
        <p:spPr>
          <a:xfrm>
            <a:off x="179109" y="963935"/>
            <a:ext cx="11835090" cy="5574977"/>
          </a:xfrm>
          <a:prstGeom prst="rect">
            <a:avLst/>
          </a:prstGeom>
        </p:spPr>
        <p:txBody>
          <a:bodyPr wrap="square">
            <a:noAutofit/>
          </a:bodyPr>
          <a:lstStyle/>
          <a:p>
            <a:r>
              <a:rPr lang="sk-SK" sz="1000" b="1" dirty="0">
                <a:solidFill>
                  <a:srgbClr val="000000"/>
                </a:solidFill>
                <a:latin typeface="Arial" panose="020B0604020202020204" pitchFamily="34" charset="0"/>
              </a:rPr>
              <a:t>Použité zdroje:</a:t>
            </a:r>
          </a:p>
          <a:p>
            <a:pPr marL="82550" indent="-82550">
              <a:buFont typeface="+mj-lt"/>
              <a:buAutoNum type="arabicPeriod"/>
            </a:pPr>
            <a:r>
              <a:rPr lang="sk-SK" sz="1000" dirty="0" err="1" smtClean="0"/>
              <a:t>Mertl</a:t>
            </a:r>
            <a:r>
              <a:rPr lang="sk-SK" sz="1000" dirty="0" smtClean="0"/>
              <a:t> </a:t>
            </a:r>
            <a:r>
              <a:rPr lang="sk-SK" sz="1000" dirty="0"/>
              <a:t>T. </a:t>
            </a:r>
            <a:r>
              <a:rPr lang="sk-SK" sz="1000" dirty="0" err="1"/>
              <a:t>Dlouhodobé</a:t>
            </a:r>
            <a:r>
              <a:rPr lang="sk-SK" sz="1000" dirty="0"/>
              <a:t> </a:t>
            </a:r>
            <a:r>
              <a:rPr lang="sk-SK" sz="1000" dirty="0" err="1"/>
              <a:t>uchovávání</a:t>
            </a:r>
            <a:r>
              <a:rPr lang="sk-SK" sz="1000" dirty="0"/>
              <a:t> elektronických </a:t>
            </a:r>
            <a:r>
              <a:rPr lang="sk-SK" sz="1000" dirty="0" err="1"/>
              <a:t>dokumentů</a:t>
            </a:r>
            <a:r>
              <a:rPr lang="sk-SK" sz="1000" dirty="0"/>
              <a:t>. 2015. </a:t>
            </a:r>
            <a:r>
              <a:rPr lang="sk-SK" sz="1000" dirty="0">
                <a:hlinkClick r:id="rId3"/>
              </a:rPr>
              <a:t>https://is.ambis.cz/th/x6xcx/DP_dlouhodobe_uchovavani_elektronickych_dokumentu.pdf</a:t>
            </a:r>
            <a:endParaRPr lang="sk-SK" sz="1000" dirty="0"/>
          </a:p>
          <a:p>
            <a:pPr marL="82550" indent="-82550">
              <a:buFont typeface="+mj-lt"/>
              <a:buAutoNum type="arabicPeriod"/>
            </a:pPr>
            <a:r>
              <a:rPr lang="sk-SK" sz="1000" dirty="0"/>
              <a:t>Michaela Kmeťová: DLHODOBÁ ARCHIVÁCIA DIGITÁLNYCH OBJEKTOV V INŠTITUCIONÁLNYCH REPOZITÁROCH. ZBORNÍK FILOZOFICKEJ FAKULTY UNIVERZITY KOMENSKÉHO, Ročník XXVII KNIŽNIČNÁ A INFORMAČNÁ VEDA Bratislava 2017. Dostupné online na </a:t>
            </a:r>
            <a:r>
              <a:rPr lang="sk-SK" sz="1000" dirty="0">
                <a:hlinkClick r:id="rId4"/>
              </a:rPr>
              <a:t>https://fphil.uniba.sk/fileadmin/fif/katedry_pracoviska/kkiv/Publikacie/KaIV/KIV27_100.pdf</a:t>
            </a:r>
            <a:endParaRPr lang="sk-SK" sz="1000" dirty="0"/>
          </a:p>
          <a:p>
            <a:pPr marL="82550" indent="-82550">
              <a:buFont typeface="+mj-lt"/>
              <a:buAutoNum type="arabicPeriod"/>
            </a:pPr>
            <a:r>
              <a:rPr lang="sk-SK" sz="1000" dirty="0">
                <a:hlinkClick r:id="rId5"/>
              </a:rPr>
              <a:t>Milena </a:t>
            </a:r>
            <a:r>
              <a:rPr lang="sk-SK" sz="1000" dirty="0" err="1">
                <a:hlinkClick r:id="rId5"/>
              </a:rPr>
              <a:t>Tetřevová</a:t>
            </a:r>
            <a:r>
              <a:rPr lang="sk-SK" sz="1000" dirty="0">
                <a:hlinkClick r:id="rId5"/>
              </a:rPr>
              <a:t> </a:t>
            </a:r>
            <a:r>
              <a:rPr lang="sk-SK" sz="1000" dirty="0" err="1">
                <a:hlinkClick r:id="rId5"/>
              </a:rPr>
              <a:t>Maťašovská</a:t>
            </a:r>
            <a:r>
              <a:rPr lang="sk-SK" sz="1000" dirty="0"/>
              <a:t>: Čas zmien v komunikácii vedeckých poznatkov. Dostupné na: </a:t>
            </a:r>
            <a:r>
              <a:rPr lang="sk-SK" sz="1000" dirty="0">
                <a:hlinkClick r:id="rId6"/>
              </a:rPr>
              <a:t>https://itlib.cvtisr.sk/%c4%8cl%c3%a1nky/clanek1757/</a:t>
            </a:r>
            <a:endParaRPr lang="sk-SK" sz="1000" dirty="0"/>
          </a:p>
          <a:p>
            <a:pPr marL="82550" indent="-82550">
              <a:buFont typeface="+mj-lt"/>
              <a:buAutoNum type="arabicPeriod"/>
            </a:pPr>
            <a:r>
              <a:rPr lang="sk-SK" sz="1000" dirty="0"/>
              <a:t>Obrázok: </a:t>
            </a:r>
            <a:r>
              <a:rPr lang="sk-SK" sz="1000" dirty="0" err="1"/>
              <a:t>Ulrich</a:t>
            </a:r>
            <a:r>
              <a:rPr lang="sk-SK" sz="1000" dirty="0"/>
              <a:t> </a:t>
            </a:r>
            <a:r>
              <a:rPr lang="sk-SK" sz="1000" dirty="0" err="1"/>
              <a:t>Schwardmann</a:t>
            </a:r>
            <a:r>
              <a:rPr lang="sk-SK" sz="1000" dirty="0"/>
              <a:t>. </a:t>
            </a:r>
            <a:r>
              <a:rPr lang="en-US" sz="1000" dirty="0"/>
              <a:t>Digital Objects – FAIR Digital Objects: Which Services Are Required?</a:t>
            </a:r>
            <a:r>
              <a:rPr lang="sk-SK" sz="1000" dirty="0"/>
              <a:t> </a:t>
            </a:r>
            <a:r>
              <a:rPr lang="sk-SK" sz="1000" dirty="0" err="1"/>
              <a:t>Data</a:t>
            </a:r>
            <a:r>
              <a:rPr lang="sk-SK" sz="1000" dirty="0"/>
              <a:t> </a:t>
            </a:r>
            <a:r>
              <a:rPr lang="sk-SK" sz="1000" dirty="0" err="1"/>
              <a:t>Science</a:t>
            </a:r>
            <a:r>
              <a:rPr lang="sk-SK" sz="1000" dirty="0"/>
              <a:t> </a:t>
            </a:r>
            <a:r>
              <a:rPr lang="sk-SK" sz="1000" dirty="0" err="1"/>
              <a:t>Journal</a:t>
            </a:r>
            <a:r>
              <a:rPr lang="sk-SK" sz="1000" dirty="0"/>
              <a:t>. 2020. </a:t>
            </a:r>
            <a:r>
              <a:rPr lang="sk-SK" sz="1000" dirty="0" err="1"/>
              <a:t>Vol</a:t>
            </a:r>
            <a:r>
              <a:rPr lang="sk-SK" sz="1000" dirty="0"/>
              <a:t>. 19. DOI: </a:t>
            </a:r>
            <a:r>
              <a:rPr lang="sk-SK" sz="1000" dirty="0">
                <a:hlinkClick r:id="rId7"/>
              </a:rPr>
              <a:t>DOI: 10.5334/dsj-2020-015</a:t>
            </a:r>
            <a:r>
              <a:rPr lang="sk-SK" sz="1000" dirty="0"/>
              <a:t>. Citované: 10.6.2024. Dostupné online na: </a:t>
            </a:r>
            <a:r>
              <a:rPr lang="sk-SK" sz="1000" dirty="0">
                <a:hlinkClick r:id="rId8"/>
              </a:rPr>
              <a:t>https://datascience.codata.org/articles/10.5334/dsj-2020-015</a:t>
            </a:r>
            <a:endParaRPr lang="sk-SK" sz="1000" dirty="0"/>
          </a:p>
          <a:p>
            <a:pPr marL="82550" indent="-82550">
              <a:buFont typeface="+mj-lt"/>
              <a:buAutoNum type="arabicPeriod"/>
            </a:pPr>
            <a:r>
              <a:rPr lang="sk-SK" sz="1000" i="1" dirty="0"/>
              <a:t>Česká terminologická databáze </a:t>
            </a:r>
            <a:r>
              <a:rPr lang="sk-SK" sz="1000" i="1" dirty="0" err="1"/>
              <a:t>knihovnictví</a:t>
            </a:r>
            <a:r>
              <a:rPr lang="sk-SK" sz="1000" i="1" dirty="0"/>
              <a:t> a informační </a:t>
            </a:r>
            <a:r>
              <a:rPr lang="sk-SK" sz="1000" i="1" dirty="0" err="1"/>
              <a:t>vědy</a:t>
            </a:r>
            <a:r>
              <a:rPr lang="sk-SK" sz="1000" i="1" dirty="0"/>
              <a:t> (TDKIV)</a:t>
            </a:r>
            <a:r>
              <a:rPr lang="sk-SK" sz="1000" dirty="0"/>
              <a:t> [</a:t>
            </a:r>
            <a:r>
              <a:rPr lang="sk-SK" sz="1000" dirty="0">
                <a:hlinkClick r:id="rId9"/>
              </a:rPr>
              <a:t>online databáze</a:t>
            </a:r>
            <a:r>
              <a:rPr lang="sk-SK" sz="1000" dirty="0"/>
              <a:t>], </a:t>
            </a:r>
            <a:r>
              <a:rPr lang="sk-SK" sz="1000" dirty="0" err="1"/>
              <a:t>digitální</a:t>
            </a:r>
            <a:r>
              <a:rPr lang="sk-SK" sz="1000" dirty="0"/>
              <a:t> </a:t>
            </a:r>
            <a:r>
              <a:rPr lang="sk-SK" sz="1000" dirty="0" err="1" smtClean="0"/>
              <a:t>archiv</a:t>
            </a:r>
            <a:r>
              <a:rPr lang="sk-SK" sz="1000" dirty="0"/>
              <a:t>: </a:t>
            </a:r>
            <a:r>
              <a:rPr lang="sk-SK" sz="1000" dirty="0">
                <a:hlinkClick r:id="rId10"/>
              </a:rPr>
              <a:t>https://aleph.nkp.cz/F/?</a:t>
            </a:r>
            <a:r>
              <a:rPr lang="sk-SK" sz="1000" dirty="0" smtClean="0">
                <a:hlinkClick r:id="rId10"/>
              </a:rPr>
              <a:t>func=find-c&amp;local_base=KTD&amp;ccl_term=wtr%3Ddigit%C3%A1ln%C3%AD+archiv</a:t>
            </a:r>
            <a:endParaRPr lang="sk-SK" sz="1000" dirty="0" smtClean="0"/>
          </a:p>
          <a:p>
            <a:pPr marL="82550" indent="-82550">
              <a:buFont typeface="+mj-lt"/>
              <a:buAutoNum type="arabicPeriod"/>
            </a:pPr>
            <a:r>
              <a:rPr lang="sk-SK" sz="1000" i="1" dirty="0" smtClean="0"/>
              <a:t>Česká terminologická databáze </a:t>
            </a:r>
            <a:r>
              <a:rPr lang="sk-SK" sz="1000" i="1" dirty="0" err="1" smtClean="0"/>
              <a:t>knihovnictví</a:t>
            </a:r>
            <a:r>
              <a:rPr lang="sk-SK" sz="1000" i="1" dirty="0" smtClean="0"/>
              <a:t> a informační </a:t>
            </a:r>
            <a:r>
              <a:rPr lang="sk-SK" sz="1000" i="1" dirty="0" err="1" smtClean="0"/>
              <a:t>vědy</a:t>
            </a:r>
            <a:r>
              <a:rPr lang="sk-SK" sz="1000" i="1" dirty="0" smtClean="0"/>
              <a:t> (TDKIV) </a:t>
            </a:r>
            <a:r>
              <a:rPr lang="sk-SK" sz="1000" dirty="0" smtClean="0"/>
              <a:t>[</a:t>
            </a:r>
            <a:r>
              <a:rPr lang="sk-SK" sz="1000" dirty="0" smtClean="0">
                <a:hlinkClick r:id="rId11"/>
              </a:rPr>
              <a:t>online databáze</a:t>
            </a:r>
            <a:r>
              <a:rPr lang="sk-SK" sz="1000" dirty="0" smtClean="0"/>
              <a:t>]: </a:t>
            </a:r>
            <a:r>
              <a:rPr lang="sk-SK" sz="1000" dirty="0" err="1"/>
              <a:t>digitální</a:t>
            </a:r>
            <a:r>
              <a:rPr lang="sk-SK" sz="1000" dirty="0"/>
              <a:t> </a:t>
            </a:r>
            <a:r>
              <a:rPr lang="sk-SK" sz="1000" dirty="0" err="1"/>
              <a:t>repozitář</a:t>
            </a:r>
            <a:r>
              <a:rPr lang="sk-SK" sz="1000" dirty="0" smtClean="0"/>
              <a:t>, </a:t>
            </a:r>
            <a:r>
              <a:rPr lang="sk-SK" sz="1000" dirty="0" smtClean="0">
                <a:hlinkClick r:id="rId12"/>
              </a:rPr>
              <a:t>https://aleph.nkp.cz/F/?func=find-c&amp;local_base=KTD&amp;ccl_term=wtr%3Ddigit%C3%A1ln%C3%AD+repozit%C3%A1%C5%99</a:t>
            </a:r>
            <a:endParaRPr lang="sk-SK" sz="1000" dirty="0" smtClean="0"/>
          </a:p>
          <a:p>
            <a:pPr marL="82550" indent="-82550">
              <a:buFont typeface="+mj-lt"/>
              <a:buAutoNum type="arabicPeriod"/>
            </a:pPr>
            <a:r>
              <a:rPr lang="sk-SK" sz="1000" dirty="0" smtClean="0"/>
              <a:t>Terminologická </a:t>
            </a:r>
            <a:r>
              <a:rPr lang="sk-SK" sz="1000" dirty="0"/>
              <a:t>databáza Úradu pre normalizáciu, metrológiu a skúšobníctvo Slovenskej </a:t>
            </a:r>
            <a:r>
              <a:rPr lang="sk-SK" sz="1000" dirty="0" smtClean="0"/>
              <a:t>republiky. [</a:t>
            </a:r>
            <a:r>
              <a:rPr lang="sk-SK" sz="1000" dirty="0" smtClean="0">
                <a:hlinkClick r:id="rId13"/>
              </a:rPr>
              <a:t>online databáza</a:t>
            </a:r>
            <a:r>
              <a:rPr lang="sk-SK" sz="1000" dirty="0" smtClean="0"/>
              <a:t>]</a:t>
            </a:r>
          </a:p>
          <a:p>
            <a:pPr marL="82550" indent="-82550">
              <a:buFont typeface="+mj-lt"/>
              <a:buAutoNum type="arabicPeriod"/>
            </a:pPr>
            <a:r>
              <a:rPr lang="sk-SK" sz="1000" dirty="0" smtClean="0"/>
              <a:t>Archivácia </a:t>
            </a:r>
            <a:r>
              <a:rPr lang="sk-SK" sz="1000" dirty="0"/>
              <a:t>a manažment výskumných dát, Zuzana Stožická. CVTI </a:t>
            </a:r>
            <a:r>
              <a:rPr lang="sk-SK" sz="1000" dirty="0" smtClean="0"/>
              <a:t>SR</a:t>
            </a:r>
            <a:r>
              <a:rPr lang="sk-SK" sz="1000" dirty="0"/>
              <a:t>. </a:t>
            </a:r>
            <a:r>
              <a:rPr lang="sk-SK" sz="1000" dirty="0">
                <a:hlinkClick r:id="rId14"/>
              </a:rPr>
              <a:t>https://eiz.cvtisr.sk/wp-content/uploads/2020/12/6.-</a:t>
            </a:r>
            <a:r>
              <a:rPr lang="sk-SK" sz="1000" dirty="0" smtClean="0">
                <a:hlinkClick r:id="rId14"/>
              </a:rPr>
              <a:t>Archivacia_a_management_dat.pdf</a:t>
            </a:r>
            <a:endParaRPr lang="sk-SK" sz="1000" dirty="0" smtClean="0"/>
          </a:p>
          <a:p>
            <a:pPr marL="82550" indent="-82550">
              <a:buFont typeface="+mj-lt"/>
              <a:buAutoNum type="arabicPeriod"/>
            </a:pPr>
            <a:r>
              <a:rPr lang="sk-SK" sz="1000" dirty="0" smtClean="0"/>
              <a:t>Manažment </a:t>
            </a:r>
            <a:r>
              <a:rPr lang="sk-SK" sz="1000" dirty="0"/>
              <a:t>výskumných dát. Archivácia a repozitáre. Ľubica Jamborová. CVTI SR. 2021</a:t>
            </a:r>
            <a:r>
              <a:rPr lang="sk-SK" sz="1000" dirty="0" smtClean="0"/>
              <a:t>.</a:t>
            </a:r>
            <a:endParaRPr lang="sk-SK" sz="1000" dirty="0"/>
          </a:p>
          <a:p>
            <a:pPr marL="82550" indent="-82550">
              <a:buFont typeface="+mj-lt"/>
              <a:buAutoNum type="arabicPeriod"/>
            </a:pPr>
            <a:r>
              <a:rPr lang="sk-SK" sz="1000" dirty="0"/>
              <a:t>Webová stránka: </a:t>
            </a:r>
            <a:r>
              <a:rPr lang="sk-SK" sz="1000" dirty="0">
                <a:hlinkClick r:id="rId15"/>
              </a:rPr>
              <a:t>https://www.integrate.io/glossary/what-is-data-mart/</a:t>
            </a:r>
            <a:endParaRPr lang="sk-SK" sz="1000" dirty="0"/>
          </a:p>
          <a:p>
            <a:pPr marL="82550" indent="-82550">
              <a:buFont typeface="+mj-lt"/>
              <a:buAutoNum type="arabicPeriod"/>
              <a:defRPr/>
            </a:pPr>
            <a:r>
              <a:rPr lang="en-US" sz="1000" dirty="0"/>
              <a:t>What Is the Difference between Data Warehouse and Data Mars, Data Swamp, Data Lake, and Data Cube</a:t>
            </a:r>
            <a:r>
              <a:rPr lang="en-US" sz="1000" dirty="0" smtClean="0"/>
              <a:t>?</a:t>
            </a:r>
            <a:r>
              <a:rPr lang="sk-SK" sz="1000" dirty="0" smtClean="0"/>
              <a:t> </a:t>
            </a:r>
            <a:r>
              <a:rPr lang="sk-SK" sz="1000" dirty="0" smtClean="0">
                <a:hlinkClick r:id="rId16"/>
              </a:rPr>
              <a:t>https</a:t>
            </a:r>
            <a:r>
              <a:rPr lang="sk-SK" sz="1000" dirty="0">
                <a:hlinkClick r:id="rId16"/>
              </a:rPr>
              <a:t>://intersog.com/blog/what-is-the-difference-between-data-lakes-data-marts-data-swamps-and-data-cubes</a:t>
            </a:r>
            <a:r>
              <a:rPr lang="sk-SK" sz="1000" dirty="0" smtClean="0">
                <a:hlinkClick r:id="rId16"/>
              </a:rPr>
              <a:t>/</a:t>
            </a:r>
            <a:endParaRPr lang="sk-SK" sz="1000" dirty="0" smtClean="0"/>
          </a:p>
          <a:p>
            <a:pPr marL="82550" indent="-82550">
              <a:buFont typeface="+mj-lt"/>
              <a:buAutoNum type="arabicPeriod"/>
              <a:defRPr/>
            </a:pPr>
            <a:r>
              <a:rPr lang="en-US" sz="1000" dirty="0"/>
              <a:t>The value of archive content in academic </a:t>
            </a:r>
            <a:r>
              <a:rPr lang="en-US" sz="1000" dirty="0" smtClean="0"/>
              <a:t>research</a:t>
            </a:r>
            <a:r>
              <a:rPr lang="sk-SK" sz="1000" dirty="0" smtClean="0"/>
              <a:t>. </a:t>
            </a:r>
            <a:r>
              <a:rPr lang="en-US" sz="1000" dirty="0" smtClean="0"/>
              <a:t>22 </a:t>
            </a:r>
            <a:r>
              <a:rPr lang="en-US" sz="1000" dirty="0"/>
              <a:t>April </a:t>
            </a:r>
            <a:r>
              <a:rPr lang="en-US" sz="1000" dirty="0" smtClean="0"/>
              <a:t>2015</a:t>
            </a:r>
            <a:r>
              <a:rPr lang="sk-SK" sz="1000" dirty="0" smtClean="0"/>
              <a:t>. </a:t>
            </a:r>
            <a:r>
              <a:rPr lang="sk-SK" sz="1000" dirty="0" smtClean="0">
                <a:hlinkClick r:id="rId17"/>
              </a:rPr>
              <a:t>https</a:t>
            </a:r>
            <a:r>
              <a:rPr lang="sk-SK" sz="1000" dirty="0">
                <a:hlinkClick r:id="rId17"/>
              </a:rPr>
              <a:t>://</a:t>
            </a:r>
            <a:r>
              <a:rPr lang="sk-SK" sz="1000" dirty="0" smtClean="0">
                <a:hlinkClick r:id="rId17"/>
              </a:rPr>
              <a:t>www.researchinformation.info/viewpoint/value-archive-content-academic-research</a:t>
            </a:r>
            <a:endParaRPr lang="sk-SK" sz="1000" dirty="0" smtClean="0"/>
          </a:p>
          <a:p>
            <a:pPr marL="82550" indent="-82550">
              <a:buFont typeface="+mj-lt"/>
              <a:buAutoNum type="arabicPeriod"/>
              <a:defRPr/>
            </a:pPr>
            <a:r>
              <a:rPr lang="sk-SK" sz="1000" dirty="0"/>
              <a:t> Gali </a:t>
            </a:r>
            <a:r>
              <a:rPr lang="sk-SK" sz="1000" dirty="0" err="1" smtClean="0"/>
              <a:t>Halevi</a:t>
            </a:r>
            <a:r>
              <a:rPr lang="sk-SK" sz="1000" dirty="0" smtClean="0"/>
              <a:t>. </a:t>
            </a:r>
            <a:r>
              <a:rPr lang="en-US" sz="1000" dirty="0" smtClean="0"/>
              <a:t>Upholding </a:t>
            </a:r>
            <a:r>
              <a:rPr lang="en-US" sz="1000" dirty="0"/>
              <a:t>Research Integrity in Preservation and </a:t>
            </a:r>
            <a:r>
              <a:rPr lang="en-US" sz="1000" dirty="0" smtClean="0"/>
              <a:t>Archiving</a:t>
            </a:r>
            <a:r>
              <a:rPr lang="sk-SK" sz="1000" dirty="0" smtClean="0"/>
              <a:t>. </a:t>
            </a:r>
            <a:r>
              <a:rPr lang="en-US" sz="1000" dirty="0" smtClean="0"/>
              <a:t>May </a:t>
            </a:r>
            <a:r>
              <a:rPr lang="en-US" sz="1000" dirty="0"/>
              <a:t>23, </a:t>
            </a:r>
            <a:r>
              <a:rPr lang="en-US" sz="1000" dirty="0" smtClean="0"/>
              <a:t>2024</a:t>
            </a:r>
            <a:r>
              <a:rPr lang="sk-SK" sz="1000" dirty="0"/>
              <a:t>. </a:t>
            </a:r>
            <a:r>
              <a:rPr lang="sk-SK" sz="1000" dirty="0">
                <a:hlinkClick r:id="rId18"/>
              </a:rPr>
              <a:t>https://clockss.org/upholding-research-integrity-in-preservation-and-archiving</a:t>
            </a:r>
            <a:r>
              <a:rPr lang="sk-SK" sz="1000" dirty="0" smtClean="0">
                <a:hlinkClick r:id="rId18"/>
              </a:rPr>
              <a:t>/</a:t>
            </a:r>
            <a:endParaRPr lang="sk-SK" sz="1000" dirty="0" smtClean="0"/>
          </a:p>
          <a:p>
            <a:pPr marL="82550" indent="-82550">
              <a:buFont typeface="+mj-lt"/>
              <a:buAutoNum type="arabicPeriod"/>
              <a:defRPr/>
            </a:pPr>
            <a:r>
              <a:rPr lang="sk-SK" sz="1000" i="1" dirty="0"/>
              <a:t>Česká terminologická databáze </a:t>
            </a:r>
            <a:r>
              <a:rPr lang="sk-SK" sz="1000" i="1" dirty="0" err="1"/>
              <a:t>knihovnictví</a:t>
            </a:r>
            <a:r>
              <a:rPr lang="sk-SK" sz="1000" i="1" dirty="0"/>
              <a:t> a informační </a:t>
            </a:r>
            <a:r>
              <a:rPr lang="sk-SK" sz="1000" i="1" dirty="0" err="1"/>
              <a:t>vědy</a:t>
            </a:r>
            <a:r>
              <a:rPr lang="sk-SK" sz="1000" i="1" dirty="0"/>
              <a:t> (TDKIV</a:t>
            </a:r>
            <a:r>
              <a:rPr lang="sk-SK" sz="1000" i="1" dirty="0" smtClean="0"/>
              <a:t>): </a:t>
            </a:r>
            <a:r>
              <a:rPr lang="sk-SK" sz="1000" dirty="0" err="1"/>
              <a:t>důvěryhodný</a:t>
            </a:r>
            <a:r>
              <a:rPr lang="sk-SK" sz="1000" dirty="0"/>
              <a:t> </a:t>
            </a:r>
            <a:r>
              <a:rPr lang="sk-SK" sz="1000" dirty="0" err="1"/>
              <a:t>digitální</a:t>
            </a:r>
            <a:r>
              <a:rPr lang="sk-SK" sz="1000" dirty="0"/>
              <a:t> </a:t>
            </a:r>
            <a:r>
              <a:rPr lang="sk-SK" sz="1000" dirty="0" err="1"/>
              <a:t>repozitář</a:t>
            </a:r>
            <a:r>
              <a:rPr lang="sk-SK" sz="1000" dirty="0"/>
              <a:t> </a:t>
            </a:r>
            <a:r>
              <a:rPr lang="sk-SK" sz="1000" dirty="0" smtClean="0"/>
              <a:t>: </a:t>
            </a:r>
            <a:r>
              <a:rPr lang="sk-SK" sz="1000" dirty="0">
                <a:hlinkClick r:id="rId19"/>
              </a:rPr>
              <a:t>https://</a:t>
            </a:r>
            <a:r>
              <a:rPr lang="sk-SK" sz="1000" dirty="0" smtClean="0">
                <a:hlinkClick r:id="rId19"/>
              </a:rPr>
              <a:t>aleph.nkp.cz/F/4G9PPQGT54SAJ88ER27YJELQGDPXPXLRLBI7E43L4AE8CJD5VQ-42060?func=find-acc&amp;acc_sequence=000036948</a:t>
            </a:r>
            <a:endParaRPr lang="sk-SK" sz="1000" dirty="0" smtClean="0"/>
          </a:p>
          <a:p>
            <a:pPr>
              <a:defRPr/>
            </a:pPr>
            <a:endParaRPr lang="sk-SK" sz="1000" dirty="0"/>
          </a:p>
          <a:p>
            <a:r>
              <a:rPr lang="sk-SK" sz="1000" b="1" dirty="0" smtClean="0">
                <a:solidFill>
                  <a:srgbClr val="000000"/>
                </a:solidFill>
                <a:latin typeface="Arial" panose="020B0604020202020204" pitchFamily="34" charset="0"/>
              </a:rPr>
              <a:t>Zaujímavé zdroje a odkazy na štúdium:</a:t>
            </a:r>
          </a:p>
          <a:p>
            <a:pPr marL="171450" indent="-171450">
              <a:buFont typeface="Arial" panose="020B0604020202020204" pitchFamily="34" charset="0"/>
              <a:buChar char="•"/>
            </a:pPr>
            <a:r>
              <a:rPr lang="en-US" sz="1000" dirty="0"/>
              <a:t>Diego </a:t>
            </a:r>
            <a:r>
              <a:rPr lang="en-US" sz="1000" dirty="0" err="1"/>
              <a:t>Menchaca</a:t>
            </a:r>
            <a:r>
              <a:rPr lang="en-US" sz="1000" dirty="0"/>
              <a:t>. (2019). </a:t>
            </a:r>
            <a:r>
              <a:rPr lang="en-US" sz="1000" i="1" dirty="0"/>
              <a:t>6 repositories to share your research data</a:t>
            </a:r>
            <a:r>
              <a:rPr lang="en-US" sz="1000" dirty="0"/>
              <a:t>. </a:t>
            </a:r>
            <a:r>
              <a:rPr lang="sk-SK" sz="1000" dirty="0" smtClean="0"/>
              <a:t> https</a:t>
            </a:r>
            <a:r>
              <a:rPr lang="sk-SK" sz="1000" dirty="0"/>
              <a:t>://www.teamscopeapp.com/blog/6-repositories-to-share-your-research-data</a:t>
            </a:r>
            <a:endParaRPr lang="sk-SK" sz="1000" b="1" dirty="0" smtClean="0">
              <a:solidFill>
                <a:srgbClr val="000000"/>
              </a:solidFill>
              <a:latin typeface="Arial" panose="020B0604020202020204" pitchFamily="34" charset="0"/>
            </a:endParaRPr>
          </a:p>
          <a:p>
            <a:pPr marL="171450" indent="-171450">
              <a:buFont typeface="Arial" panose="020B0604020202020204" pitchFamily="34" charset="0"/>
              <a:buChar char="•"/>
            </a:pPr>
            <a:r>
              <a:rPr lang="en-US" sz="1000" dirty="0"/>
              <a:t>ASTERA. </a:t>
            </a:r>
            <a:r>
              <a:rPr lang="en-US" sz="1000" i="1" dirty="0"/>
              <a:t>Data Repository: Importance, Challenges, and Best Practice</a:t>
            </a:r>
            <a:r>
              <a:rPr lang="en-US" sz="1000" dirty="0"/>
              <a:t>s. </a:t>
            </a:r>
            <a:r>
              <a:rPr lang="sk-SK" sz="1000" dirty="0" smtClean="0"/>
              <a:t>https</a:t>
            </a:r>
            <a:r>
              <a:rPr lang="sk-SK" sz="1000" dirty="0"/>
              <a:t>://www.astera.com/type/blog/data-repository/</a:t>
            </a:r>
            <a:endParaRPr lang="sk-SK" sz="1000" b="1" dirty="0" smtClean="0">
              <a:solidFill>
                <a:srgbClr val="000000"/>
              </a:solidFill>
              <a:latin typeface="Arial" panose="020B0604020202020204" pitchFamily="34" charset="0"/>
            </a:endParaRPr>
          </a:p>
          <a:p>
            <a:pPr marL="171450" indent="-171450">
              <a:buFont typeface="Arial" panose="020B0604020202020204" pitchFamily="34" charset="0"/>
              <a:buChar char="•"/>
            </a:pPr>
            <a:r>
              <a:rPr lang="en-US" sz="1000" dirty="0"/>
              <a:t>Nature.com. </a:t>
            </a:r>
            <a:r>
              <a:rPr lang="en-US" sz="1000" i="1" dirty="0"/>
              <a:t>Recommended Data Repositories. </a:t>
            </a:r>
            <a:r>
              <a:rPr lang="en-US" sz="1000" dirty="0">
                <a:hlinkClick r:id="rId20"/>
              </a:rPr>
              <a:t>https://</a:t>
            </a:r>
            <a:r>
              <a:rPr lang="en-US" sz="1000" dirty="0" smtClean="0">
                <a:hlinkClick r:id="rId20"/>
              </a:rPr>
              <a:t>www.nature.com/sdata/policies/repositories</a:t>
            </a:r>
            <a:endParaRPr lang="sk-SK" sz="1000" dirty="0" smtClean="0"/>
          </a:p>
          <a:p>
            <a:pPr marL="171450" indent="-171450">
              <a:buFont typeface="Arial" panose="020B0604020202020204" pitchFamily="34" charset="0"/>
              <a:buChar char="•"/>
            </a:pPr>
            <a:r>
              <a:rPr lang="sk-SK" sz="1000" dirty="0" smtClean="0">
                <a:solidFill>
                  <a:srgbClr val="000000"/>
                </a:solidFill>
                <a:latin typeface="Arial" panose="020B0604020202020204" pitchFamily="34" charset="0"/>
              </a:rPr>
              <a:t>Metadátové repozitáre</a:t>
            </a:r>
            <a:r>
              <a:rPr lang="sk-SK" sz="1000" b="1" dirty="0" smtClean="0">
                <a:solidFill>
                  <a:srgbClr val="000000"/>
                </a:solidFill>
                <a:latin typeface="Arial" panose="020B0604020202020204" pitchFamily="34" charset="0"/>
              </a:rPr>
              <a:t>: </a:t>
            </a:r>
            <a:r>
              <a:rPr lang="en-US" sz="1000" dirty="0"/>
              <a:t>https://en.wikipedia.org/wiki/Metadata_repository</a:t>
            </a:r>
            <a:endParaRPr lang="sk-SK" sz="1000" dirty="0"/>
          </a:p>
          <a:p>
            <a:pPr marL="171450" indent="-171450">
              <a:buFont typeface="Arial" panose="020B0604020202020204" pitchFamily="34" charset="0"/>
              <a:buChar char="•"/>
            </a:pPr>
            <a:r>
              <a:rPr lang="en-US" sz="1000" dirty="0"/>
              <a:t>https://www.dataversity.net/what-is-a-metadata-repository/</a:t>
            </a:r>
            <a:endParaRPr lang="sk-SK" sz="1000" dirty="0"/>
          </a:p>
          <a:p>
            <a:pPr marL="171450" indent="-171450">
              <a:buFont typeface="Arial" panose="020B0604020202020204" pitchFamily="34" charset="0"/>
              <a:buChar char="•"/>
            </a:pPr>
            <a:r>
              <a:rPr lang="en-US" sz="1000" dirty="0"/>
              <a:t>https://www.dataversity.net/metadata-repository-basics-from-database-to-data-architecture/</a:t>
            </a:r>
            <a:endParaRPr lang="sk-SK" sz="1000" dirty="0"/>
          </a:p>
          <a:p>
            <a:pPr marL="171450" indent="-171450">
              <a:buFont typeface="Arial" panose="020B0604020202020204" pitchFamily="34" charset="0"/>
              <a:buChar char="•"/>
            </a:pPr>
            <a:r>
              <a:rPr lang="en-US" sz="1000" dirty="0"/>
              <a:t>https://link.springer.com/referenceworkentry/10.1007/978-0-387-39940-9_909</a:t>
            </a:r>
          </a:p>
          <a:p>
            <a:pPr marL="171450" indent="-171450">
              <a:buFont typeface="Arial" panose="020B0604020202020204" pitchFamily="34" charset="0"/>
              <a:buChar char="•"/>
            </a:pPr>
            <a:r>
              <a:rPr lang="sk-SK" sz="1000" dirty="0" smtClean="0"/>
              <a:t>Manuál EK k programovému obdobiu HE: </a:t>
            </a:r>
            <a:r>
              <a:rPr lang="sk-SK" sz="1000" dirty="0" smtClean="0">
                <a:hlinkClick r:id="rId21"/>
              </a:rPr>
              <a:t>https</a:t>
            </a:r>
            <a:r>
              <a:rPr lang="sk-SK" sz="1000" dirty="0">
                <a:hlinkClick r:id="rId21"/>
              </a:rPr>
              <a:t>://</a:t>
            </a:r>
            <a:r>
              <a:rPr lang="sk-SK" sz="1000" dirty="0" smtClean="0">
                <a:hlinkClick r:id="rId21"/>
              </a:rPr>
              <a:t>ec.europa.eu/info/funding-tenders/opportunities/docs/2021-2027/horizon/guidance/programme-guide_horizon_en.pdf</a:t>
            </a:r>
            <a:r>
              <a:rPr lang="sk-SK" sz="1000" dirty="0" smtClean="0"/>
              <a:t> , Repozitáre- strana 48, 49</a:t>
            </a:r>
            <a:endParaRPr lang="sk-SK" sz="1000" dirty="0"/>
          </a:p>
          <a:p>
            <a:endParaRPr lang="sk-SK" sz="800" b="1" dirty="0" smtClean="0">
              <a:solidFill>
                <a:srgbClr val="000000"/>
              </a:solidFill>
              <a:latin typeface="Arial" panose="020B0604020202020204" pitchFamily="34" charset="0"/>
            </a:endParaRPr>
          </a:p>
          <a:p>
            <a:r>
              <a:rPr lang="sk-SK" sz="800" b="1" dirty="0" smtClean="0">
                <a:solidFill>
                  <a:srgbClr val="000000"/>
                </a:solidFill>
                <a:latin typeface="Arial" panose="020B0604020202020204" pitchFamily="34" charset="0"/>
              </a:rPr>
              <a:t>Obrázky – zdroje</a:t>
            </a:r>
            <a:r>
              <a:rPr lang="sk-SK" sz="800" dirty="0" smtClean="0">
                <a:solidFill>
                  <a:srgbClr val="000000"/>
                </a:solidFill>
                <a:latin typeface="Arial" panose="020B0604020202020204" pitchFamily="34" charset="0"/>
              </a:rPr>
              <a:t> (ak nie je uvedené priamo na </a:t>
            </a:r>
            <a:r>
              <a:rPr lang="sk-SK" sz="800" dirty="0" err="1" smtClean="0">
                <a:solidFill>
                  <a:srgbClr val="000000"/>
                </a:solidFill>
                <a:latin typeface="Arial" panose="020B0604020202020204" pitchFamily="34" charset="0"/>
              </a:rPr>
              <a:t>slajde</a:t>
            </a:r>
            <a:r>
              <a:rPr lang="sk-SK" sz="800" dirty="0" smtClean="0">
                <a:solidFill>
                  <a:srgbClr val="000000"/>
                </a:solidFill>
                <a:latin typeface="Arial" panose="020B0604020202020204" pitchFamily="34" charset="0"/>
              </a:rPr>
              <a:t> s obrázkom):</a:t>
            </a:r>
          </a:p>
          <a:p>
            <a:r>
              <a:rPr lang="sk-SK" sz="800" dirty="0" smtClean="0">
                <a:solidFill>
                  <a:srgbClr val="000000"/>
                </a:solidFill>
                <a:latin typeface="Arial" panose="020B0604020202020204" pitchFamily="34" charset="0"/>
              </a:rPr>
              <a:t>Slide 3: 1) </a:t>
            </a:r>
            <a:r>
              <a:rPr lang="sk-SK" sz="800" dirty="0" err="1" smtClean="0">
                <a:solidFill>
                  <a:srgbClr val="000000"/>
                </a:solidFill>
                <a:latin typeface="Arial" panose="020B0604020202020204" pitchFamily="34" charset="0"/>
              </a:rPr>
              <a:t>Scrolls</a:t>
            </a:r>
            <a:r>
              <a:rPr lang="sk-SK" sz="800" dirty="0" smtClean="0">
                <a:solidFill>
                  <a:srgbClr val="000000"/>
                </a:solidFill>
                <a:latin typeface="Arial" panose="020B0604020202020204" pitchFamily="34" charset="0"/>
              </a:rPr>
              <a:t>: </a:t>
            </a:r>
            <a:r>
              <a:rPr lang="sk-SK" sz="800" dirty="0" err="1"/>
              <a:t>Photo</a:t>
            </a:r>
            <a:r>
              <a:rPr lang="sk-SK" sz="800" dirty="0"/>
              <a:t> by </a:t>
            </a:r>
            <a:r>
              <a:rPr lang="sk-SK" sz="800" u="sng" dirty="0" err="1">
                <a:hlinkClick r:id="rId22"/>
              </a:rPr>
              <a:t>Wilhelm</a:t>
            </a:r>
            <a:r>
              <a:rPr lang="sk-SK" sz="800" u="sng" dirty="0">
                <a:hlinkClick r:id="rId22"/>
              </a:rPr>
              <a:t> </a:t>
            </a:r>
            <a:r>
              <a:rPr lang="sk-SK" sz="800" u="sng" dirty="0" err="1">
                <a:hlinkClick r:id="rId22"/>
              </a:rPr>
              <a:t>Gunkel</a:t>
            </a:r>
            <a:r>
              <a:rPr lang="sk-SK" sz="800" dirty="0"/>
              <a:t> on </a:t>
            </a:r>
            <a:r>
              <a:rPr lang="sk-SK" sz="800" u="sng" dirty="0" err="1" smtClean="0">
                <a:hlinkClick r:id="rId23"/>
              </a:rPr>
              <a:t>Unsplash</a:t>
            </a:r>
            <a:r>
              <a:rPr lang="sk-SK" sz="800" dirty="0" smtClean="0"/>
              <a:t> // 2) </a:t>
            </a:r>
            <a:r>
              <a:rPr lang="sk-SK" sz="800" dirty="0" err="1" smtClean="0"/>
              <a:t>Archive</a:t>
            </a:r>
            <a:r>
              <a:rPr lang="sk-SK" sz="800" dirty="0" smtClean="0"/>
              <a:t> </a:t>
            </a:r>
            <a:r>
              <a:rPr lang="sk-SK" sz="800" dirty="0" err="1"/>
              <a:t>Shelfs</a:t>
            </a:r>
            <a:r>
              <a:rPr lang="sk-SK" sz="800" dirty="0"/>
              <a:t> at </a:t>
            </a:r>
            <a:r>
              <a:rPr lang="sk-SK" sz="800" dirty="0" err="1"/>
              <a:t>Sächsisches</a:t>
            </a:r>
            <a:r>
              <a:rPr lang="sk-SK" sz="800" dirty="0"/>
              <a:t> </a:t>
            </a:r>
            <a:r>
              <a:rPr lang="sk-SK" sz="800" dirty="0" err="1"/>
              <a:t>Staatsarchiv</a:t>
            </a:r>
            <a:r>
              <a:rPr lang="sk-SK" sz="800" dirty="0"/>
              <a:t> in </a:t>
            </a:r>
            <a:r>
              <a:rPr lang="sk-SK" sz="800" dirty="0" err="1"/>
              <a:t>Dresden</a:t>
            </a:r>
            <a:r>
              <a:rPr lang="sk-SK" sz="800" dirty="0"/>
              <a:t>, </a:t>
            </a:r>
            <a:r>
              <a:rPr lang="sk-SK" sz="800" dirty="0" err="1"/>
              <a:t>Saxony</a:t>
            </a:r>
            <a:r>
              <a:rPr lang="sk-SK" sz="800" dirty="0"/>
              <a:t>, </a:t>
            </a:r>
            <a:r>
              <a:rPr lang="sk-SK" sz="800" dirty="0" err="1" smtClean="0"/>
              <a:t>Germany</a:t>
            </a:r>
            <a:r>
              <a:rPr lang="sk-SK" sz="800" dirty="0" smtClean="0"/>
              <a:t>: </a:t>
            </a:r>
            <a:r>
              <a:rPr lang="sk-SK" sz="800" dirty="0" err="1"/>
              <a:t>Photo</a:t>
            </a:r>
            <a:r>
              <a:rPr lang="sk-SK" sz="800" dirty="0"/>
              <a:t> by </a:t>
            </a:r>
            <a:r>
              <a:rPr lang="sk-SK" sz="800" u="sng" dirty="0">
                <a:hlinkClick r:id="rId24"/>
              </a:rPr>
              <a:t>C M</a:t>
            </a:r>
            <a:r>
              <a:rPr lang="sk-SK" sz="800" dirty="0"/>
              <a:t> on </a:t>
            </a:r>
            <a:r>
              <a:rPr lang="sk-SK" sz="800" u="sng" dirty="0" err="1" smtClean="0">
                <a:hlinkClick r:id="rId25"/>
              </a:rPr>
              <a:t>Unsplash</a:t>
            </a:r>
            <a:r>
              <a:rPr lang="sk-SK" sz="800" dirty="0" smtClean="0"/>
              <a:t> // 3) </a:t>
            </a:r>
            <a:r>
              <a:rPr lang="sk-SK" sz="800" dirty="0" err="1" smtClean="0"/>
              <a:t>Computer</a:t>
            </a:r>
            <a:r>
              <a:rPr lang="sk-SK" sz="800" dirty="0" smtClean="0"/>
              <a:t> with a </a:t>
            </a:r>
            <a:r>
              <a:rPr lang="sk-SK" sz="800" dirty="0" err="1" smtClean="0"/>
              <a:t>code</a:t>
            </a:r>
            <a:r>
              <a:rPr lang="sk-SK" sz="800" dirty="0" smtClean="0"/>
              <a:t>. </a:t>
            </a:r>
            <a:r>
              <a:rPr lang="sk-SK" sz="800" dirty="0" err="1" smtClean="0"/>
              <a:t>Photo</a:t>
            </a:r>
            <a:r>
              <a:rPr lang="sk-SK" sz="800" dirty="0" smtClean="0"/>
              <a:t> </a:t>
            </a:r>
            <a:r>
              <a:rPr lang="sk-SK" sz="800" dirty="0"/>
              <a:t>by </a:t>
            </a:r>
            <a:r>
              <a:rPr lang="sk-SK" sz="800" u="sng" dirty="0" err="1">
                <a:hlinkClick r:id="rId26"/>
              </a:rPr>
              <a:t>Markus</a:t>
            </a:r>
            <a:r>
              <a:rPr lang="sk-SK" sz="800" u="sng" dirty="0">
                <a:hlinkClick r:id="rId26"/>
              </a:rPr>
              <a:t> </a:t>
            </a:r>
            <a:r>
              <a:rPr lang="sk-SK" sz="800" u="sng" dirty="0" err="1">
                <a:hlinkClick r:id="rId26"/>
              </a:rPr>
              <a:t>Spiske</a:t>
            </a:r>
            <a:r>
              <a:rPr lang="sk-SK" sz="800" dirty="0"/>
              <a:t> on </a:t>
            </a:r>
            <a:r>
              <a:rPr lang="sk-SK" sz="800" u="sng" dirty="0" err="1" smtClean="0">
                <a:hlinkClick r:id="rId27"/>
              </a:rPr>
              <a:t>Unsplash</a:t>
            </a:r>
            <a:endParaRPr lang="sk-SK" sz="800" dirty="0" smtClean="0"/>
          </a:p>
          <a:p>
            <a:r>
              <a:rPr lang="sk-SK" sz="800" dirty="0"/>
              <a:t>Slide 7</a:t>
            </a:r>
            <a:r>
              <a:rPr lang="sk-SK" sz="800" dirty="0" smtClean="0"/>
              <a:t>: 1) National </a:t>
            </a:r>
            <a:r>
              <a:rPr lang="sk-SK" sz="800" dirty="0" err="1"/>
              <a:t>Archives</a:t>
            </a:r>
            <a:r>
              <a:rPr lang="sk-SK" sz="800" dirty="0"/>
              <a:t>, </a:t>
            </a:r>
            <a:r>
              <a:rPr lang="sk-SK" sz="800" dirty="0" smtClean="0"/>
              <a:t>UK, </a:t>
            </a:r>
            <a:r>
              <a:rPr lang="sk-SK" sz="800" u="sng" dirty="0" smtClean="0">
                <a:hlinkClick r:id="rId28"/>
              </a:rPr>
              <a:t>https</a:t>
            </a:r>
            <a:r>
              <a:rPr lang="sk-SK" sz="800" u="sng" dirty="0">
                <a:hlinkClick r:id="rId28"/>
              </a:rPr>
              <a:t>://</a:t>
            </a:r>
            <a:r>
              <a:rPr lang="sk-SK" sz="800" u="sng" dirty="0" smtClean="0">
                <a:hlinkClick r:id="rId28"/>
              </a:rPr>
              <a:t>commons.wikimedia.org/wiki/File:A_view_of_the_yellow_repository_at_The_National_Archives.jpg</a:t>
            </a:r>
            <a:r>
              <a:rPr lang="sk-SK" sz="800" u="sng" dirty="0" smtClean="0"/>
              <a:t>. </a:t>
            </a:r>
            <a:r>
              <a:rPr lang="sk-SK" sz="800" dirty="0" err="1" smtClean="0"/>
              <a:t>This</a:t>
            </a:r>
            <a:r>
              <a:rPr lang="sk-SK" sz="800" dirty="0" smtClean="0"/>
              <a:t> </a:t>
            </a:r>
            <a:r>
              <a:rPr lang="sk-SK" sz="800" dirty="0" err="1"/>
              <a:t>file</a:t>
            </a:r>
            <a:r>
              <a:rPr lang="sk-SK" sz="800" dirty="0"/>
              <a:t> </a:t>
            </a:r>
            <a:r>
              <a:rPr lang="sk-SK" sz="800" dirty="0" err="1"/>
              <a:t>is</a:t>
            </a:r>
            <a:r>
              <a:rPr lang="sk-SK" sz="800" dirty="0"/>
              <a:t> </a:t>
            </a:r>
            <a:r>
              <a:rPr lang="sk-SK" sz="800" dirty="0" err="1"/>
              <a:t>licensed</a:t>
            </a:r>
            <a:r>
              <a:rPr lang="sk-SK" sz="800" dirty="0"/>
              <a:t> </a:t>
            </a:r>
            <a:r>
              <a:rPr lang="sk-SK" sz="800" dirty="0" err="1"/>
              <a:t>under</a:t>
            </a:r>
            <a:r>
              <a:rPr lang="sk-SK" sz="800" dirty="0"/>
              <a:t> the </a:t>
            </a:r>
            <a:r>
              <a:rPr lang="sk-SK" sz="800" u="sng" dirty="0" err="1">
                <a:hlinkClick r:id="rId29" tooltip="w:en:Creative Commons"/>
              </a:rPr>
              <a:t>Creative</a:t>
            </a:r>
            <a:r>
              <a:rPr lang="sk-SK" sz="800" u="sng" dirty="0">
                <a:hlinkClick r:id="rId29" tooltip="w:en:Creative Commons"/>
              </a:rPr>
              <a:t> Commons</a:t>
            </a:r>
            <a:r>
              <a:rPr lang="sk-SK" sz="800" dirty="0"/>
              <a:t> </a:t>
            </a:r>
            <a:r>
              <a:rPr lang="sk-SK" sz="800" u="sng" dirty="0" err="1">
                <a:hlinkClick r:id="rId30"/>
              </a:rPr>
              <a:t>Attribution</a:t>
            </a:r>
            <a:r>
              <a:rPr lang="sk-SK" sz="800" u="sng" dirty="0">
                <a:hlinkClick r:id="rId30"/>
              </a:rPr>
              <a:t> 3.0 </a:t>
            </a:r>
            <a:r>
              <a:rPr lang="sk-SK" sz="800" u="sng" dirty="0" err="1" smtClean="0">
                <a:hlinkClick r:id="rId30"/>
              </a:rPr>
              <a:t>Unported</a:t>
            </a:r>
            <a:r>
              <a:rPr lang="sk-SK" sz="800" dirty="0" smtClean="0"/>
              <a:t> </a:t>
            </a:r>
            <a:r>
              <a:rPr lang="sk-SK" sz="800" dirty="0" err="1"/>
              <a:t>license</a:t>
            </a:r>
            <a:r>
              <a:rPr lang="sk-SK" sz="800" dirty="0" smtClean="0"/>
              <a:t>. // 2) </a:t>
            </a:r>
            <a:r>
              <a:rPr lang="sk-SK" sz="800" dirty="0" err="1" smtClean="0"/>
              <a:t>Free</a:t>
            </a:r>
            <a:r>
              <a:rPr lang="sk-SK" sz="800" dirty="0" smtClean="0"/>
              <a:t> </a:t>
            </a:r>
            <a:r>
              <a:rPr lang="sk-SK" sz="800" dirty="0" err="1"/>
              <a:t>computer</a:t>
            </a:r>
            <a:r>
              <a:rPr lang="sk-SK" sz="800" dirty="0"/>
              <a:t> server </a:t>
            </a:r>
            <a:r>
              <a:rPr lang="sk-SK" sz="800" dirty="0" err="1"/>
              <a:t>room</a:t>
            </a:r>
            <a:r>
              <a:rPr lang="sk-SK" sz="800" dirty="0"/>
              <a:t> image, </a:t>
            </a:r>
            <a:r>
              <a:rPr lang="sk-SK" sz="800" dirty="0" err="1"/>
              <a:t>public</a:t>
            </a:r>
            <a:r>
              <a:rPr lang="sk-SK" sz="800" dirty="0"/>
              <a:t> </a:t>
            </a:r>
            <a:r>
              <a:rPr lang="sk-SK" sz="800" dirty="0" err="1"/>
              <a:t>domain</a:t>
            </a:r>
            <a:r>
              <a:rPr lang="sk-SK" sz="800" dirty="0"/>
              <a:t> </a:t>
            </a:r>
            <a:r>
              <a:rPr lang="sk-SK" sz="800" dirty="0">
                <a:hlinkClick r:id="rId31"/>
              </a:rPr>
              <a:t>CC0</a:t>
            </a:r>
            <a:r>
              <a:rPr lang="sk-SK" sz="800" dirty="0"/>
              <a:t> </a:t>
            </a:r>
            <a:r>
              <a:rPr lang="sk-SK" sz="800" dirty="0" err="1"/>
              <a:t>photo</a:t>
            </a:r>
            <a:r>
              <a:rPr lang="sk-SK" sz="800" dirty="0" smtClean="0"/>
              <a:t>. Autor</a:t>
            </a:r>
            <a:r>
              <a:rPr lang="sk-SK" sz="800" dirty="0"/>
              <a:t>: rawpixel.com | Zdroj: </a:t>
            </a:r>
            <a:r>
              <a:rPr lang="sk-SK" sz="800" dirty="0" smtClean="0"/>
              <a:t>rawpixel.com // 3) </a:t>
            </a:r>
            <a:r>
              <a:rPr lang="en-US" sz="800" dirty="0"/>
              <a:t>National Wildlife Property </a:t>
            </a:r>
            <a:r>
              <a:rPr lang="en-US" sz="800" dirty="0" smtClean="0"/>
              <a:t>Repository</a:t>
            </a:r>
            <a:r>
              <a:rPr lang="sk-SK" sz="800" dirty="0" smtClean="0"/>
              <a:t>. </a:t>
            </a:r>
            <a:r>
              <a:rPr lang="en-US" sz="800" dirty="0" smtClean="0">
                <a:hlinkClick r:id="rId32"/>
              </a:rPr>
              <a:t>https</a:t>
            </a:r>
            <a:r>
              <a:rPr lang="en-US" sz="800" dirty="0">
                <a:hlinkClick r:id="rId32"/>
              </a:rPr>
              <a:t>://creativecommons.org/licenses/by/2.0</a:t>
            </a:r>
            <a:r>
              <a:rPr lang="en-US" sz="800" dirty="0" smtClean="0">
                <a:hlinkClick r:id="rId32"/>
              </a:rPr>
              <a:t>/</a:t>
            </a:r>
            <a:endParaRPr lang="sk-SK" sz="800" dirty="0" smtClean="0"/>
          </a:p>
        </p:txBody>
      </p:sp>
      <p:sp>
        <p:nvSpPr>
          <p:cNvPr id="9" name="Zástupný objekt pre číslo snímky 8"/>
          <p:cNvSpPr>
            <a:spLocks noGrp="1"/>
          </p:cNvSpPr>
          <p:nvPr>
            <p:ph type="sldNum" sz="quarter" idx="12"/>
          </p:nvPr>
        </p:nvSpPr>
        <p:spPr/>
        <p:txBody>
          <a:bodyPr/>
          <a:lstStyle/>
          <a:p>
            <a:pPr>
              <a:defRPr/>
            </a:pPr>
            <a:fld id="{5F8A6784-8DE6-4866-8026-B3451A70A446}" type="slidenum">
              <a:rPr lang="sk-SK" smtClean="0"/>
              <a:pPr>
                <a:defRPr/>
              </a:pPr>
              <a:t>30</a:t>
            </a:fld>
            <a:endParaRPr lang="sk-SK"/>
          </a:p>
        </p:txBody>
      </p:sp>
    </p:spTree>
    <p:extLst>
      <p:ext uri="{BB962C8B-B14F-4D97-AF65-F5344CB8AC3E}">
        <p14:creationId xmlns:p14="http://schemas.microsoft.com/office/powerpoint/2010/main" val="83755491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270933" y="1135064"/>
            <a:ext cx="11822642" cy="4860924"/>
          </a:xfrm>
          <a:prstGeom prst="rect">
            <a:avLst/>
          </a:prstGeom>
        </p:spPr>
        <p:txBody>
          <a:bodyPr/>
          <a:lstStyle/>
          <a:p>
            <a:pPr>
              <a:lnSpc>
                <a:spcPct val="90000"/>
              </a:lnSpc>
              <a:spcBef>
                <a:spcPts val="1000"/>
              </a:spcBef>
              <a:buFont typeface="Arial" charset="0"/>
              <a:buNone/>
            </a:pPr>
            <a:endParaRPr lang="sk-SK" sz="4000" dirty="0" smtClean="0">
              <a:latin typeface="Arial" panose="020B0604020202020204" pitchFamily="34" charset="0"/>
              <a:ea typeface="Tahoma" panose="020B0604030504040204" pitchFamily="34" charset="0"/>
              <a:cs typeface="Arial" panose="020B0604020202020204" pitchFamily="34" charset="0"/>
            </a:endParaRPr>
          </a:p>
          <a:p>
            <a:pPr>
              <a:lnSpc>
                <a:spcPct val="90000"/>
              </a:lnSpc>
              <a:spcBef>
                <a:spcPts val="1000"/>
              </a:spcBef>
              <a:buFont typeface="Arial" charset="0"/>
              <a:buNone/>
            </a:pPr>
            <a:endParaRPr lang="sk-SK" sz="4000" dirty="0">
              <a:latin typeface="Arial" panose="020B0604020202020204" pitchFamily="34" charset="0"/>
              <a:ea typeface="Tahoma" panose="020B0604030504040204" pitchFamily="34" charset="0"/>
              <a:cs typeface="Arial" panose="020B0604020202020204" pitchFamily="34" charset="0"/>
            </a:endParaRPr>
          </a:p>
          <a:p>
            <a:pPr>
              <a:lnSpc>
                <a:spcPct val="90000"/>
              </a:lnSpc>
              <a:spcBef>
                <a:spcPts val="1000"/>
              </a:spcBef>
              <a:buFont typeface="Arial" charset="0"/>
              <a:buNone/>
            </a:pPr>
            <a:endParaRPr lang="sk-SK" sz="4000" dirty="0" smtClean="0">
              <a:latin typeface="Arial" panose="020B0604020202020204" pitchFamily="34" charset="0"/>
              <a:ea typeface="Tahoma" panose="020B0604030504040204" pitchFamily="34" charset="0"/>
              <a:cs typeface="Arial" panose="020B0604020202020204" pitchFamily="34" charset="0"/>
            </a:endParaRPr>
          </a:p>
          <a:p>
            <a:pPr>
              <a:lnSpc>
                <a:spcPct val="90000"/>
              </a:lnSpc>
              <a:spcBef>
                <a:spcPts val="1000"/>
              </a:spcBef>
              <a:buFont typeface="Arial" charset="0"/>
              <a:buNone/>
            </a:pPr>
            <a:r>
              <a:rPr lang="sk-SK" sz="4000" dirty="0" smtClean="0">
                <a:latin typeface="Arial" panose="020B0604020202020204" pitchFamily="34" charset="0"/>
                <a:ea typeface="Tahoma" panose="020B0604030504040204" pitchFamily="34" charset="0"/>
                <a:cs typeface="Arial" panose="020B0604020202020204" pitchFamily="34" charset="0"/>
              </a:rPr>
              <a:t>Ďakujem za pozornosť.</a:t>
            </a:r>
            <a:endParaRPr lang="sk-SK" sz="4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pic>
        <p:nvPicPr>
          <p:cNvPr id="2" name="Obrázo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2197" y="1708915"/>
            <a:ext cx="5689548" cy="3769018"/>
          </a:xfrm>
          <a:prstGeom prst="rect">
            <a:avLst/>
          </a:prstGeom>
        </p:spPr>
      </p:pic>
      <p:sp>
        <p:nvSpPr>
          <p:cNvPr id="9" name="Zástupný objekt pre číslo snímky 8"/>
          <p:cNvSpPr>
            <a:spLocks noGrp="1"/>
          </p:cNvSpPr>
          <p:nvPr>
            <p:ph type="sldNum" sz="quarter" idx="12"/>
          </p:nvPr>
        </p:nvSpPr>
        <p:spPr/>
        <p:txBody>
          <a:bodyPr/>
          <a:lstStyle/>
          <a:p>
            <a:pPr>
              <a:defRPr/>
            </a:pPr>
            <a:fld id="{5F8A6784-8DE6-4866-8026-B3451A70A446}" type="slidenum">
              <a:rPr lang="sk-SK" smtClean="0"/>
              <a:pPr>
                <a:defRPr/>
              </a:pPr>
              <a:t>31</a:t>
            </a:fld>
            <a:endParaRPr lang="sk-SK"/>
          </a:p>
        </p:txBody>
      </p:sp>
      <p:pic>
        <p:nvPicPr>
          <p:cNvPr id="10" name="Obrázok 16" descr="https://sk.creativecommons.org/files/2011/08/Attribution_CC-BY1.png"/>
          <p:cNvPicPr>
            <a:picLocks noChangeAspect="1" noChangeArrowheads="1"/>
          </p:cNvPicPr>
          <p:nvPr/>
        </p:nvPicPr>
        <p:blipFill>
          <a:blip r:embed="rId4"/>
          <a:srcRect/>
          <a:stretch>
            <a:fillRect/>
          </a:stretch>
        </p:blipFill>
        <p:spPr bwMode="auto">
          <a:xfrm>
            <a:off x="113248" y="6174136"/>
            <a:ext cx="1026782" cy="361707"/>
          </a:xfrm>
          <a:prstGeom prst="rect">
            <a:avLst/>
          </a:prstGeom>
          <a:noFill/>
          <a:ln w="9525">
            <a:noFill/>
            <a:miter lim="800000"/>
            <a:headEnd/>
            <a:tailEnd/>
          </a:ln>
        </p:spPr>
      </p:pic>
      <p:sp>
        <p:nvSpPr>
          <p:cNvPr id="11" name="BlokTextu 17"/>
          <p:cNvSpPr txBox="1">
            <a:spLocks noChangeArrowheads="1"/>
          </p:cNvSpPr>
          <p:nvPr/>
        </p:nvSpPr>
        <p:spPr bwMode="auto">
          <a:xfrm>
            <a:off x="0" y="6613753"/>
            <a:ext cx="4777056" cy="215444"/>
          </a:xfrm>
          <a:prstGeom prst="rect">
            <a:avLst/>
          </a:prstGeom>
          <a:noFill/>
          <a:ln w="9525">
            <a:noFill/>
            <a:miter lim="800000"/>
            <a:headEnd/>
            <a:tailEnd/>
          </a:ln>
        </p:spPr>
        <p:txBody>
          <a:bodyPr wrap="square">
            <a:spAutoFit/>
          </a:bodyPr>
          <a:lstStyle/>
          <a:p>
            <a:r>
              <a:rPr lang="sk-SK" sz="800" dirty="0" smtClean="0">
                <a:latin typeface="Calibri" pitchFamily="34" charset="0"/>
              </a:rPr>
              <a:t>Pokiaľ nie je v texte uvedené inak, táto </a:t>
            </a:r>
            <a:r>
              <a:rPr lang="sk-SK" sz="800" dirty="0">
                <a:latin typeface="Calibri" pitchFamily="34" charset="0"/>
              </a:rPr>
              <a:t>prezentácia je šírená pod </a:t>
            </a:r>
            <a:r>
              <a:rPr lang="sk-SK" sz="800" dirty="0" smtClean="0">
                <a:latin typeface="Calibri" pitchFamily="34" charset="0"/>
              </a:rPr>
              <a:t>licenciou </a:t>
            </a:r>
            <a:r>
              <a:rPr lang="sk-SK" sz="800" dirty="0" err="1" smtClean="0">
                <a:latin typeface="Calibri" pitchFamily="34" charset="0"/>
                <a:hlinkClick r:id="rId5"/>
              </a:rPr>
              <a:t>Creative</a:t>
            </a:r>
            <a:r>
              <a:rPr lang="sk-SK" sz="800" dirty="0" smtClean="0">
                <a:latin typeface="Calibri" pitchFamily="34" charset="0"/>
                <a:hlinkClick r:id="rId5"/>
              </a:rPr>
              <a:t> </a:t>
            </a:r>
            <a:r>
              <a:rPr lang="sk-SK" sz="800" dirty="0">
                <a:latin typeface="Calibri" pitchFamily="34" charset="0"/>
                <a:hlinkClick r:id="rId5"/>
              </a:rPr>
              <a:t>Commons 4.0 </a:t>
            </a:r>
            <a:r>
              <a:rPr lang="sk-SK" sz="800" dirty="0" err="1">
                <a:latin typeface="Calibri" pitchFamily="34" charset="0"/>
                <a:hlinkClick r:id="rId5"/>
              </a:rPr>
              <a:t>Attribution</a:t>
            </a:r>
            <a:endParaRPr lang="sk-SK" sz="800" dirty="0">
              <a:latin typeface="Calibri" pitchFamily="34" charset="0"/>
            </a:endParaRPr>
          </a:p>
        </p:txBody>
      </p:sp>
    </p:spTree>
    <p:extLst>
      <p:ext uri="{BB962C8B-B14F-4D97-AF65-F5344CB8AC3E}">
        <p14:creationId xmlns:p14="http://schemas.microsoft.com/office/powerpoint/2010/main" val="40064095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366" name="Obdĺžnik 6"/>
          <p:cNvSpPr>
            <a:spLocks noChangeArrowheads="1"/>
          </p:cNvSpPr>
          <p:nvPr/>
        </p:nvSpPr>
        <p:spPr bwMode="auto">
          <a:xfrm>
            <a:off x="31750" y="30163"/>
            <a:ext cx="8188423" cy="1077218"/>
          </a:xfrm>
          <a:prstGeom prst="rect">
            <a:avLst/>
          </a:prstGeom>
          <a:noFill/>
          <a:ln w="9525">
            <a:noFill/>
            <a:miter lim="800000"/>
            <a:headEnd/>
            <a:tailEnd/>
          </a:ln>
        </p:spPr>
        <p:txBody>
          <a:bodyPr wrap="square">
            <a:spAutoFit/>
          </a:bodyPr>
          <a:lstStyle/>
          <a:p>
            <a:r>
              <a:rPr lang="sk-SK" sz="3200" b="1" dirty="0" smtClean="0">
                <a:solidFill>
                  <a:schemeClr val="bg1"/>
                </a:solidFill>
                <a:latin typeface="Arial" panose="020B0604020202020204" pitchFamily="34" charset="0"/>
                <a:cs typeface="Arial" panose="020B0604020202020204" pitchFamily="34" charset="0"/>
              </a:rPr>
              <a:t>	Archivácia – pamäť vedeckého záznamu</a:t>
            </a:r>
            <a:endParaRPr lang="sk-SK" sz="3200" b="1" dirty="0">
              <a:solidFill>
                <a:schemeClr val="bg1"/>
              </a:solidFill>
              <a:latin typeface="Arial" panose="020B0604020202020204" pitchFamily="34" charset="0"/>
              <a:cs typeface="Arial" panose="020B0604020202020204" pitchFamily="34" charset="0"/>
            </a:endParaRPr>
          </a:p>
        </p:txBody>
      </p:sp>
      <p:sp>
        <p:nvSpPr>
          <p:cNvPr id="9" name="Podnadpis 2"/>
          <p:cNvSpPr txBox="1">
            <a:spLocks/>
          </p:cNvSpPr>
          <p:nvPr/>
        </p:nvSpPr>
        <p:spPr>
          <a:xfrm>
            <a:off x="750888" y="1577975"/>
            <a:ext cx="11236325" cy="3459163"/>
          </a:xfrm>
          <a:prstGeom prst="rect">
            <a:avLst/>
          </a:prstGeom>
        </p:spPr>
        <p:txBody>
          <a:bodyPr/>
          <a:lstStyle/>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8" name="Obdĺžnik 7"/>
          <p:cNvSpPr/>
          <p:nvPr/>
        </p:nvSpPr>
        <p:spPr>
          <a:xfrm>
            <a:off x="299908" y="890588"/>
            <a:ext cx="9996694" cy="5841542"/>
          </a:xfrm>
          <a:prstGeom prst="rect">
            <a:avLst/>
          </a:prstGeom>
        </p:spPr>
        <p:txBody>
          <a:bodyPr wrap="square">
            <a:noAutofit/>
          </a:bodyPr>
          <a:lstStyle/>
          <a:p>
            <a:pPr marL="285750" indent="-285750" algn="just">
              <a:lnSpc>
                <a:spcPct val="130000"/>
              </a:lnSpc>
              <a:buFont typeface="Arial" panose="020B0604020202020204" pitchFamily="34" charset="0"/>
              <a:buChar char="•"/>
            </a:pPr>
            <a:r>
              <a:rPr lang="sk-SK" sz="2000" b="1" dirty="0" smtClean="0">
                <a:solidFill>
                  <a:srgbClr val="000000"/>
                </a:solidFill>
                <a:latin typeface="Arial" panose="020B0604020202020204" pitchFamily="34" charset="0"/>
              </a:rPr>
              <a:t>Archivácia 		kontinuita </a:t>
            </a:r>
            <a:r>
              <a:rPr lang="sk-SK" sz="2000" dirty="0" smtClean="0">
                <a:solidFill>
                  <a:srgbClr val="000000"/>
                </a:solidFill>
                <a:latin typeface="Arial" panose="020B0604020202020204" pitchFamily="34" charset="0"/>
              </a:rPr>
              <a:t>vedeckého záznamu</a:t>
            </a:r>
          </a:p>
          <a:p>
            <a:pPr marL="285750" indent="-285750" algn="just">
              <a:lnSpc>
                <a:spcPct val="130000"/>
              </a:lnSpc>
              <a:spcBef>
                <a:spcPts val="600"/>
              </a:spcBef>
              <a:buFont typeface="Arial" panose="020B0604020202020204" pitchFamily="34" charset="0"/>
              <a:buChar char="•"/>
            </a:pPr>
            <a:r>
              <a:rPr lang="sk-SK" sz="2000" dirty="0" smtClean="0">
                <a:solidFill>
                  <a:srgbClr val="000000"/>
                </a:solidFill>
                <a:latin typeface="Arial" panose="020B0604020202020204" pitchFamily="34" charset="0"/>
              </a:rPr>
              <a:t>vedecké </a:t>
            </a:r>
            <a:r>
              <a:rPr lang="sk-SK" sz="2000" dirty="0">
                <a:solidFill>
                  <a:srgbClr val="000000"/>
                </a:solidFill>
                <a:latin typeface="Arial" panose="020B0604020202020204" pitchFamily="34" charset="0"/>
              </a:rPr>
              <a:t>články a </a:t>
            </a:r>
            <a:r>
              <a:rPr lang="sk-SK" sz="2000" dirty="0" smtClean="0">
                <a:solidFill>
                  <a:srgbClr val="000000"/>
                </a:solidFill>
                <a:latin typeface="Arial" panose="020B0604020202020204" pitchFamily="34" charset="0"/>
              </a:rPr>
              <a:t>dátové súbory sú </a:t>
            </a:r>
            <a:r>
              <a:rPr lang="sk-SK" sz="2000" b="1" dirty="0">
                <a:solidFill>
                  <a:srgbClr val="000000"/>
                </a:solidFill>
                <a:latin typeface="Arial" panose="020B0604020202020204" pitchFamily="34" charset="0"/>
              </a:rPr>
              <a:t>vyhľadávané a </a:t>
            </a:r>
            <a:r>
              <a:rPr lang="sk-SK" sz="2000" b="1" dirty="0" smtClean="0">
                <a:solidFill>
                  <a:srgbClr val="000000"/>
                </a:solidFill>
                <a:latin typeface="Arial" panose="020B0604020202020204" pitchFamily="34" charset="0"/>
              </a:rPr>
              <a:t>citované </a:t>
            </a:r>
            <a:r>
              <a:rPr lang="sk-SK" sz="2000" dirty="0">
                <a:solidFill>
                  <a:srgbClr val="000000"/>
                </a:solidFill>
                <a:latin typeface="Arial" panose="020B0604020202020204" pitchFamily="34" charset="0"/>
              </a:rPr>
              <a:t>(= potrebné</a:t>
            </a:r>
            <a:r>
              <a:rPr lang="sk-SK" sz="2000" dirty="0" smtClean="0">
                <a:solidFill>
                  <a:srgbClr val="000000"/>
                </a:solidFill>
                <a:latin typeface="Arial" panose="020B0604020202020204" pitchFamily="34" charset="0"/>
              </a:rPr>
              <a:t>) </a:t>
            </a:r>
            <a:r>
              <a:rPr lang="sk-SK" sz="2000" dirty="0">
                <a:solidFill>
                  <a:srgbClr val="000000"/>
                </a:solidFill>
                <a:latin typeface="Arial" panose="020B0604020202020204" pitchFamily="34" charset="0"/>
              </a:rPr>
              <a:t>aj </a:t>
            </a:r>
            <a:r>
              <a:rPr lang="sk-SK" sz="2000" dirty="0" smtClean="0">
                <a:solidFill>
                  <a:srgbClr val="000000"/>
                </a:solidFill>
                <a:latin typeface="Arial" panose="020B0604020202020204" pitchFamily="34" charset="0"/>
              </a:rPr>
              <a:t> storočia </a:t>
            </a:r>
            <a:r>
              <a:rPr lang="sk-SK" sz="2000" dirty="0">
                <a:solidFill>
                  <a:srgbClr val="000000"/>
                </a:solidFill>
                <a:latin typeface="Arial" panose="020B0604020202020204" pitchFamily="34" charset="0"/>
              </a:rPr>
              <a:t>po svojom </a:t>
            </a:r>
            <a:r>
              <a:rPr lang="sk-SK" sz="2000" dirty="0" smtClean="0">
                <a:solidFill>
                  <a:srgbClr val="000000"/>
                </a:solidFill>
                <a:latin typeface="Arial" panose="020B0604020202020204" pitchFamily="34" charset="0"/>
              </a:rPr>
              <a:t>uverejnení</a:t>
            </a:r>
            <a:endParaRPr lang="sk-SK" sz="2000" dirty="0">
              <a:solidFill>
                <a:srgbClr val="000000"/>
              </a:solidFill>
              <a:latin typeface="Arial" panose="020B0604020202020204" pitchFamily="34" charset="0"/>
            </a:endParaRPr>
          </a:p>
          <a:p>
            <a:pPr algn="just">
              <a:lnSpc>
                <a:spcPct val="130000"/>
              </a:lnSpc>
            </a:pPr>
            <a:r>
              <a:rPr lang="sk-SK" sz="1400" b="1" dirty="0" smtClean="0">
                <a:solidFill>
                  <a:srgbClr val="000000"/>
                </a:solidFill>
                <a:latin typeface="Calibri" panose="020F0502020204030204" pitchFamily="34" charset="0"/>
              </a:rPr>
              <a:t>       </a:t>
            </a:r>
            <a:r>
              <a:rPr lang="sk-SK" sz="1600" b="1" i="1" dirty="0" smtClean="0">
                <a:solidFill>
                  <a:srgbClr val="00B050"/>
                </a:solidFill>
                <a:latin typeface="Calibri" panose="020F0502020204030204" pitchFamily="34" charset="0"/>
              </a:rPr>
              <a:t>Samozrejme </a:t>
            </a:r>
            <a:r>
              <a:rPr lang="sk-SK" sz="1600" b="1" i="1" dirty="0">
                <a:solidFill>
                  <a:srgbClr val="00B050"/>
                </a:solidFill>
                <a:latin typeface="Calibri" panose="020F0502020204030204" pitchFamily="34" charset="0"/>
              </a:rPr>
              <a:t>nie všetky, ale nikto nevie vopred určiť, ktoré budú „tie šťastné</a:t>
            </a:r>
            <a:r>
              <a:rPr lang="sk-SK" sz="1600" b="1" i="1" dirty="0" smtClean="0">
                <a:solidFill>
                  <a:srgbClr val="00B050"/>
                </a:solidFill>
                <a:latin typeface="Calibri" panose="020F0502020204030204" pitchFamily="34" charset="0"/>
              </a:rPr>
              <a:t>“.</a:t>
            </a:r>
          </a:p>
          <a:p>
            <a:pPr marL="285750" indent="-285750" algn="just">
              <a:lnSpc>
                <a:spcPct val="130000"/>
              </a:lnSpc>
              <a:spcBef>
                <a:spcPts val="600"/>
              </a:spcBef>
              <a:buFont typeface="Arial" panose="020B0604020202020204" pitchFamily="34" charset="0"/>
              <a:buChar char="•"/>
            </a:pPr>
            <a:r>
              <a:rPr lang="sk-SK" sz="2000" dirty="0" smtClean="0">
                <a:solidFill>
                  <a:srgbClr val="000000"/>
                </a:solidFill>
                <a:latin typeface="Arial" panose="020B0604020202020204" pitchFamily="34" charset="0"/>
              </a:rPr>
              <a:t>vydavateľstvá </a:t>
            </a:r>
            <a:r>
              <a:rPr lang="sk-SK" sz="2000" dirty="0">
                <a:solidFill>
                  <a:srgbClr val="000000"/>
                </a:solidFill>
                <a:latin typeface="Arial" panose="020B0604020202020204" pitchFamily="34" charset="0"/>
              </a:rPr>
              <a:t>vedeckých časopisov, hlavne tie menšie, majú často </a:t>
            </a:r>
            <a:r>
              <a:rPr lang="sk-SK" sz="2000" b="1" dirty="0">
                <a:solidFill>
                  <a:srgbClr val="000000"/>
                </a:solidFill>
                <a:latin typeface="Arial" panose="020B0604020202020204" pitchFamily="34" charset="0"/>
              </a:rPr>
              <a:t>krátky </a:t>
            </a:r>
            <a:r>
              <a:rPr lang="sk-SK" sz="2000" b="1" dirty="0" smtClean="0">
                <a:solidFill>
                  <a:srgbClr val="000000"/>
                </a:solidFill>
                <a:latin typeface="Arial" panose="020B0604020202020204" pitchFamily="34" charset="0"/>
              </a:rPr>
              <a:t>život – </a:t>
            </a:r>
            <a:endParaRPr lang="sk-SK" sz="2000" b="1" dirty="0">
              <a:solidFill>
                <a:srgbClr val="000000"/>
              </a:solidFill>
              <a:latin typeface="Arial" panose="020B0604020202020204" pitchFamily="34" charset="0"/>
            </a:endParaRPr>
          </a:p>
          <a:p>
            <a:pPr algn="just">
              <a:lnSpc>
                <a:spcPct val="130000"/>
              </a:lnSpc>
            </a:pPr>
            <a:r>
              <a:rPr lang="sk-SK" sz="2000" dirty="0" smtClean="0">
                <a:solidFill>
                  <a:srgbClr val="000000"/>
                </a:solidFill>
                <a:latin typeface="Arial" panose="020B0604020202020204" pitchFamily="34" charset="0"/>
              </a:rPr>
              <a:t>    čo </a:t>
            </a:r>
            <a:r>
              <a:rPr lang="sk-SK" sz="2000" dirty="0">
                <a:solidFill>
                  <a:srgbClr val="000000"/>
                </a:solidFill>
                <a:latin typeface="Arial" panose="020B0604020202020204" pitchFamily="34" charset="0"/>
              </a:rPr>
              <a:t>sa deje s obsahom po </a:t>
            </a:r>
            <a:r>
              <a:rPr lang="sk-SK" sz="2000" b="1" dirty="0">
                <a:solidFill>
                  <a:srgbClr val="000000"/>
                </a:solidFill>
                <a:latin typeface="Arial" panose="020B0604020202020204" pitchFamily="34" charset="0"/>
              </a:rPr>
              <a:t>zániku časopisu/vydavateľa</a:t>
            </a:r>
            <a:r>
              <a:rPr lang="sk-SK" sz="2000" dirty="0">
                <a:solidFill>
                  <a:srgbClr val="000000"/>
                </a:solidFill>
                <a:latin typeface="Arial" panose="020B0604020202020204" pitchFamily="34" charset="0"/>
              </a:rPr>
              <a:t>?</a:t>
            </a:r>
          </a:p>
          <a:p>
            <a:pPr marL="180975" indent="-180975" algn="just">
              <a:lnSpc>
                <a:spcPct val="130000"/>
              </a:lnSpc>
              <a:spcBef>
                <a:spcPts val="600"/>
              </a:spcBef>
            </a:pPr>
            <a:r>
              <a:rPr lang="sk-SK" sz="2000" b="1" dirty="0" smtClean="0">
                <a:solidFill>
                  <a:srgbClr val="000000"/>
                </a:solidFill>
                <a:latin typeface="Arial" panose="020B0604020202020204" pitchFamily="34" charset="0"/>
              </a:rPr>
              <a:t>    V minulosti: </a:t>
            </a:r>
            <a:r>
              <a:rPr lang="sk-SK" sz="2000" dirty="0">
                <a:solidFill>
                  <a:srgbClr val="000000"/>
                </a:solidFill>
                <a:latin typeface="Arial" panose="020B0604020202020204" pitchFamily="34" charset="0"/>
              </a:rPr>
              <a:t>papierové exempláre časopisu ostávali v knižnici, ktorá ich archivovala</a:t>
            </a:r>
          </a:p>
          <a:p>
            <a:pPr marL="285750" indent="-285750" algn="just">
              <a:lnSpc>
                <a:spcPct val="120000"/>
              </a:lnSpc>
              <a:buFont typeface="Arial" panose="020B0604020202020204" pitchFamily="34" charset="0"/>
              <a:buChar char="•"/>
            </a:pPr>
            <a:endParaRPr lang="sk-SK" sz="2000" dirty="0" smtClean="0">
              <a:solidFill>
                <a:srgbClr val="000000"/>
              </a:solidFill>
              <a:latin typeface="Arial" panose="020B0604020202020204" pitchFamily="34" charset="0"/>
            </a:endParaRPr>
          </a:p>
          <a:p>
            <a:pPr marL="285750" indent="-285750" algn="just">
              <a:lnSpc>
                <a:spcPct val="120000"/>
              </a:lnSpc>
              <a:buFont typeface="Arial" panose="020B0604020202020204" pitchFamily="34" charset="0"/>
              <a:buChar char="•"/>
            </a:pPr>
            <a:endParaRPr lang="sk-SK" sz="2000" dirty="0">
              <a:solidFill>
                <a:srgbClr val="000000"/>
              </a:solidFill>
              <a:latin typeface="Arial" panose="020B0604020202020204" pitchFamily="34" charset="0"/>
            </a:endParaRPr>
          </a:p>
          <a:p>
            <a:pPr marL="285750" indent="-285750" algn="just">
              <a:lnSpc>
                <a:spcPct val="120000"/>
              </a:lnSpc>
              <a:buFont typeface="Arial" panose="020B0604020202020204" pitchFamily="34" charset="0"/>
              <a:buChar char="•"/>
            </a:pPr>
            <a:endParaRPr lang="sk-SK" sz="2000" dirty="0" smtClean="0">
              <a:solidFill>
                <a:srgbClr val="000000"/>
              </a:solidFill>
              <a:latin typeface="Arial" panose="020B0604020202020204" pitchFamily="34" charset="0"/>
            </a:endParaRPr>
          </a:p>
          <a:p>
            <a:pPr marL="285750" indent="-285750" algn="just">
              <a:lnSpc>
                <a:spcPct val="120000"/>
              </a:lnSpc>
              <a:buFont typeface="Arial" panose="020B0604020202020204" pitchFamily="34" charset="0"/>
              <a:buChar char="•"/>
            </a:pPr>
            <a:endParaRPr lang="sk-SK" sz="2000" dirty="0">
              <a:solidFill>
                <a:srgbClr val="000000"/>
              </a:solidFill>
              <a:latin typeface="Arial" panose="020B0604020202020204" pitchFamily="34" charset="0"/>
            </a:endParaRPr>
          </a:p>
          <a:p>
            <a:pPr marL="285750" indent="-285750" algn="just">
              <a:lnSpc>
                <a:spcPct val="120000"/>
              </a:lnSpc>
              <a:buFont typeface="Arial" panose="020B0604020202020204" pitchFamily="34" charset="0"/>
              <a:buChar char="•"/>
            </a:pPr>
            <a:endParaRPr lang="sk-SK" sz="2000" dirty="0" smtClean="0">
              <a:solidFill>
                <a:srgbClr val="000000"/>
              </a:solidFill>
              <a:latin typeface="Arial" panose="020B0604020202020204" pitchFamily="34" charset="0"/>
            </a:endParaRPr>
          </a:p>
          <a:p>
            <a:pPr marL="285750" indent="-285750" algn="just">
              <a:lnSpc>
                <a:spcPct val="120000"/>
              </a:lnSpc>
              <a:buFont typeface="Arial" panose="020B0604020202020204" pitchFamily="34" charset="0"/>
              <a:buChar char="•"/>
            </a:pPr>
            <a:endParaRPr lang="sk-SK" sz="1000" dirty="0" smtClean="0">
              <a:solidFill>
                <a:srgbClr val="000000"/>
              </a:solidFill>
              <a:latin typeface="Arial" panose="020B0604020202020204" pitchFamily="34" charset="0"/>
            </a:endParaRPr>
          </a:p>
          <a:p>
            <a:pPr marL="285750" indent="-285750" algn="just">
              <a:lnSpc>
                <a:spcPct val="120000"/>
              </a:lnSpc>
              <a:buFont typeface="Arial" panose="020B0604020202020204" pitchFamily="34" charset="0"/>
              <a:buChar char="•"/>
            </a:pPr>
            <a:endParaRPr lang="sk-SK" sz="1000" dirty="0" smtClean="0">
              <a:solidFill>
                <a:srgbClr val="000000"/>
              </a:solidFill>
              <a:latin typeface="Arial" panose="020B0604020202020204" pitchFamily="34" charset="0"/>
            </a:endParaRPr>
          </a:p>
          <a:p>
            <a:pPr marL="180975" indent="-180975" algn="just">
              <a:lnSpc>
                <a:spcPct val="120000"/>
              </a:lnSpc>
            </a:pPr>
            <a:endParaRPr lang="sk-SK" sz="800" dirty="0" smtClean="0">
              <a:solidFill>
                <a:srgbClr val="000000"/>
              </a:solidFill>
              <a:latin typeface="Arial" panose="020B0604020202020204" pitchFamily="34" charset="0"/>
            </a:endParaRPr>
          </a:p>
          <a:p>
            <a:pPr marL="180975" indent="-180975" algn="just">
              <a:lnSpc>
                <a:spcPct val="120000"/>
              </a:lnSpc>
            </a:pPr>
            <a:r>
              <a:rPr lang="sk-SK" sz="2000" b="1" dirty="0" smtClean="0">
                <a:solidFill>
                  <a:srgbClr val="000000"/>
                </a:solidFill>
                <a:latin typeface="Arial" panose="020B0604020202020204" pitchFamily="34" charset="0"/>
              </a:rPr>
              <a:t>	Dnes</a:t>
            </a:r>
            <a:r>
              <a:rPr lang="sk-SK" sz="2000" dirty="0">
                <a:solidFill>
                  <a:srgbClr val="000000"/>
                </a:solidFill>
                <a:latin typeface="Arial" panose="020B0604020202020204" pitchFamily="34" charset="0"/>
              </a:rPr>
              <a:t>: </a:t>
            </a:r>
            <a:r>
              <a:rPr lang="sk-SK" sz="2000" dirty="0" err="1" smtClean="0">
                <a:solidFill>
                  <a:srgbClr val="000000"/>
                </a:solidFill>
                <a:latin typeface="Arial" panose="020B0604020202020204" pitchFamily="34" charset="0"/>
              </a:rPr>
              <a:t>Error</a:t>
            </a:r>
            <a:r>
              <a:rPr lang="sk-SK" sz="2000" dirty="0" smtClean="0">
                <a:solidFill>
                  <a:srgbClr val="000000"/>
                </a:solidFill>
                <a:latin typeface="Arial" panose="020B0604020202020204" pitchFamily="34" charset="0"/>
              </a:rPr>
              <a:t> 404... alebo  </a:t>
            </a:r>
            <a:r>
              <a:rPr lang="sk-SK" sz="2000" b="1" dirty="0" smtClean="0">
                <a:solidFill>
                  <a:srgbClr val="000000"/>
                </a:solidFill>
                <a:latin typeface="Arial" panose="020B0604020202020204" pitchFamily="34" charset="0"/>
              </a:rPr>
              <a:t>→  </a:t>
            </a:r>
            <a:r>
              <a:rPr lang="sk-SK" sz="2400" b="1" dirty="0" smtClean="0">
                <a:solidFill>
                  <a:srgbClr val="C00000"/>
                </a:solidFill>
                <a:latin typeface="Arial" panose="020B0604020202020204" pitchFamily="34" charset="0"/>
              </a:rPr>
              <a:t>dlhodobá digitálna archivácia</a:t>
            </a:r>
            <a:endParaRPr lang="sk-SK" sz="2400" b="1" dirty="0">
              <a:solidFill>
                <a:srgbClr val="C00000"/>
              </a:solidFill>
              <a:latin typeface="Arial" panose="020B0604020202020204" pitchFamily="34" charset="0"/>
            </a:endParaRPr>
          </a:p>
        </p:txBody>
      </p:sp>
      <p:sp>
        <p:nvSpPr>
          <p:cNvPr id="13" name="Obdĺžnik 12"/>
          <p:cNvSpPr/>
          <p:nvPr/>
        </p:nvSpPr>
        <p:spPr>
          <a:xfrm>
            <a:off x="9656373" y="6613817"/>
            <a:ext cx="2026517" cy="215444"/>
          </a:xfrm>
          <a:prstGeom prst="rect">
            <a:avLst/>
          </a:prstGeom>
        </p:spPr>
        <p:txBody>
          <a:bodyPr wrap="none">
            <a:spAutoFit/>
          </a:bodyPr>
          <a:lstStyle/>
          <a:p>
            <a:pPr>
              <a:spcAft>
                <a:spcPts val="0"/>
              </a:spcAft>
            </a:pPr>
            <a:r>
              <a:rPr lang="sk-SK" sz="800" dirty="0" err="1">
                <a:latin typeface="Arial" panose="020B0604020202020204" pitchFamily="34" charset="0"/>
                <a:ea typeface="Calibri" panose="020F0502020204030204" pitchFamily="34" charset="0"/>
                <a:cs typeface="Arial" panose="020B0604020202020204" pitchFamily="34" charset="0"/>
              </a:rPr>
              <a:t>Photo</a:t>
            </a:r>
            <a:r>
              <a:rPr lang="sk-SK" sz="800" dirty="0">
                <a:latin typeface="Arial" panose="020B0604020202020204" pitchFamily="34" charset="0"/>
                <a:ea typeface="Calibri" panose="020F0502020204030204" pitchFamily="34" charset="0"/>
                <a:cs typeface="Arial" panose="020B0604020202020204" pitchFamily="34" charset="0"/>
              </a:rPr>
              <a:t> by </a:t>
            </a:r>
            <a:r>
              <a:rPr lang="sk-SK" sz="800"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3"/>
              </a:rPr>
              <a:t>Kiarash</a:t>
            </a:r>
            <a:r>
              <a:rPr lang="sk-SK" sz="8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 </a:t>
            </a:r>
            <a:r>
              <a:rPr lang="sk-SK" sz="800"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3"/>
              </a:rPr>
              <a:t>Mansouri</a:t>
            </a:r>
            <a:r>
              <a:rPr lang="sk-SK" sz="800" dirty="0">
                <a:latin typeface="Arial" panose="020B0604020202020204" pitchFamily="34" charset="0"/>
                <a:ea typeface="Calibri" panose="020F0502020204030204" pitchFamily="34" charset="0"/>
                <a:cs typeface="Arial" panose="020B0604020202020204" pitchFamily="34" charset="0"/>
              </a:rPr>
              <a:t> on </a:t>
            </a:r>
            <a:r>
              <a:rPr lang="sk-SK" sz="800"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4"/>
              </a:rPr>
              <a:t>Unsplash</a:t>
            </a:r>
            <a:endParaRPr lang="sk-SK"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Obdĺžnik 9"/>
          <p:cNvSpPr/>
          <p:nvPr/>
        </p:nvSpPr>
        <p:spPr>
          <a:xfrm>
            <a:off x="885829" y="3935972"/>
            <a:ext cx="10420342" cy="2202332"/>
          </a:xfrm>
          <a:prstGeom prst="rect">
            <a:avLst/>
          </a:prstGeom>
          <a:solidFill>
            <a:schemeClr val="bg1">
              <a:lumMod val="85000"/>
            </a:schemeClr>
          </a:solidFill>
        </p:spPr>
        <p:txBody>
          <a:bodyPr lIns="252000" tIns="108000">
            <a:noAutofit/>
          </a:bodyPr>
          <a:lstStyle/>
          <a:p>
            <a:pPr algn="ctr">
              <a:lnSpc>
                <a:spcPct val="130000"/>
              </a:lnSpc>
              <a:spcBef>
                <a:spcPts val="0"/>
              </a:spcBef>
            </a:pPr>
            <a:r>
              <a:rPr lang="sk-SK" sz="1600" b="1" dirty="0" smtClean="0">
                <a:solidFill>
                  <a:srgbClr val="12018D"/>
                </a:solidFill>
              </a:rPr>
              <a:t>Krehkosť digitálneho obsahu</a:t>
            </a:r>
          </a:p>
          <a:p>
            <a:pPr>
              <a:lnSpc>
                <a:spcPct val="130000"/>
              </a:lnSpc>
              <a:spcBef>
                <a:spcPts val="600"/>
              </a:spcBef>
            </a:pPr>
            <a:r>
              <a:rPr lang="sk-SK" sz="1600" dirty="0" smtClean="0">
                <a:solidFill>
                  <a:srgbClr val="12018D"/>
                </a:solidFill>
              </a:rPr>
              <a:t>Papierová kniha vydrží storočia – viac ako napr. CD-nosič.</a:t>
            </a:r>
          </a:p>
          <a:p>
            <a:pPr>
              <a:lnSpc>
                <a:spcPct val="130000"/>
              </a:lnSpc>
              <a:spcBef>
                <a:spcPts val="600"/>
              </a:spcBef>
            </a:pPr>
            <a:r>
              <a:rPr lang="sk-SK" sz="1600" dirty="0" smtClean="0">
                <a:solidFill>
                  <a:srgbClr val="12018D"/>
                </a:solidFill>
              </a:rPr>
              <a:t>Ale časopis/noviny z menej kvalitného (kyslého) papiera sa po niekoľkých desaťročiach rozpadnú bez náhrady </a:t>
            </a:r>
            <a:r>
              <a:rPr lang="sk-SK" sz="1600" b="1" dirty="0" smtClean="0">
                <a:solidFill>
                  <a:srgbClr val="12018D"/>
                </a:solidFill>
              </a:rPr>
              <a:t>– ak ich obsah chceme zachovať, musíme digitalizovať.</a:t>
            </a:r>
          </a:p>
          <a:p>
            <a:pPr algn="ctr">
              <a:lnSpc>
                <a:spcPct val="130000"/>
              </a:lnSpc>
              <a:spcBef>
                <a:spcPts val="600"/>
              </a:spcBef>
            </a:pPr>
            <a:r>
              <a:rPr lang="sk-SK" sz="2400" b="1" dirty="0" smtClean="0">
                <a:solidFill>
                  <a:srgbClr val="12018D"/>
                </a:solidFill>
              </a:rPr>
              <a:t>Kam s tým všetkým digitálnym obsahom?</a:t>
            </a:r>
            <a:endParaRPr lang="sk-SK" sz="2400" b="1" dirty="0">
              <a:solidFill>
                <a:srgbClr val="12018D"/>
              </a:solidFill>
            </a:endParaRPr>
          </a:p>
        </p:txBody>
      </p:sp>
      <p:sp>
        <p:nvSpPr>
          <p:cNvPr id="7" name="Zástupný objekt pre číslo snímky 6"/>
          <p:cNvSpPr>
            <a:spLocks noGrp="1"/>
          </p:cNvSpPr>
          <p:nvPr>
            <p:ph type="sldNum" sz="quarter" idx="12"/>
          </p:nvPr>
        </p:nvSpPr>
        <p:spPr>
          <a:xfrm>
            <a:off x="11781790" y="6356414"/>
            <a:ext cx="304322" cy="365125"/>
          </a:xfrm>
        </p:spPr>
        <p:txBody>
          <a:bodyPr/>
          <a:lstStyle/>
          <a:p>
            <a:pPr>
              <a:defRPr/>
            </a:pPr>
            <a:fld id="{5F8A6784-8DE6-4866-8026-B3451A70A446}" type="slidenum">
              <a:rPr lang="sk-SK" smtClean="0"/>
              <a:pPr>
                <a:defRPr/>
              </a:pPr>
              <a:t>4</a:t>
            </a:fld>
            <a:endParaRPr lang="sk-SK" dirty="0"/>
          </a:p>
        </p:txBody>
      </p:sp>
      <p:pic>
        <p:nvPicPr>
          <p:cNvPr id="14" name="Obrázo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6186" y="30163"/>
            <a:ext cx="1705813" cy="2654671"/>
          </a:xfrm>
          <a:prstGeom prst="rect">
            <a:avLst/>
          </a:prstGeom>
        </p:spPr>
      </p:pic>
      <p:sp>
        <p:nvSpPr>
          <p:cNvPr id="2" name="Šípka doprava 1"/>
          <p:cNvSpPr/>
          <p:nvPr/>
        </p:nvSpPr>
        <p:spPr>
          <a:xfrm>
            <a:off x="2181025" y="981997"/>
            <a:ext cx="746588" cy="35906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0612828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0" y="0"/>
            <a:ext cx="12192000" cy="577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3" name="Obdĺžnik 2"/>
          <p:cNvSpPr/>
          <p:nvPr/>
        </p:nvSpPr>
        <p:spPr>
          <a:xfrm>
            <a:off x="1584506" y="1030816"/>
            <a:ext cx="8591319" cy="535093"/>
          </a:xfrm>
          <a:prstGeom prst="rect">
            <a:avLst/>
          </a:prstGeom>
        </p:spPr>
        <p:txBody>
          <a:bodyPr wrap="none">
            <a:noAutofit/>
          </a:bodyPr>
          <a:lstStyle/>
          <a:p>
            <a:pPr lvl="0" defTabSz="1440000"/>
            <a:endParaRPr lang="sk-SK" sz="2800" dirty="0">
              <a:solidFill>
                <a:srgbClr val="C00000"/>
              </a:solidFill>
            </a:endParaRPr>
          </a:p>
        </p:txBody>
      </p:sp>
      <p:sp>
        <p:nvSpPr>
          <p:cNvPr id="6" name="Obdĺžnik 5"/>
          <p:cNvSpPr/>
          <p:nvPr/>
        </p:nvSpPr>
        <p:spPr>
          <a:xfrm>
            <a:off x="5562600" y="1765480"/>
            <a:ext cx="6096000" cy="3903877"/>
          </a:xfrm>
          <a:prstGeom prst="rect">
            <a:avLst/>
          </a:prstGeom>
          <a:solidFill>
            <a:schemeClr val="accent6">
              <a:lumMod val="20000"/>
              <a:lumOff val="80000"/>
            </a:schemeClr>
          </a:solidFill>
        </p:spPr>
        <p:txBody>
          <a:bodyPr lIns="180000" tIns="108000" bIns="108000">
            <a:noAutofit/>
          </a:bodyPr>
          <a:lstStyle/>
          <a:p>
            <a:pPr algn="ctr"/>
            <a:r>
              <a:rPr lang="sk-SK" sz="2800" b="1" dirty="0">
                <a:solidFill>
                  <a:srgbClr val="C00000"/>
                </a:solidFill>
              </a:rPr>
              <a:t>Možnosti </a:t>
            </a:r>
            <a:r>
              <a:rPr lang="sk-SK" sz="2800" b="1" cap="all" dirty="0">
                <a:solidFill>
                  <a:srgbClr val="C00000"/>
                </a:solidFill>
              </a:rPr>
              <a:t>archivácie</a:t>
            </a:r>
            <a:r>
              <a:rPr lang="sk-SK" sz="2800" b="1" dirty="0">
                <a:solidFill>
                  <a:srgbClr val="C00000"/>
                </a:solidFill>
              </a:rPr>
              <a:t> digitálneho </a:t>
            </a:r>
            <a:r>
              <a:rPr lang="sk-SK" sz="2800" b="1" dirty="0" smtClean="0">
                <a:solidFill>
                  <a:srgbClr val="C00000"/>
                </a:solidFill>
              </a:rPr>
              <a:t>obsahu</a:t>
            </a:r>
          </a:p>
          <a:p>
            <a:endParaRPr lang="sk-SK" dirty="0"/>
          </a:p>
          <a:p>
            <a:pPr algn="ctr">
              <a:lnSpc>
                <a:spcPct val="150000"/>
              </a:lnSpc>
            </a:pPr>
            <a:r>
              <a:rPr lang="sk-SK" sz="2800" dirty="0" smtClean="0"/>
              <a:t>Webová stránka autora</a:t>
            </a:r>
          </a:p>
          <a:p>
            <a:pPr algn="ctr">
              <a:lnSpc>
                <a:spcPct val="150000"/>
              </a:lnSpc>
            </a:pPr>
            <a:r>
              <a:rPr lang="sk-SK" sz="2800" dirty="0" smtClean="0"/>
              <a:t>Úložisko vydavateľa</a:t>
            </a:r>
            <a:endParaRPr lang="sk-SK" sz="2800" dirty="0"/>
          </a:p>
          <a:p>
            <a:pPr algn="ctr">
              <a:lnSpc>
                <a:spcPct val="150000"/>
              </a:lnSpc>
            </a:pPr>
            <a:r>
              <a:rPr lang="sk-SK" sz="2800" dirty="0" smtClean="0"/>
              <a:t>Archív</a:t>
            </a:r>
          </a:p>
          <a:p>
            <a:pPr algn="ctr">
              <a:lnSpc>
                <a:spcPct val="150000"/>
              </a:lnSpc>
            </a:pPr>
            <a:r>
              <a:rPr lang="sk-SK" sz="2800" dirty="0" smtClean="0"/>
              <a:t>Repozitár/Dátový repozitár</a:t>
            </a:r>
          </a:p>
        </p:txBody>
      </p:sp>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77" y="1478162"/>
            <a:ext cx="4329087" cy="3951606"/>
          </a:xfrm>
          <a:prstGeom prst="rect">
            <a:avLst/>
          </a:prstGeom>
        </p:spPr>
      </p:pic>
      <p:sp>
        <p:nvSpPr>
          <p:cNvPr id="8" name="Obdĺžnik 7"/>
          <p:cNvSpPr/>
          <p:nvPr/>
        </p:nvSpPr>
        <p:spPr>
          <a:xfrm>
            <a:off x="172100" y="6507789"/>
            <a:ext cx="2824812" cy="218265"/>
          </a:xfrm>
          <a:prstGeom prst="rect">
            <a:avLst/>
          </a:prstGeom>
        </p:spPr>
        <p:txBody>
          <a:bodyPr wrap="none">
            <a:spAutoFit/>
          </a:bodyPr>
          <a:lstStyle/>
          <a:p>
            <a:pPr>
              <a:lnSpc>
                <a:spcPct val="107000"/>
              </a:lnSpc>
              <a:spcAft>
                <a:spcPts val="500"/>
              </a:spcAft>
            </a:pPr>
            <a:r>
              <a:rPr lang="sk-SK" sz="800" u="sng" dirty="0" smtClean="0">
                <a:solidFill>
                  <a:srgbClr val="0000FF"/>
                </a:solidFill>
                <a:ea typeface="Times New Roman" panose="02020603050405020304" pitchFamily="18" charset="0"/>
                <a:cs typeface="Times New Roman" panose="02020603050405020304" pitchFamily="18" charset="0"/>
                <a:hlinkClick r:id="rId4"/>
              </a:rPr>
              <a:t>Obrázok: </a:t>
            </a:r>
            <a:r>
              <a:rPr lang="sk-SK" sz="800" u="sng" dirty="0" err="1" smtClean="0">
                <a:solidFill>
                  <a:srgbClr val="0000FF"/>
                </a:solidFill>
                <a:ea typeface="Times New Roman" panose="02020603050405020304" pitchFamily="18" charset="0"/>
                <a:cs typeface="Times New Roman" panose="02020603050405020304" pitchFamily="18" charset="0"/>
                <a:hlinkClick r:id="rId4"/>
              </a:rPr>
              <a:t>Jørgen</a:t>
            </a:r>
            <a:r>
              <a:rPr lang="sk-SK" sz="800" u="sng" dirty="0" smtClean="0">
                <a:solidFill>
                  <a:srgbClr val="0000FF"/>
                </a:solidFill>
                <a:ea typeface="Times New Roman" panose="02020603050405020304" pitchFamily="18" charset="0"/>
                <a:cs typeface="Times New Roman" panose="02020603050405020304" pitchFamily="18" charset="0"/>
                <a:hlinkClick r:id="rId4"/>
              </a:rPr>
              <a:t> </a:t>
            </a:r>
            <a:r>
              <a:rPr lang="sk-SK" sz="800" u="sng" dirty="0" err="1">
                <a:solidFill>
                  <a:srgbClr val="0000FF"/>
                </a:solidFill>
                <a:ea typeface="Times New Roman" panose="02020603050405020304" pitchFamily="18" charset="0"/>
                <a:cs typeface="Times New Roman" panose="02020603050405020304" pitchFamily="18" charset="0"/>
                <a:hlinkClick r:id="rId4"/>
              </a:rPr>
              <a:t>Stamp</a:t>
            </a:r>
            <a:r>
              <a:rPr lang="sk-SK" sz="800" u="sng" dirty="0">
                <a:solidFill>
                  <a:srgbClr val="0000FF"/>
                </a:solidFill>
                <a:ea typeface="Times New Roman" panose="02020603050405020304" pitchFamily="18" charset="0"/>
                <a:cs typeface="Times New Roman" panose="02020603050405020304" pitchFamily="18" charset="0"/>
                <a:hlinkClick r:id="rId4"/>
              </a:rPr>
              <a:t> </a:t>
            </a:r>
            <a:r>
              <a:rPr lang="sk-SK" sz="800" dirty="0">
                <a:ea typeface="Times New Roman" panose="02020603050405020304" pitchFamily="18" charset="0"/>
                <a:cs typeface="Times New Roman" panose="02020603050405020304" pitchFamily="18" charset="0"/>
              </a:rPr>
              <a:t>, </a:t>
            </a:r>
            <a:r>
              <a:rPr lang="sk-SK" sz="800" u="sng" dirty="0">
                <a:solidFill>
                  <a:srgbClr val="0000FF"/>
                </a:solidFill>
                <a:ea typeface="Times New Roman" panose="02020603050405020304" pitchFamily="18" charset="0"/>
                <a:cs typeface="Times New Roman" panose="02020603050405020304" pitchFamily="18" charset="0"/>
                <a:hlinkClick r:id="rId5"/>
              </a:rPr>
              <a:t>CC BY 2.5 DK</a:t>
            </a:r>
            <a:r>
              <a:rPr lang="sk-SK" sz="800" dirty="0">
                <a:ea typeface="Times New Roman" panose="02020603050405020304" pitchFamily="18" charset="0"/>
                <a:cs typeface="Times New Roman" panose="02020603050405020304" pitchFamily="18" charset="0"/>
              </a:rPr>
              <a:t>, </a:t>
            </a:r>
            <a:r>
              <a:rPr lang="sk-SK" sz="800" dirty="0" err="1">
                <a:ea typeface="Times New Roman" panose="02020603050405020304" pitchFamily="18" charset="0"/>
                <a:cs typeface="Times New Roman" panose="02020603050405020304" pitchFamily="18" charset="0"/>
              </a:rPr>
              <a:t>via</a:t>
            </a:r>
            <a:r>
              <a:rPr lang="sk-SK" sz="800" dirty="0">
                <a:ea typeface="Times New Roman" panose="02020603050405020304" pitchFamily="18" charset="0"/>
                <a:cs typeface="Times New Roman" panose="02020603050405020304" pitchFamily="18" charset="0"/>
              </a:rPr>
              <a:t> </a:t>
            </a:r>
            <a:r>
              <a:rPr lang="sk-SK" sz="800" u="sng" dirty="0" err="1">
                <a:solidFill>
                  <a:srgbClr val="0000FF"/>
                </a:solidFill>
                <a:ea typeface="Times New Roman" panose="02020603050405020304" pitchFamily="18" charset="0"/>
                <a:cs typeface="Times New Roman" panose="02020603050405020304" pitchFamily="18" charset="0"/>
                <a:hlinkClick r:id="rId4"/>
              </a:rPr>
              <a:t>Wikimedia</a:t>
            </a:r>
            <a:r>
              <a:rPr lang="sk-SK" sz="800" u="sng" dirty="0">
                <a:solidFill>
                  <a:srgbClr val="0000FF"/>
                </a:solidFill>
                <a:ea typeface="Times New Roman" panose="02020603050405020304" pitchFamily="18" charset="0"/>
                <a:cs typeface="Times New Roman" panose="02020603050405020304" pitchFamily="18" charset="0"/>
                <a:hlinkClick r:id="rId4"/>
              </a:rPr>
              <a:t> </a:t>
            </a:r>
            <a:r>
              <a:rPr lang="sk-SK" sz="800" u="sng" dirty="0" err="1">
                <a:solidFill>
                  <a:srgbClr val="0000FF"/>
                </a:solidFill>
                <a:ea typeface="Times New Roman" panose="02020603050405020304" pitchFamily="18" charset="0"/>
                <a:cs typeface="Times New Roman" panose="02020603050405020304" pitchFamily="18" charset="0"/>
                <a:hlinkClick r:id="rId4"/>
              </a:rPr>
              <a:t>Commons</a:t>
            </a:r>
            <a:endParaRPr lang="sk-SK" sz="800" dirty="0">
              <a:effectLst/>
              <a:ea typeface="Calibri" panose="020F0502020204030204" pitchFamily="34" charset="0"/>
              <a:cs typeface="Times New Roman" panose="02020603050405020304" pitchFamily="18" charset="0"/>
            </a:endParaRPr>
          </a:p>
        </p:txBody>
      </p:sp>
      <p:sp>
        <p:nvSpPr>
          <p:cNvPr id="11" name="Obdĺžnik 10"/>
          <p:cNvSpPr/>
          <p:nvPr/>
        </p:nvSpPr>
        <p:spPr>
          <a:xfrm>
            <a:off x="0" y="593360"/>
            <a:ext cx="12192000" cy="237885"/>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2" name="Obdĺžnik 11"/>
          <p:cNvSpPr/>
          <p:nvPr/>
        </p:nvSpPr>
        <p:spPr>
          <a:xfrm>
            <a:off x="0" y="-1"/>
            <a:ext cx="12192000" cy="72642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ts val="600"/>
              </a:spcBef>
            </a:pPr>
            <a:r>
              <a:rPr lang="sk-SK" sz="3200" b="1" dirty="0" smtClean="0">
                <a:solidFill>
                  <a:schemeClr val="bg1"/>
                </a:solidFill>
                <a:latin typeface="Arial" panose="020B0604020202020204" pitchFamily="34" charset="0"/>
                <a:cs typeface="Arial" panose="020B0604020202020204" pitchFamily="34" charset="0"/>
              </a:rPr>
              <a:t>	Kam </a:t>
            </a:r>
            <a:r>
              <a:rPr lang="sk-SK" sz="3200" b="1" dirty="0">
                <a:solidFill>
                  <a:schemeClr val="bg1"/>
                </a:solidFill>
                <a:latin typeface="Arial" panose="020B0604020202020204" pitchFamily="34" charset="0"/>
                <a:cs typeface="Arial" panose="020B0604020202020204" pitchFamily="34" charset="0"/>
              </a:rPr>
              <a:t>s tým všetkým digitálnym obsahom?</a:t>
            </a:r>
          </a:p>
        </p:txBody>
      </p:sp>
    </p:spTree>
    <p:extLst>
      <p:ext uri="{BB962C8B-B14F-4D97-AF65-F5344CB8AC3E}">
        <p14:creationId xmlns:p14="http://schemas.microsoft.com/office/powerpoint/2010/main" val="44043869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366" name="Obdĺžnik 6"/>
          <p:cNvSpPr>
            <a:spLocks noChangeArrowheads="1"/>
          </p:cNvSpPr>
          <p:nvPr/>
        </p:nvSpPr>
        <p:spPr bwMode="auto">
          <a:xfrm>
            <a:off x="31750" y="30163"/>
            <a:ext cx="6593168" cy="584775"/>
          </a:xfrm>
          <a:prstGeom prst="rect">
            <a:avLst/>
          </a:prstGeom>
          <a:noFill/>
          <a:ln w="9525">
            <a:noFill/>
            <a:miter lim="800000"/>
            <a:headEnd/>
            <a:tailEnd/>
          </a:ln>
        </p:spPr>
        <p:txBody>
          <a:bodyPr wrap="square">
            <a:spAutoFit/>
          </a:bodyPr>
          <a:lstStyle/>
          <a:p>
            <a:r>
              <a:rPr lang="sk-SK" sz="3200" b="1" dirty="0" smtClean="0">
                <a:solidFill>
                  <a:schemeClr val="bg1"/>
                </a:solidFill>
                <a:latin typeface="Arial" panose="020B0604020202020204" pitchFamily="34" charset="0"/>
                <a:cs typeface="Arial" panose="020B0604020202020204" pitchFamily="34" charset="0"/>
              </a:rPr>
              <a:t>	Archivácia</a:t>
            </a:r>
            <a:endParaRPr lang="sk-SK" sz="3200" b="1" dirty="0">
              <a:solidFill>
                <a:schemeClr val="bg1"/>
              </a:solidFill>
              <a:latin typeface="Arial" panose="020B0604020202020204" pitchFamily="34" charset="0"/>
              <a:cs typeface="Arial" panose="020B0604020202020204" pitchFamily="34" charset="0"/>
            </a:endParaRPr>
          </a:p>
        </p:txBody>
      </p:sp>
      <p:sp>
        <p:nvSpPr>
          <p:cNvPr id="9" name="Podnadpis 2"/>
          <p:cNvSpPr txBox="1">
            <a:spLocks/>
          </p:cNvSpPr>
          <p:nvPr/>
        </p:nvSpPr>
        <p:spPr>
          <a:xfrm>
            <a:off x="719715" y="1626742"/>
            <a:ext cx="11236325" cy="3220832"/>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12" name="Zástupný objekt pre číslo snímky 11"/>
          <p:cNvSpPr>
            <a:spLocks noGrp="1"/>
          </p:cNvSpPr>
          <p:nvPr>
            <p:ph type="sldNum" sz="quarter" idx="12"/>
          </p:nvPr>
        </p:nvSpPr>
        <p:spPr>
          <a:xfrm>
            <a:off x="11610108" y="6259368"/>
            <a:ext cx="339436" cy="365125"/>
          </a:xfrm>
        </p:spPr>
        <p:txBody>
          <a:bodyPr/>
          <a:lstStyle/>
          <a:p>
            <a:pPr>
              <a:defRPr/>
            </a:pPr>
            <a:fld id="{5F8A6784-8DE6-4866-8026-B3451A70A446}" type="slidenum">
              <a:rPr lang="sk-SK" smtClean="0"/>
              <a:pPr>
                <a:defRPr/>
              </a:pPr>
              <a:t>6</a:t>
            </a:fld>
            <a:endParaRPr lang="sk-SK" dirty="0"/>
          </a:p>
        </p:txBody>
      </p:sp>
      <p:sp>
        <p:nvSpPr>
          <p:cNvPr id="17" name="Obdĺžnik 16"/>
          <p:cNvSpPr/>
          <p:nvPr/>
        </p:nvSpPr>
        <p:spPr>
          <a:xfrm>
            <a:off x="613893" y="1039813"/>
            <a:ext cx="4959854" cy="2062103"/>
          </a:xfrm>
          <a:prstGeom prst="rect">
            <a:avLst/>
          </a:prstGeom>
          <a:solidFill>
            <a:schemeClr val="accent1">
              <a:lumMod val="40000"/>
              <a:lumOff val="60000"/>
            </a:schemeClr>
          </a:solidFill>
        </p:spPr>
        <p:txBody>
          <a:bodyPr wrap="square">
            <a:spAutoFit/>
          </a:bodyPr>
          <a:lstStyle/>
          <a:p>
            <a:pPr>
              <a:lnSpc>
                <a:spcPct val="120000"/>
              </a:lnSpc>
              <a:spcBef>
                <a:spcPts val="0"/>
              </a:spcBef>
            </a:pPr>
            <a:r>
              <a:rPr lang="sk-SK" sz="2000" b="1" cap="all" dirty="0" smtClean="0">
                <a:solidFill>
                  <a:srgbClr val="C00000"/>
                </a:solidFill>
                <a:latin typeface="Arial" panose="020B0604020202020204" pitchFamily="34" charset="0"/>
                <a:cs typeface="Arial" panose="020B0604020202020204" pitchFamily="34" charset="0"/>
              </a:rPr>
              <a:t>Archivácia</a:t>
            </a:r>
          </a:p>
          <a:p>
            <a:pPr marL="180975" indent="-180975" defTabSz="180000">
              <a:lnSpc>
                <a:spcPct val="130000"/>
              </a:lnSpc>
              <a:spcBef>
                <a:spcPts val="0"/>
              </a:spcBef>
              <a:buFont typeface="Arial" panose="020B0604020202020204" pitchFamily="34" charset="0"/>
              <a:buChar char="•"/>
            </a:pPr>
            <a:r>
              <a:rPr lang="sk-SK" sz="2000" b="1" dirty="0">
                <a:latin typeface="Calibri" panose="020F0502020204030204" pitchFamily="34" charset="0"/>
              </a:rPr>
              <a:t>s</a:t>
            </a:r>
            <a:r>
              <a:rPr lang="sk-SK" sz="2000" b="1" dirty="0" smtClean="0">
                <a:latin typeface="Calibri" panose="020F0502020204030204" pitchFamily="34" charset="0"/>
              </a:rPr>
              <a:t>úbor postupov a činností </a:t>
            </a:r>
            <a:r>
              <a:rPr lang="sk-SK" sz="2000" dirty="0" smtClean="0">
                <a:latin typeface="Calibri" panose="020F0502020204030204" pitchFamily="34" charset="0"/>
              </a:rPr>
              <a:t>zameraných na </a:t>
            </a:r>
            <a:r>
              <a:rPr lang="sk-SK" sz="2000" b="1" dirty="0" smtClean="0">
                <a:solidFill>
                  <a:srgbClr val="000000"/>
                </a:solidFill>
                <a:latin typeface="Calibri" panose="020F0502020204030204" pitchFamily="34" charset="0"/>
              </a:rPr>
              <a:t>dlhodobé</a:t>
            </a:r>
            <a:r>
              <a:rPr lang="sk-SK" sz="2000" dirty="0" smtClean="0">
                <a:solidFill>
                  <a:srgbClr val="000000"/>
                </a:solidFill>
                <a:latin typeface="Calibri" panose="020F0502020204030204" pitchFamily="34" charset="0"/>
              </a:rPr>
              <a:t> </a:t>
            </a:r>
            <a:r>
              <a:rPr lang="sk-SK" sz="2000" b="1" dirty="0">
                <a:solidFill>
                  <a:srgbClr val="000000"/>
                </a:solidFill>
                <a:latin typeface="Calibri" panose="020F0502020204030204" pitchFamily="34" charset="0"/>
              </a:rPr>
              <a:t>uchovávanie, ochranu, spracovávanie a sprístupňovanie</a:t>
            </a:r>
            <a:r>
              <a:rPr lang="sk-SK" sz="2000" dirty="0">
                <a:solidFill>
                  <a:srgbClr val="000000"/>
                </a:solidFill>
                <a:latin typeface="Calibri" panose="020F0502020204030204" pitchFamily="34" charset="0"/>
              </a:rPr>
              <a:t> </a:t>
            </a:r>
            <a:r>
              <a:rPr lang="sk-SK" sz="2000" dirty="0" smtClean="0">
                <a:solidFill>
                  <a:srgbClr val="000000"/>
                </a:solidFill>
                <a:latin typeface="Calibri" panose="020F0502020204030204" pitchFamily="34" charset="0"/>
              </a:rPr>
              <a:t>dokumentov/dát </a:t>
            </a:r>
            <a:endParaRPr lang="sk-SK" sz="2000" b="1" dirty="0">
              <a:solidFill>
                <a:srgbClr val="000000"/>
              </a:solidFill>
              <a:latin typeface="Calibri" panose="020F0502020204030204" pitchFamily="34" charset="0"/>
            </a:endParaRPr>
          </a:p>
        </p:txBody>
      </p:sp>
      <p:sp>
        <p:nvSpPr>
          <p:cNvPr id="18" name="Obdĺžnik 17"/>
          <p:cNvSpPr/>
          <p:nvPr/>
        </p:nvSpPr>
        <p:spPr>
          <a:xfrm>
            <a:off x="6553437" y="1363361"/>
            <a:ext cx="4794020" cy="3368601"/>
          </a:xfrm>
          <a:prstGeom prst="rect">
            <a:avLst/>
          </a:prstGeom>
          <a:solidFill>
            <a:schemeClr val="accent4">
              <a:lumMod val="40000"/>
              <a:lumOff val="60000"/>
            </a:schemeClr>
          </a:solidFill>
        </p:spPr>
        <p:txBody>
          <a:bodyPr>
            <a:noAutofit/>
          </a:bodyPr>
          <a:lstStyle/>
          <a:p>
            <a:pPr>
              <a:lnSpc>
                <a:spcPct val="130000"/>
              </a:lnSpc>
              <a:spcBef>
                <a:spcPts val="0"/>
              </a:spcBef>
            </a:pPr>
            <a:r>
              <a:rPr lang="sk-SK" sz="2000" b="1" cap="all" dirty="0">
                <a:solidFill>
                  <a:srgbClr val="C00000"/>
                </a:solidFill>
                <a:latin typeface="Arial" panose="020B0604020202020204" pitchFamily="34" charset="0"/>
                <a:cs typeface="Arial" panose="020B0604020202020204" pitchFamily="34" charset="0"/>
              </a:rPr>
              <a:t>Základné ciele </a:t>
            </a:r>
            <a:r>
              <a:rPr lang="sk-SK" sz="2000" b="1" cap="all" dirty="0" smtClean="0">
                <a:solidFill>
                  <a:srgbClr val="C00000"/>
                </a:solidFill>
                <a:latin typeface="Arial" panose="020B0604020202020204" pitchFamily="34" charset="0"/>
                <a:cs typeface="Arial" panose="020B0604020202020204" pitchFamily="34" charset="0"/>
              </a:rPr>
              <a:t>archivácie</a:t>
            </a:r>
            <a:endParaRPr lang="sk-SK" sz="2000" b="1" cap="all" dirty="0">
              <a:solidFill>
                <a:srgbClr val="C00000"/>
              </a:solidFill>
              <a:latin typeface="Arial" panose="020B0604020202020204" pitchFamily="34" charset="0"/>
              <a:cs typeface="Arial" panose="020B0604020202020204" pitchFamily="34" charset="0"/>
            </a:endParaRPr>
          </a:p>
          <a:p>
            <a:pPr marL="342900" indent="-342900">
              <a:lnSpc>
                <a:spcPct val="150000"/>
              </a:lnSpc>
              <a:spcBef>
                <a:spcPts val="0"/>
              </a:spcBef>
              <a:buAutoNum type="alphaLcParenBoth"/>
            </a:pPr>
            <a:r>
              <a:rPr lang="sk-SK" sz="2000" dirty="0" smtClean="0"/>
              <a:t> integrita </a:t>
            </a:r>
            <a:r>
              <a:rPr lang="sk-SK" sz="2000" dirty="0"/>
              <a:t>dokumentov</a:t>
            </a:r>
            <a:r>
              <a:rPr lang="sk-SK" sz="2000" dirty="0" smtClean="0"/>
              <a:t>,</a:t>
            </a:r>
          </a:p>
          <a:p>
            <a:pPr marL="342900" indent="-342900">
              <a:lnSpc>
                <a:spcPct val="150000"/>
              </a:lnSpc>
              <a:spcBef>
                <a:spcPts val="0"/>
              </a:spcBef>
              <a:buAutoNum type="alphaLcParenBoth"/>
            </a:pPr>
            <a:r>
              <a:rPr lang="sk-SK" sz="2000" dirty="0" smtClean="0"/>
              <a:t> dostupnosť </a:t>
            </a:r>
            <a:r>
              <a:rPr lang="sk-SK" sz="2000" dirty="0"/>
              <a:t>obsahu</a:t>
            </a:r>
            <a:r>
              <a:rPr lang="sk-SK" sz="2000" dirty="0" smtClean="0"/>
              <a:t>,</a:t>
            </a:r>
          </a:p>
          <a:p>
            <a:pPr marL="342900" indent="-342900">
              <a:lnSpc>
                <a:spcPct val="150000"/>
              </a:lnSpc>
              <a:spcBef>
                <a:spcPts val="0"/>
              </a:spcBef>
              <a:buAutoNum type="alphaLcParenBoth"/>
            </a:pPr>
            <a:r>
              <a:rPr lang="sk-SK" sz="2000" dirty="0" smtClean="0"/>
              <a:t> úplná </a:t>
            </a:r>
            <a:r>
              <a:rPr lang="sk-SK" sz="2000" dirty="0"/>
              <a:t>reprodukovateľnosť</a:t>
            </a:r>
            <a:r>
              <a:rPr lang="sk-SK" sz="2000" dirty="0" smtClean="0"/>
              <a:t>,</a:t>
            </a:r>
          </a:p>
          <a:p>
            <a:pPr marL="342900" indent="-342900">
              <a:lnSpc>
                <a:spcPct val="150000"/>
              </a:lnSpc>
              <a:spcBef>
                <a:spcPts val="0"/>
              </a:spcBef>
              <a:buAutoNum type="alphaLcParenBoth"/>
            </a:pPr>
            <a:r>
              <a:rPr lang="sk-SK" sz="2000" dirty="0" smtClean="0"/>
              <a:t> autenticita </a:t>
            </a:r>
            <a:r>
              <a:rPr lang="sk-SK" sz="2000" dirty="0"/>
              <a:t>dokumentu</a:t>
            </a:r>
            <a:r>
              <a:rPr lang="sk-SK" sz="2000" dirty="0" smtClean="0"/>
              <a:t>,</a:t>
            </a:r>
          </a:p>
          <a:p>
            <a:pPr marL="342900" indent="-342900">
              <a:lnSpc>
                <a:spcPct val="150000"/>
              </a:lnSpc>
              <a:spcBef>
                <a:spcPts val="0"/>
              </a:spcBef>
              <a:buFontTx/>
              <a:buAutoNum type="alphaLcParenBoth"/>
            </a:pPr>
            <a:r>
              <a:rPr lang="sk-SK" sz="2000" dirty="0" smtClean="0"/>
              <a:t> utajenie dokumentov – v </a:t>
            </a:r>
            <a:r>
              <a:rPr lang="sk-SK" sz="2000" dirty="0"/>
              <a:t>niektorých </a:t>
            </a:r>
            <a:r>
              <a:rPr lang="sk-SK" sz="2000" dirty="0" smtClean="0"/>
              <a:t>prípadoch</a:t>
            </a:r>
            <a:endParaRPr lang="sk-SK" sz="2000" dirty="0"/>
          </a:p>
        </p:txBody>
      </p:sp>
      <p:sp>
        <p:nvSpPr>
          <p:cNvPr id="19" name="Obdĺžnik 18"/>
          <p:cNvSpPr/>
          <p:nvPr/>
        </p:nvSpPr>
        <p:spPr>
          <a:xfrm>
            <a:off x="192511" y="6555377"/>
            <a:ext cx="1247183" cy="215444"/>
          </a:xfrm>
          <a:prstGeom prst="rect">
            <a:avLst/>
          </a:prstGeom>
        </p:spPr>
        <p:txBody>
          <a:bodyPr wrap="square">
            <a:spAutoFit/>
          </a:bodyPr>
          <a:lstStyle/>
          <a:p>
            <a:r>
              <a:rPr lang="sk-SK" sz="800" dirty="0" smtClean="0"/>
              <a:t>Zdroje: 1, 2.</a:t>
            </a:r>
            <a:endParaRPr lang="sk-SK" sz="800" dirty="0"/>
          </a:p>
        </p:txBody>
      </p:sp>
      <p:sp>
        <p:nvSpPr>
          <p:cNvPr id="20" name="Obdĺžnik 19"/>
          <p:cNvSpPr/>
          <p:nvPr/>
        </p:nvSpPr>
        <p:spPr>
          <a:xfrm>
            <a:off x="6553437" y="5353889"/>
            <a:ext cx="4794020" cy="707886"/>
          </a:xfrm>
          <a:prstGeom prst="rect">
            <a:avLst/>
          </a:prstGeom>
          <a:solidFill>
            <a:schemeClr val="accent4">
              <a:lumMod val="40000"/>
              <a:lumOff val="60000"/>
            </a:schemeClr>
          </a:solidFill>
        </p:spPr>
        <p:txBody>
          <a:bodyPr wrap="square">
            <a:spAutoFit/>
          </a:bodyPr>
          <a:lstStyle/>
          <a:p>
            <a:pPr algn="ctr"/>
            <a:r>
              <a:rPr lang="sk-SK" sz="2000" b="1" dirty="0" smtClean="0">
                <a:solidFill>
                  <a:srgbClr val="C00000"/>
                </a:solidFill>
              </a:rPr>
              <a:t>Ochrana </a:t>
            </a:r>
            <a:r>
              <a:rPr lang="sk-SK" sz="2000" b="1" i="1" dirty="0">
                <a:solidFill>
                  <a:srgbClr val="C00000"/>
                </a:solidFill>
              </a:rPr>
              <a:t>archiválií</a:t>
            </a:r>
            <a:r>
              <a:rPr lang="sk-SK" sz="2000" b="1" dirty="0">
                <a:solidFill>
                  <a:srgbClr val="C00000"/>
                </a:solidFill>
              </a:rPr>
              <a:t> </a:t>
            </a:r>
            <a:r>
              <a:rPr lang="sk-SK" sz="2000" b="1" dirty="0" smtClean="0">
                <a:solidFill>
                  <a:srgbClr val="C00000"/>
                </a:solidFill>
              </a:rPr>
              <a:t>na ďalšie použitie počas desiatok či stoviek rokov.</a:t>
            </a:r>
            <a:endParaRPr lang="sk-SK" sz="2000" b="1" dirty="0">
              <a:solidFill>
                <a:srgbClr val="C00000"/>
              </a:solidFill>
            </a:endParaRPr>
          </a:p>
        </p:txBody>
      </p:sp>
      <p:sp>
        <p:nvSpPr>
          <p:cNvPr id="21" name="Šípka nadol 20"/>
          <p:cNvSpPr/>
          <p:nvPr/>
        </p:nvSpPr>
        <p:spPr>
          <a:xfrm>
            <a:off x="8733669" y="4444593"/>
            <a:ext cx="398578" cy="74773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Obdĺžnik 1"/>
          <p:cNvSpPr/>
          <p:nvPr/>
        </p:nvSpPr>
        <p:spPr>
          <a:xfrm>
            <a:off x="613892" y="3489870"/>
            <a:ext cx="4959855" cy="2776145"/>
          </a:xfrm>
          <a:prstGeom prst="rect">
            <a:avLst/>
          </a:prstGeom>
          <a:solidFill>
            <a:schemeClr val="accent6">
              <a:lumMod val="40000"/>
              <a:lumOff val="60000"/>
            </a:schemeClr>
          </a:solidFill>
        </p:spPr>
        <p:txBody>
          <a:bodyPr wrap="square">
            <a:spAutoFit/>
          </a:bodyPr>
          <a:lstStyle/>
          <a:p>
            <a:r>
              <a:rPr lang="sk-SK" sz="2000" b="1" cap="all" dirty="0">
                <a:solidFill>
                  <a:srgbClr val="C00000"/>
                </a:solidFill>
                <a:latin typeface="Arial" panose="020B0604020202020204" pitchFamily="34" charset="0"/>
                <a:cs typeface="Arial" panose="020B0604020202020204" pitchFamily="34" charset="0"/>
              </a:rPr>
              <a:t>Digitálna archivácia </a:t>
            </a:r>
            <a:endParaRPr lang="sk-SK" sz="2000" b="1" cap="all" dirty="0" smtClean="0">
              <a:solidFill>
                <a:srgbClr val="C00000"/>
              </a:solidFill>
              <a:latin typeface="Arial" panose="020B0604020202020204" pitchFamily="34" charset="0"/>
              <a:cs typeface="Arial" panose="020B0604020202020204" pitchFamily="34" charset="0"/>
            </a:endParaRPr>
          </a:p>
          <a:p>
            <a:r>
              <a:rPr lang="sk-SK" sz="1400" dirty="0" smtClean="0"/>
              <a:t>(</a:t>
            </a:r>
            <a:r>
              <a:rPr lang="sk-SK" sz="1400" i="1" dirty="0" err="1" smtClean="0"/>
              <a:t>digital</a:t>
            </a:r>
            <a:r>
              <a:rPr lang="sk-SK" sz="1400" i="1" dirty="0" smtClean="0"/>
              <a:t> </a:t>
            </a:r>
            <a:r>
              <a:rPr lang="sk-SK" sz="1400" i="1" dirty="0" err="1"/>
              <a:t>archiving</a:t>
            </a:r>
            <a:r>
              <a:rPr lang="sk-SK" sz="1400" dirty="0"/>
              <a:t>) </a:t>
            </a:r>
            <a:endParaRPr lang="sk-SK" sz="1400" dirty="0" smtClean="0"/>
          </a:p>
          <a:p>
            <a:pPr marL="180975" indent="-180975">
              <a:lnSpc>
                <a:spcPct val="130000"/>
              </a:lnSpc>
              <a:buFont typeface="Arial" panose="020B0604020202020204" pitchFamily="34" charset="0"/>
              <a:buChar char="•"/>
            </a:pPr>
            <a:r>
              <a:rPr lang="sk-SK" b="1" dirty="0" smtClean="0"/>
              <a:t>zabezpečuje </a:t>
            </a:r>
            <a:r>
              <a:rPr lang="sk-SK" b="1" dirty="0"/>
              <a:t>správnosť archivovaných digitálnych objektov, ich fyzickú a logickú integritu, autenticitu a </a:t>
            </a:r>
            <a:r>
              <a:rPr lang="sk-SK" b="1" dirty="0" smtClean="0"/>
              <a:t>bezpečnosť</a:t>
            </a:r>
          </a:p>
          <a:p>
            <a:pPr marL="180975" indent="-180975">
              <a:lnSpc>
                <a:spcPct val="130000"/>
              </a:lnSpc>
              <a:buFont typeface="Arial" panose="020B0604020202020204" pitchFamily="34" charset="0"/>
              <a:buChar char="•"/>
            </a:pPr>
            <a:r>
              <a:rPr lang="sk-SK" dirty="0" smtClean="0"/>
              <a:t>dostupnosť </a:t>
            </a:r>
            <a:r>
              <a:rPr lang="sk-SK" dirty="0"/>
              <a:t>digitálnych objektov musí byť zabezpečená počas takej doby, na akú je to pre používateľskú komunitu </a:t>
            </a:r>
            <a:r>
              <a:rPr lang="sk-SK" dirty="0" smtClean="0"/>
              <a:t>potrebné...</a:t>
            </a:r>
            <a:r>
              <a:rPr lang="sk-SK" baseline="30000" dirty="0" smtClean="0"/>
              <a:t>(2)</a:t>
            </a:r>
            <a:r>
              <a:rPr lang="sk-SK" dirty="0" smtClean="0"/>
              <a:t> </a:t>
            </a:r>
            <a:endParaRPr lang="sk-SK" dirty="0"/>
          </a:p>
        </p:txBody>
      </p:sp>
    </p:spTree>
    <p:extLst>
      <p:ext uri="{BB962C8B-B14F-4D97-AF65-F5344CB8AC3E}">
        <p14:creationId xmlns:p14="http://schemas.microsoft.com/office/powerpoint/2010/main" val="38319304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366" name="Obdĺžnik 6"/>
          <p:cNvSpPr>
            <a:spLocks noChangeArrowheads="1"/>
          </p:cNvSpPr>
          <p:nvPr/>
        </p:nvSpPr>
        <p:spPr bwMode="auto">
          <a:xfrm>
            <a:off x="31750" y="30163"/>
            <a:ext cx="6593168" cy="1077218"/>
          </a:xfrm>
          <a:prstGeom prst="rect">
            <a:avLst/>
          </a:prstGeom>
          <a:noFill/>
          <a:ln w="9525">
            <a:noFill/>
            <a:miter lim="800000"/>
            <a:headEnd/>
            <a:tailEnd/>
          </a:ln>
        </p:spPr>
        <p:txBody>
          <a:bodyPr wrap="square">
            <a:spAutoFit/>
          </a:bodyPr>
          <a:lstStyle/>
          <a:p>
            <a:r>
              <a:rPr lang="sk-SK" sz="3200" b="1" dirty="0" smtClean="0">
                <a:solidFill>
                  <a:schemeClr val="bg1"/>
                </a:solidFill>
                <a:latin typeface="Arial" panose="020B0604020202020204" pitchFamily="34" charset="0"/>
                <a:cs typeface="Arial" panose="020B0604020202020204" pitchFamily="34" charset="0"/>
              </a:rPr>
              <a:t>	Archivácia</a:t>
            </a:r>
            <a:endParaRPr lang="sk-SK" sz="3200" b="1" dirty="0">
              <a:solidFill>
                <a:schemeClr val="bg1"/>
              </a:solidFill>
              <a:latin typeface="Arial" panose="020B0604020202020204" pitchFamily="34" charset="0"/>
              <a:cs typeface="Arial" panose="020B0604020202020204" pitchFamily="34" charset="0"/>
            </a:endParaRPr>
          </a:p>
          <a:p>
            <a:endParaRPr lang="sk-SK" sz="3200" dirty="0">
              <a:latin typeface="Calibri" pitchFamily="34" charset="0"/>
            </a:endParaRPr>
          </a:p>
        </p:txBody>
      </p:sp>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12" name="Zástupný objekt pre číslo snímky 11"/>
          <p:cNvSpPr>
            <a:spLocks noGrp="1"/>
          </p:cNvSpPr>
          <p:nvPr>
            <p:ph type="sldNum" sz="quarter" idx="12"/>
          </p:nvPr>
        </p:nvSpPr>
        <p:spPr>
          <a:xfrm>
            <a:off x="11610108" y="6259368"/>
            <a:ext cx="339436" cy="365125"/>
          </a:xfrm>
        </p:spPr>
        <p:txBody>
          <a:bodyPr/>
          <a:lstStyle/>
          <a:p>
            <a:pPr>
              <a:defRPr/>
            </a:pPr>
            <a:fld id="{5F8A6784-8DE6-4866-8026-B3451A70A446}" type="slidenum">
              <a:rPr lang="sk-SK" smtClean="0"/>
              <a:pPr>
                <a:defRPr/>
              </a:pPr>
              <a:t>7</a:t>
            </a:fld>
            <a:endParaRPr lang="sk-SK" dirty="0"/>
          </a:p>
        </p:txBody>
      </p:sp>
      <p:sp>
        <p:nvSpPr>
          <p:cNvPr id="19" name="Obdĺžnik 18"/>
          <p:cNvSpPr/>
          <p:nvPr/>
        </p:nvSpPr>
        <p:spPr>
          <a:xfrm>
            <a:off x="168127" y="6555377"/>
            <a:ext cx="900257" cy="215444"/>
          </a:xfrm>
          <a:prstGeom prst="rect">
            <a:avLst/>
          </a:prstGeom>
        </p:spPr>
        <p:txBody>
          <a:bodyPr wrap="square">
            <a:spAutoFit/>
          </a:bodyPr>
          <a:lstStyle/>
          <a:p>
            <a:r>
              <a:rPr lang="sk-SK" sz="800" dirty="0" smtClean="0"/>
              <a:t>Zdroje: 1.</a:t>
            </a:r>
            <a:endParaRPr lang="sk-SK" sz="800" dirty="0"/>
          </a:p>
        </p:txBody>
      </p:sp>
      <p:sp>
        <p:nvSpPr>
          <p:cNvPr id="6" name="BlokTextu 5"/>
          <p:cNvSpPr txBox="1"/>
          <p:nvPr/>
        </p:nvSpPr>
        <p:spPr>
          <a:xfrm>
            <a:off x="338051" y="986410"/>
            <a:ext cx="2088157" cy="1420325"/>
          </a:xfrm>
          <a:prstGeom prst="rect">
            <a:avLst/>
          </a:prstGeom>
          <a:noFill/>
        </p:spPr>
        <p:txBody>
          <a:bodyPr wrap="square" rtlCol="0">
            <a:spAutoFit/>
          </a:bodyPr>
          <a:lstStyle/>
          <a:p>
            <a:pPr>
              <a:lnSpc>
                <a:spcPct val="150000"/>
              </a:lnSpc>
              <a:spcBef>
                <a:spcPts val="600"/>
              </a:spcBef>
            </a:pPr>
            <a:r>
              <a:rPr lang="sk-SK" sz="2000" b="1" cap="all" dirty="0" smtClean="0">
                <a:solidFill>
                  <a:srgbClr val="C00000"/>
                </a:solidFill>
              </a:rPr>
              <a:t>Archivácia </a:t>
            </a:r>
            <a:r>
              <a:rPr lang="sk-SK" sz="2000" b="1" dirty="0" err="1" smtClean="0">
                <a:solidFill>
                  <a:srgbClr val="C00000"/>
                </a:solidFill>
              </a:rPr>
              <a:t>vs</a:t>
            </a:r>
            <a:r>
              <a:rPr lang="sk-SK" sz="2000" b="1" dirty="0" smtClean="0">
                <a:solidFill>
                  <a:srgbClr val="C00000"/>
                </a:solidFill>
              </a:rPr>
              <a:t>.</a:t>
            </a:r>
            <a:r>
              <a:rPr lang="sk-SK" sz="2000" b="1" cap="all" dirty="0" smtClean="0">
                <a:solidFill>
                  <a:srgbClr val="C00000"/>
                </a:solidFill>
              </a:rPr>
              <a:t> zálohovanie</a:t>
            </a:r>
            <a:endParaRPr lang="sk-SK" sz="2000" b="1" cap="all" dirty="0">
              <a:solidFill>
                <a:srgbClr val="C00000"/>
              </a:solidFill>
            </a:endParaRPr>
          </a:p>
        </p:txBody>
      </p:sp>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96" y="726950"/>
            <a:ext cx="8767634" cy="5828427"/>
          </a:xfrm>
          <a:prstGeom prst="rect">
            <a:avLst/>
          </a:prstGeom>
        </p:spPr>
      </p:pic>
    </p:spTree>
    <p:extLst>
      <p:ext uri="{BB962C8B-B14F-4D97-AF65-F5344CB8AC3E}">
        <p14:creationId xmlns:p14="http://schemas.microsoft.com/office/powerpoint/2010/main" val="2233709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415658" y="447759"/>
            <a:ext cx="7643213" cy="1312509"/>
          </a:xfrm>
          <a:prstGeom prst="rect">
            <a:avLst/>
          </a:prstGeom>
        </p:spPr>
        <p:txBody>
          <a:bodyPr wrap="none">
            <a:noAutofit/>
          </a:bodyPr>
          <a:lstStyle/>
          <a:p>
            <a:pPr>
              <a:spcBef>
                <a:spcPts val="600"/>
              </a:spcBef>
            </a:pPr>
            <a:r>
              <a:rPr lang="sk-SK" sz="6000" b="1" dirty="0" smtClean="0">
                <a:solidFill>
                  <a:srgbClr val="12018D"/>
                </a:solidFill>
              </a:rPr>
              <a:t>Repozitáre/Archívy</a:t>
            </a:r>
            <a:endParaRPr lang="sk-SK" sz="6000" b="1" dirty="0">
              <a:solidFill>
                <a:srgbClr val="12018D"/>
              </a:solidFill>
            </a:endParaRPr>
          </a:p>
        </p:txBody>
      </p:sp>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871" y="447759"/>
            <a:ext cx="3544323" cy="2658242"/>
          </a:xfrm>
          <a:prstGeom prst="rect">
            <a:avLst/>
          </a:prstGeom>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347" y="2054270"/>
            <a:ext cx="7093526" cy="3990108"/>
          </a:xfrm>
          <a:prstGeom prst="rect">
            <a:avLst/>
          </a:prstGeom>
        </p:spPr>
      </p:pic>
      <p:pic>
        <p:nvPicPr>
          <p:cNvPr id="7" name="Obrázo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1836" y="3660585"/>
            <a:ext cx="3178391" cy="2383793"/>
          </a:xfrm>
          <a:prstGeom prst="rect">
            <a:avLst/>
          </a:prstGeom>
        </p:spPr>
      </p:pic>
    </p:spTree>
    <p:extLst>
      <p:ext uri="{BB962C8B-B14F-4D97-AF65-F5344CB8AC3E}">
        <p14:creationId xmlns:p14="http://schemas.microsoft.com/office/powerpoint/2010/main" val="2823115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10548" y="110490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Digitálny repozitár</a:t>
            </a:r>
            <a:endParaRPr lang="sk-SK" sz="3200" dirty="0">
              <a:latin typeface="Calibri" pitchFamily="34" charset="0"/>
            </a:endParaRPr>
          </a:p>
        </p:txBody>
      </p:sp>
      <p:sp>
        <p:nvSpPr>
          <p:cNvPr id="2" name="Obdĺžnik 1"/>
          <p:cNvSpPr/>
          <p:nvPr/>
        </p:nvSpPr>
        <p:spPr>
          <a:xfrm>
            <a:off x="175280" y="1076326"/>
            <a:ext cx="11835090" cy="4944584"/>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8" name="Obdĺžnik 7"/>
          <p:cNvSpPr/>
          <p:nvPr/>
        </p:nvSpPr>
        <p:spPr>
          <a:xfrm>
            <a:off x="445733" y="801144"/>
            <a:ext cx="11478789" cy="1896659"/>
          </a:xfrm>
          <a:prstGeom prst="rect">
            <a:avLst/>
          </a:prstGeom>
        </p:spPr>
        <p:txBody>
          <a:bodyPr wrap="square">
            <a:noAutofit/>
          </a:bodyPr>
          <a:lstStyle/>
          <a:p>
            <a:pPr>
              <a:spcBef>
                <a:spcPts val="0"/>
              </a:spcBef>
            </a:pPr>
            <a:r>
              <a:rPr lang="sk-SK" sz="2000" b="1" cap="all" dirty="0" smtClean="0">
                <a:solidFill>
                  <a:srgbClr val="C00000"/>
                </a:solidFill>
              </a:rPr>
              <a:t>Digitálny </a:t>
            </a:r>
            <a:r>
              <a:rPr lang="sk-SK" sz="2000" b="1" cap="all" dirty="0">
                <a:solidFill>
                  <a:srgbClr val="C00000"/>
                </a:solidFill>
              </a:rPr>
              <a:t>repozitár </a:t>
            </a:r>
            <a:endParaRPr lang="sk-SK" sz="2000" b="1" cap="all" dirty="0" smtClean="0">
              <a:solidFill>
                <a:srgbClr val="C00000"/>
              </a:solidFill>
            </a:endParaRPr>
          </a:p>
          <a:p>
            <a:pPr marL="179388" indent="-179388">
              <a:spcBef>
                <a:spcPts val="0"/>
              </a:spcBef>
              <a:buFont typeface="Arial" panose="020B0604020202020204" pitchFamily="34" charset="0"/>
              <a:buChar char="•"/>
            </a:pPr>
            <a:r>
              <a:rPr lang="sk-SK" dirty="0" smtClean="0">
                <a:hlinkClick r:id="rId3"/>
              </a:rPr>
              <a:t>Robert </a:t>
            </a:r>
            <a:r>
              <a:rPr lang="sk-SK" dirty="0" err="1">
                <a:hlinkClick r:id="rId3"/>
              </a:rPr>
              <a:t>Kahn</a:t>
            </a:r>
            <a:r>
              <a:rPr lang="sk-SK" dirty="0">
                <a:hlinkClick r:id="rId3"/>
              </a:rPr>
              <a:t> a Robert </a:t>
            </a:r>
            <a:r>
              <a:rPr lang="sk-SK" dirty="0" err="1" smtClean="0">
                <a:hlinkClick r:id="rId3"/>
              </a:rPr>
              <a:t>Wilensky</a:t>
            </a:r>
            <a:r>
              <a:rPr lang="sk-SK" dirty="0" smtClean="0"/>
              <a:t>, </a:t>
            </a:r>
            <a:r>
              <a:rPr lang="sk-SK" dirty="0"/>
              <a:t>1995</a:t>
            </a:r>
            <a:endParaRPr lang="sk-SK" dirty="0" smtClean="0"/>
          </a:p>
          <a:p>
            <a:pPr marL="179388" indent="-179388">
              <a:spcBef>
                <a:spcPts val="600"/>
              </a:spcBef>
              <a:buFont typeface="Arial" panose="020B0604020202020204" pitchFamily="34" charset="0"/>
              <a:buChar char="•"/>
            </a:pPr>
            <a:r>
              <a:rPr lang="sk-SK" dirty="0" smtClean="0"/>
              <a:t>definovali </a:t>
            </a:r>
            <a:r>
              <a:rPr lang="sk-SK" dirty="0"/>
              <a:t>teoretické </a:t>
            </a:r>
            <a:r>
              <a:rPr lang="sk-SK" dirty="0" smtClean="0"/>
              <a:t>princípy  otvoreného </a:t>
            </a:r>
            <a:r>
              <a:rPr lang="sk-SK" dirty="0"/>
              <a:t>univerzálneho informačného </a:t>
            </a:r>
            <a:r>
              <a:rPr lang="sk-SK" dirty="0" smtClean="0"/>
              <a:t>systému (</a:t>
            </a:r>
            <a:r>
              <a:rPr lang="sk-SK" dirty="0" err="1" smtClean="0"/>
              <a:t>Kahn-Wilensky</a:t>
            </a:r>
            <a:r>
              <a:rPr lang="sk-SK" dirty="0" smtClean="0"/>
              <a:t> </a:t>
            </a:r>
            <a:r>
              <a:rPr lang="sk-SK" dirty="0" err="1" smtClean="0"/>
              <a:t>Framework</a:t>
            </a:r>
            <a:r>
              <a:rPr lang="sk-SK" dirty="0" smtClean="0"/>
              <a:t>, KWF)</a:t>
            </a:r>
          </a:p>
          <a:p>
            <a:pPr marL="179388" indent="-179388">
              <a:spcBef>
                <a:spcPts val="600"/>
              </a:spcBef>
              <a:buFont typeface="Arial" panose="020B0604020202020204" pitchFamily="34" charset="0"/>
              <a:buChar char="•"/>
            </a:pPr>
            <a:r>
              <a:rPr lang="sk-SK" dirty="0" smtClean="0"/>
              <a:t>definovali </a:t>
            </a:r>
            <a:r>
              <a:rPr lang="sk-SK" dirty="0"/>
              <a:t>komponenty otvoreného systému na uchovávanie, prístup a manažment (organizáciu, riadenie) informácií, pričom architektúru systému oddeľujú od uchovávaného </a:t>
            </a:r>
            <a:r>
              <a:rPr lang="sk-SK" dirty="0" smtClean="0"/>
              <a:t>obsahu</a:t>
            </a:r>
          </a:p>
        </p:txBody>
      </p:sp>
      <p:sp>
        <p:nvSpPr>
          <p:cNvPr id="9" name="Obdĺžnik 8"/>
          <p:cNvSpPr/>
          <p:nvPr/>
        </p:nvSpPr>
        <p:spPr>
          <a:xfrm>
            <a:off x="854179" y="4731046"/>
            <a:ext cx="11824784" cy="523220"/>
          </a:xfrm>
          <a:prstGeom prst="rect">
            <a:avLst/>
          </a:prstGeom>
        </p:spPr>
        <p:txBody>
          <a:bodyPr wrap="square">
            <a:spAutoFit/>
          </a:bodyPr>
          <a:lstStyle/>
          <a:p>
            <a:endParaRPr lang="sk-SK" sz="1000" dirty="0">
              <a:solidFill>
                <a:srgbClr val="000000"/>
              </a:solidFill>
              <a:latin typeface="Calibri" panose="020F0502020204030204" pitchFamily="34" charset="0"/>
            </a:endParaRPr>
          </a:p>
          <a:p>
            <a:pPr marR="9630"/>
            <a:r>
              <a:rPr lang="sk-SK" i="1" dirty="0" smtClean="0">
                <a:latin typeface="Calibri" panose="020F0502020204030204" pitchFamily="34" charset="0"/>
              </a:rPr>
              <a:t> </a:t>
            </a:r>
            <a:endParaRPr lang="sk-SK" dirty="0"/>
          </a:p>
        </p:txBody>
      </p:sp>
      <p:sp>
        <p:nvSpPr>
          <p:cNvPr id="12" name="Zástupný objekt pre číslo snímky 11"/>
          <p:cNvSpPr>
            <a:spLocks noGrp="1"/>
          </p:cNvSpPr>
          <p:nvPr>
            <p:ph type="sldNum" sz="quarter" idx="12"/>
          </p:nvPr>
        </p:nvSpPr>
        <p:spPr>
          <a:xfrm>
            <a:off x="11844605" y="6616469"/>
            <a:ext cx="347395" cy="181658"/>
          </a:xfrm>
        </p:spPr>
        <p:txBody>
          <a:bodyPr/>
          <a:lstStyle/>
          <a:p>
            <a:pPr>
              <a:defRPr/>
            </a:pPr>
            <a:fld id="{5F8A6784-8DE6-4866-8026-B3451A70A446}" type="slidenum">
              <a:rPr lang="sk-SK" smtClean="0"/>
              <a:pPr>
                <a:defRPr/>
              </a:pPr>
              <a:t>9</a:t>
            </a:fld>
            <a:endParaRPr lang="sk-SK" dirty="0"/>
          </a:p>
        </p:txBody>
      </p:sp>
      <p:sp>
        <p:nvSpPr>
          <p:cNvPr id="13" name="Obdĺžnik 12"/>
          <p:cNvSpPr/>
          <p:nvPr/>
        </p:nvSpPr>
        <p:spPr>
          <a:xfrm>
            <a:off x="310548" y="2853863"/>
            <a:ext cx="5458880" cy="3795965"/>
          </a:xfrm>
          <a:prstGeom prst="rect">
            <a:avLst/>
          </a:prstGeom>
          <a:solidFill>
            <a:schemeClr val="accent1">
              <a:lumMod val="20000"/>
              <a:lumOff val="80000"/>
            </a:schemeClr>
          </a:solidFill>
        </p:spPr>
        <p:txBody>
          <a:bodyPr wrap="square" lIns="144000" tIns="72000" bIns="180000">
            <a:noAutofit/>
          </a:bodyPr>
          <a:lstStyle/>
          <a:p>
            <a:pPr>
              <a:spcBef>
                <a:spcPts val="0"/>
              </a:spcBef>
            </a:pPr>
            <a:r>
              <a:rPr lang="sk-SK" sz="2000" b="1" dirty="0">
                <a:solidFill>
                  <a:srgbClr val="C00000"/>
                </a:solidFill>
              </a:rPr>
              <a:t>Digitálny repozitár/úložisko </a:t>
            </a:r>
            <a:endParaRPr lang="sk-SK" sz="2000" b="1" dirty="0" smtClean="0">
              <a:solidFill>
                <a:srgbClr val="C00000"/>
              </a:solidFill>
            </a:endParaRPr>
          </a:p>
          <a:p>
            <a:pPr>
              <a:spcBef>
                <a:spcPts val="600"/>
              </a:spcBef>
            </a:pPr>
            <a:r>
              <a:rPr lang="sk-SK" sz="1600" b="1" i="1" dirty="0" smtClean="0">
                <a:solidFill>
                  <a:srgbClr val="C00000"/>
                </a:solidFill>
              </a:rPr>
              <a:t>(</a:t>
            </a:r>
            <a:r>
              <a:rPr lang="sk-SK" sz="1600" b="1" i="1" dirty="0" err="1">
                <a:solidFill>
                  <a:srgbClr val="C00000"/>
                </a:solidFill>
              </a:rPr>
              <a:t>Digital</a:t>
            </a:r>
            <a:r>
              <a:rPr lang="sk-SK" sz="1600" b="1" i="1" dirty="0">
                <a:solidFill>
                  <a:srgbClr val="C00000"/>
                </a:solidFill>
              </a:rPr>
              <a:t> </a:t>
            </a:r>
            <a:r>
              <a:rPr lang="sk-SK" sz="1600" b="1" i="1" dirty="0" err="1">
                <a:solidFill>
                  <a:srgbClr val="C00000"/>
                </a:solidFill>
              </a:rPr>
              <a:t>Repository</a:t>
            </a:r>
            <a:r>
              <a:rPr lang="sk-SK" sz="1600" b="1" i="1" dirty="0">
                <a:solidFill>
                  <a:srgbClr val="C00000"/>
                </a:solidFill>
              </a:rPr>
              <a:t>/</a:t>
            </a:r>
            <a:r>
              <a:rPr lang="sk-SK" sz="1600" b="1" i="1" dirty="0" err="1">
                <a:solidFill>
                  <a:srgbClr val="C00000"/>
                </a:solidFill>
              </a:rPr>
              <a:t>Storage</a:t>
            </a:r>
            <a:r>
              <a:rPr lang="sk-SK" sz="1600" b="1" i="1" dirty="0">
                <a:solidFill>
                  <a:srgbClr val="C00000"/>
                </a:solidFill>
              </a:rPr>
              <a:t>) </a:t>
            </a:r>
          </a:p>
          <a:p>
            <a:pPr marL="174625" indent="-174625">
              <a:lnSpc>
                <a:spcPct val="120000"/>
              </a:lnSpc>
              <a:spcBef>
                <a:spcPts val="1200"/>
              </a:spcBef>
              <a:buFont typeface="Arial" panose="020B0604020202020204" pitchFamily="34" charset="0"/>
              <a:buChar char="•"/>
            </a:pPr>
            <a:r>
              <a:rPr lang="sk-SK" dirty="0">
                <a:latin typeface="Comic Sans MS" panose="030F0702030302020204" pitchFamily="66" charset="0"/>
              </a:rPr>
              <a:t>O</a:t>
            </a:r>
            <a:r>
              <a:rPr lang="sk-SK" dirty="0" smtClean="0">
                <a:latin typeface="Comic Sans MS" panose="030F0702030302020204" pitchFamily="66" charset="0"/>
              </a:rPr>
              <a:t>tvorený </a:t>
            </a:r>
            <a:r>
              <a:rPr lang="sk-SK" dirty="0">
                <a:latin typeface="Comic Sans MS" panose="030F0702030302020204" pitchFamily="66" charset="0"/>
              </a:rPr>
              <a:t>systém s prístupom cez sieťové rozhranie, v ktorom sú uložené digitálne objekty </a:t>
            </a:r>
            <a:r>
              <a:rPr lang="sk-SK" b="1" dirty="0" smtClean="0">
                <a:latin typeface="Comic Sans MS" panose="030F0702030302020204" pitchFamily="66" charset="0"/>
              </a:rPr>
              <a:t>na </a:t>
            </a:r>
            <a:r>
              <a:rPr lang="sk-SK" b="1" dirty="0">
                <a:latin typeface="Comic Sans MS" panose="030F0702030302020204" pitchFamily="66" charset="0"/>
              </a:rPr>
              <a:t>ich ďalšie sprístupnenie a </a:t>
            </a:r>
            <a:r>
              <a:rPr lang="sk-SK" b="1" dirty="0" smtClean="0">
                <a:latin typeface="Comic Sans MS" panose="030F0702030302020204" pitchFamily="66" charset="0"/>
              </a:rPr>
              <a:t>využitie</a:t>
            </a:r>
            <a:r>
              <a:rPr lang="sk-SK" dirty="0" smtClean="0">
                <a:latin typeface="Comic Sans MS" panose="030F0702030302020204" pitchFamily="66" charset="0"/>
              </a:rPr>
              <a:t>.</a:t>
            </a:r>
            <a:r>
              <a:rPr lang="sk-SK" baseline="30000" dirty="0" smtClean="0">
                <a:latin typeface="Comic Sans MS" panose="030F0702030302020204" pitchFamily="66" charset="0"/>
              </a:rPr>
              <a:t>(3)</a:t>
            </a:r>
            <a:endParaRPr lang="sk-SK" dirty="0" smtClean="0">
              <a:solidFill>
                <a:srgbClr val="00B050"/>
              </a:solidFill>
              <a:latin typeface="Comic Sans MS" panose="030F0702030302020204" pitchFamily="66" charset="0"/>
            </a:endParaRPr>
          </a:p>
          <a:p>
            <a:pPr marL="182563" indent="-182563">
              <a:lnSpc>
                <a:spcPct val="120000"/>
              </a:lnSpc>
              <a:spcBef>
                <a:spcPts val="1800"/>
              </a:spcBef>
              <a:buFont typeface="Arial" panose="020B0604020202020204" pitchFamily="34" charset="0"/>
              <a:buChar char="•"/>
            </a:pPr>
            <a:r>
              <a:rPr lang="sk-SK" dirty="0">
                <a:latin typeface="Comic Sans MS" panose="030F0702030302020204" pitchFamily="66" charset="0"/>
              </a:rPr>
              <a:t>Informační systém určený k </a:t>
            </a:r>
            <a:r>
              <a:rPr lang="sk-SK" dirty="0" err="1">
                <a:latin typeface="Comic Sans MS" panose="030F0702030302020204" pitchFamily="66" charset="0"/>
              </a:rPr>
              <a:t>digitální</a:t>
            </a:r>
            <a:r>
              <a:rPr lang="sk-SK" dirty="0">
                <a:latin typeface="Comic Sans MS" panose="030F0702030302020204" pitchFamily="66" charset="0"/>
              </a:rPr>
              <a:t> </a:t>
            </a:r>
            <a:r>
              <a:rPr lang="sk-SK" dirty="0" err="1">
                <a:latin typeface="Comic Sans MS" panose="030F0702030302020204" pitchFamily="66" charset="0"/>
              </a:rPr>
              <a:t>archivaci</a:t>
            </a:r>
            <a:r>
              <a:rPr lang="sk-SK" dirty="0">
                <a:latin typeface="Comic Sans MS" panose="030F0702030302020204" pitchFamily="66" charset="0"/>
              </a:rPr>
              <a:t>, </a:t>
            </a:r>
            <a:r>
              <a:rPr lang="sk-SK" dirty="0" err="1">
                <a:latin typeface="Comic Sans MS" panose="030F0702030302020204" pitchFamily="66" charset="0"/>
              </a:rPr>
              <a:t>tj</a:t>
            </a:r>
            <a:r>
              <a:rPr lang="sk-SK" dirty="0">
                <a:latin typeface="Comic Sans MS" panose="030F0702030302020204" pitchFamily="66" charset="0"/>
              </a:rPr>
              <a:t>. </a:t>
            </a:r>
            <a:r>
              <a:rPr lang="sk-SK" dirty="0" err="1">
                <a:latin typeface="Comic Sans MS" panose="030F0702030302020204" pitchFamily="66" charset="0"/>
              </a:rPr>
              <a:t>zajišťující</a:t>
            </a:r>
            <a:r>
              <a:rPr lang="sk-SK" dirty="0">
                <a:latin typeface="Comic Sans MS" panose="030F0702030302020204" pitchFamily="66" charset="0"/>
              </a:rPr>
              <a:t> uložení, ochranu, integritu, autenticitu a </a:t>
            </a:r>
            <a:r>
              <a:rPr lang="sk-SK" b="1" dirty="0" err="1">
                <a:latin typeface="Comic Sans MS" panose="030F0702030302020204" pitchFamily="66" charset="0"/>
              </a:rPr>
              <a:t>zpřístupnění</a:t>
            </a:r>
            <a:r>
              <a:rPr lang="sk-SK" b="1" dirty="0">
                <a:latin typeface="Comic Sans MS" panose="030F0702030302020204" pitchFamily="66" charset="0"/>
              </a:rPr>
              <a:t> </a:t>
            </a:r>
            <a:r>
              <a:rPr lang="sk-SK" b="1" dirty="0" err="1">
                <a:latin typeface="Comic Sans MS" panose="030F0702030302020204" pitchFamily="66" charset="0"/>
              </a:rPr>
              <a:t>digitálních</a:t>
            </a:r>
            <a:r>
              <a:rPr lang="sk-SK" b="1" dirty="0">
                <a:latin typeface="Comic Sans MS" panose="030F0702030302020204" pitchFamily="66" charset="0"/>
              </a:rPr>
              <a:t> </a:t>
            </a:r>
            <a:r>
              <a:rPr lang="sk-SK" b="1" dirty="0" err="1">
                <a:latin typeface="Comic Sans MS" panose="030F0702030302020204" pitchFamily="66" charset="0"/>
              </a:rPr>
              <a:t>dokumentů</a:t>
            </a:r>
            <a:r>
              <a:rPr lang="sk-SK" b="1" dirty="0">
                <a:latin typeface="Comic Sans MS" panose="030F0702030302020204" pitchFamily="66" charset="0"/>
              </a:rPr>
              <a:t> v </a:t>
            </a:r>
            <a:r>
              <a:rPr lang="sk-SK" b="1" dirty="0" err="1">
                <a:latin typeface="Comic Sans MS" panose="030F0702030302020204" pitchFamily="66" charset="0"/>
              </a:rPr>
              <a:t>dlouhodobém</a:t>
            </a:r>
            <a:r>
              <a:rPr lang="sk-SK" b="1" dirty="0">
                <a:latin typeface="Comic Sans MS" panose="030F0702030302020204" pitchFamily="66" charset="0"/>
              </a:rPr>
              <a:t> </a:t>
            </a:r>
            <a:r>
              <a:rPr lang="sk-SK" b="1" dirty="0" smtClean="0">
                <a:latin typeface="Comic Sans MS" panose="030F0702030302020204" pitchFamily="66" charset="0"/>
              </a:rPr>
              <a:t>horizontu</a:t>
            </a:r>
            <a:r>
              <a:rPr lang="sk-SK" dirty="0" smtClean="0">
                <a:latin typeface="Comic Sans MS" panose="030F0702030302020204" pitchFamily="66" charset="0"/>
              </a:rPr>
              <a:t>.</a:t>
            </a:r>
            <a:r>
              <a:rPr lang="sk-SK" baseline="30000" dirty="0" smtClean="0">
                <a:latin typeface="Comic Sans MS" panose="030F0702030302020204" pitchFamily="66" charset="0"/>
              </a:rPr>
              <a:t>(6)</a:t>
            </a:r>
            <a:endParaRPr lang="sk-SK" baseline="30000" dirty="0">
              <a:latin typeface="Comic Sans MS" panose="030F0702030302020204" pitchFamily="66" charset="0"/>
            </a:endParaRPr>
          </a:p>
        </p:txBody>
      </p:sp>
      <p:sp>
        <p:nvSpPr>
          <p:cNvPr id="14" name="Obdĺžnik 13"/>
          <p:cNvSpPr/>
          <p:nvPr/>
        </p:nvSpPr>
        <p:spPr>
          <a:xfrm>
            <a:off x="5904696" y="2860861"/>
            <a:ext cx="6019826" cy="3799445"/>
          </a:xfrm>
          <a:prstGeom prst="rect">
            <a:avLst/>
          </a:prstGeom>
          <a:solidFill>
            <a:schemeClr val="accent6">
              <a:lumMod val="40000"/>
              <a:lumOff val="60000"/>
            </a:schemeClr>
          </a:solidFill>
        </p:spPr>
        <p:txBody>
          <a:bodyPr wrap="square" lIns="144000" tIns="72000" bIns="72000">
            <a:noAutofit/>
          </a:bodyPr>
          <a:lstStyle/>
          <a:p>
            <a:pPr>
              <a:lnSpc>
                <a:spcPct val="120000"/>
              </a:lnSpc>
              <a:spcBef>
                <a:spcPts val="0"/>
              </a:spcBef>
            </a:pPr>
            <a:r>
              <a:rPr lang="sk-SK" sz="2000" b="1" dirty="0">
                <a:solidFill>
                  <a:srgbClr val="C00000"/>
                </a:solidFill>
              </a:rPr>
              <a:t>Digitálny archív </a:t>
            </a:r>
            <a:r>
              <a:rPr lang="sk-SK" sz="1600" b="1" i="1" dirty="0">
                <a:solidFill>
                  <a:srgbClr val="C00000"/>
                </a:solidFill>
              </a:rPr>
              <a:t>(</a:t>
            </a:r>
            <a:r>
              <a:rPr lang="sk-SK" sz="1600" b="1" i="1" dirty="0" err="1">
                <a:solidFill>
                  <a:srgbClr val="C00000"/>
                </a:solidFill>
              </a:rPr>
              <a:t>Digital</a:t>
            </a:r>
            <a:r>
              <a:rPr lang="sk-SK" sz="1600" b="1" i="1" dirty="0">
                <a:solidFill>
                  <a:srgbClr val="C00000"/>
                </a:solidFill>
              </a:rPr>
              <a:t> </a:t>
            </a:r>
            <a:r>
              <a:rPr lang="sk-SK" sz="1600" b="1" i="1" dirty="0" err="1">
                <a:solidFill>
                  <a:srgbClr val="C00000"/>
                </a:solidFill>
              </a:rPr>
              <a:t>Archive</a:t>
            </a:r>
            <a:r>
              <a:rPr lang="sk-SK" sz="1600" b="1" i="1" dirty="0">
                <a:solidFill>
                  <a:srgbClr val="C00000"/>
                </a:solidFill>
              </a:rPr>
              <a:t>)</a:t>
            </a:r>
          </a:p>
          <a:p>
            <a:pPr marL="179388" indent="-179388">
              <a:lnSpc>
                <a:spcPct val="120000"/>
              </a:lnSpc>
              <a:spcBef>
                <a:spcPts val="0"/>
              </a:spcBef>
              <a:buFont typeface="Arial" panose="020B0604020202020204" pitchFamily="34" charset="0"/>
              <a:buChar char="•"/>
            </a:pPr>
            <a:r>
              <a:rPr lang="sk-SK" dirty="0">
                <a:latin typeface="Comic Sans MS" panose="030F0702030302020204" pitchFamily="66" charset="0"/>
              </a:rPr>
              <a:t>Organizovaná </a:t>
            </a:r>
            <a:r>
              <a:rPr lang="sk-SK" dirty="0" err="1">
                <a:latin typeface="Comic Sans MS" panose="030F0702030302020204" pitchFamily="66" charset="0"/>
              </a:rPr>
              <a:t>sbírka</a:t>
            </a:r>
            <a:r>
              <a:rPr lang="sk-SK" dirty="0">
                <a:latin typeface="Comic Sans MS" panose="030F0702030302020204" pitchFamily="66" charset="0"/>
              </a:rPr>
              <a:t> </a:t>
            </a:r>
            <a:r>
              <a:rPr lang="sk-SK" dirty="0" err="1">
                <a:latin typeface="Comic Sans MS" panose="030F0702030302020204" pitchFamily="66" charset="0"/>
              </a:rPr>
              <a:t>digitálních</a:t>
            </a:r>
            <a:r>
              <a:rPr lang="sk-SK" dirty="0">
                <a:latin typeface="Comic Sans MS" panose="030F0702030302020204" pitchFamily="66" charset="0"/>
              </a:rPr>
              <a:t> </a:t>
            </a:r>
            <a:r>
              <a:rPr lang="sk-SK" dirty="0" err="1">
                <a:latin typeface="Comic Sans MS" panose="030F0702030302020204" pitchFamily="66" charset="0"/>
              </a:rPr>
              <a:t>dokumentů</a:t>
            </a:r>
            <a:r>
              <a:rPr lang="sk-SK" dirty="0">
                <a:latin typeface="Comic Sans MS" panose="030F0702030302020204" pitchFamily="66" charset="0"/>
              </a:rPr>
              <a:t> </a:t>
            </a:r>
            <a:r>
              <a:rPr lang="sk-SK" dirty="0" err="1">
                <a:latin typeface="Comic Sans MS" panose="030F0702030302020204" pitchFamily="66" charset="0"/>
              </a:rPr>
              <a:t>shromážděná</a:t>
            </a:r>
            <a:r>
              <a:rPr lang="sk-SK" dirty="0">
                <a:latin typeface="Comic Sans MS" panose="030F0702030302020204" pitchFamily="66" charset="0"/>
              </a:rPr>
              <a:t> za </a:t>
            </a:r>
            <a:r>
              <a:rPr lang="sk-SK" dirty="0" err="1">
                <a:latin typeface="Comic Sans MS" panose="030F0702030302020204" pitchFamily="66" charset="0"/>
              </a:rPr>
              <a:t>účelem</a:t>
            </a:r>
            <a:r>
              <a:rPr lang="sk-SK" dirty="0">
                <a:latin typeface="Comic Sans MS" panose="030F0702030302020204" pitchFamily="66" charset="0"/>
              </a:rPr>
              <a:t> </a:t>
            </a:r>
            <a:r>
              <a:rPr lang="sk-SK" dirty="0" err="1">
                <a:latin typeface="Comic Sans MS" panose="030F0702030302020204" pitchFamily="66" charset="0"/>
              </a:rPr>
              <a:t>jejich</a:t>
            </a:r>
            <a:r>
              <a:rPr lang="sk-SK" dirty="0">
                <a:latin typeface="Comic Sans MS" panose="030F0702030302020204" pitchFamily="66" charset="0"/>
              </a:rPr>
              <a:t> </a:t>
            </a:r>
            <a:r>
              <a:rPr lang="sk-SK" b="1" dirty="0" err="1">
                <a:latin typeface="Comic Sans MS" panose="030F0702030302020204" pitchFamily="66" charset="0"/>
              </a:rPr>
              <a:t>dlouhodobého</a:t>
            </a:r>
            <a:r>
              <a:rPr lang="sk-SK" b="1" dirty="0">
                <a:latin typeface="Comic Sans MS" panose="030F0702030302020204" pitchFamily="66" charset="0"/>
              </a:rPr>
              <a:t> </a:t>
            </a:r>
            <a:r>
              <a:rPr lang="sk-SK" b="1" dirty="0" err="1">
                <a:latin typeface="Comic Sans MS" panose="030F0702030302020204" pitchFamily="66" charset="0"/>
              </a:rPr>
              <a:t>uchování</a:t>
            </a:r>
            <a:r>
              <a:rPr lang="sk-SK" b="1" dirty="0">
                <a:latin typeface="Comic Sans MS" panose="030F0702030302020204" pitchFamily="66" charset="0"/>
              </a:rPr>
              <a:t>.</a:t>
            </a:r>
            <a:r>
              <a:rPr lang="sk-SK" dirty="0">
                <a:latin typeface="Comic Sans MS" panose="030F0702030302020204" pitchFamily="66" charset="0"/>
              </a:rPr>
              <a:t> </a:t>
            </a:r>
            <a:r>
              <a:rPr lang="sk-SK" dirty="0" err="1">
                <a:latin typeface="Comic Sans MS" panose="030F0702030302020204" pitchFamily="66" charset="0"/>
              </a:rPr>
              <a:t>Může</a:t>
            </a:r>
            <a:r>
              <a:rPr lang="sk-SK" dirty="0">
                <a:latin typeface="Comic Sans MS" panose="030F0702030302020204" pitchFamily="66" charset="0"/>
              </a:rPr>
              <a:t> </a:t>
            </a:r>
            <a:r>
              <a:rPr lang="sk-SK" dirty="0" err="1">
                <a:latin typeface="Comic Sans MS" panose="030F0702030302020204" pitchFamily="66" charset="0"/>
              </a:rPr>
              <a:t>se</a:t>
            </a:r>
            <a:r>
              <a:rPr lang="sk-SK" dirty="0">
                <a:latin typeface="Comic Sans MS" panose="030F0702030302020204" pitchFamily="66" charset="0"/>
              </a:rPr>
              <a:t> </a:t>
            </a:r>
            <a:r>
              <a:rPr lang="sk-SK" dirty="0" err="1">
                <a:latin typeface="Comic Sans MS" panose="030F0702030302020204" pitchFamily="66" charset="0"/>
              </a:rPr>
              <a:t>jednat</a:t>
            </a:r>
            <a:r>
              <a:rPr lang="sk-SK" dirty="0">
                <a:latin typeface="Comic Sans MS" panose="030F0702030302020204" pitchFamily="66" charset="0"/>
              </a:rPr>
              <a:t> o digitalizované dokumenty, </a:t>
            </a:r>
            <a:r>
              <a:rPr lang="sk-SK" dirty="0" err="1">
                <a:latin typeface="Comic Sans MS" panose="030F0702030302020204" pitchFamily="66" charset="0"/>
              </a:rPr>
              <a:t>tj</a:t>
            </a:r>
            <a:r>
              <a:rPr lang="sk-SK" dirty="0">
                <a:latin typeface="Comic Sans MS" panose="030F0702030302020204" pitchFamily="66" charset="0"/>
              </a:rPr>
              <a:t>. </a:t>
            </a:r>
            <a:r>
              <a:rPr lang="sk-SK" dirty="0" err="1">
                <a:latin typeface="Comic Sans MS" panose="030F0702030302020204" pitchFamily="66" charset="0"/>
              </a:rPr>
              <a:t>tištěné</a:t>
            </a:r>
            <a:r>
              <a:rPr lang="sk-SK" dirty="0">
                <a:latin typeface="Comic Sans MS" panose="030F0702030302020204" pitchFamily="66" charset="0"/>
              </a:rPr>
              <a:t> druhy </a:t>
            </a:r>
            <a:r>
              <a:rPr lang="sk-SK" dirty="0" err="1">
                <a:latin typeface="Comic Sans MS" panose="030F0702030302020204" pitchFamily="66" charset="0"/>
              </a:rPr>
              <a:t>dokumentů</a:t>
            </a:r>
            <a:r>
              <a:rPr lang="sk-SK" dirty="0">
                <a:latin typeface="Comic Sans MS" panose="030F0702030302020204" pitchFamily="66" charset="0"/>
              </a:rPr>
              <a:t> </a:t>
            </a:r>
            <a:r>
              <a:rPr lang="sk-SK" dirty="0" err="1">
                <a:latin typeface="Comic Sans MS" panose="030F0702030302020204" pitchFamily="66" charset="0"/>
              </a:rPr>
              <a:t>převedených</a:t>
            </a:r>
            <a:r>
              <a:rPr lang="sk-SK" dirty="0">
                <a:latin typeface="Comic Sans MS" panose="030F0702030302020204" pitchFamily="66" charset="0"/>
              </a:rPr>
              <a:t> do </a:t>
            </a:r>
            <a:r>
              <a:rPr lang="sk-SK" dirty="0" err="1">
                <a:latin typeface="Comic Sans MS" panose="030F0702030302020204" pitchFamily="66" charset="0"/>
              </a:rPr>
              <a:t>digitální</a:t>
            </a:r>
            <a:r>
              <a:rPr lang="sk-SK" dirty="0">
                <a:latin typeface="Comic Sans MS" panose="030F0702030302020204" pitchFamily="66" charset="0"/>
              </a:rPr>
              <a:t> podoby, nebo o dokumenty </a:t>
            </a:r>
            <a:r>
              <a:rPr lang="sk-SK" dirty="0" err="1">
                <a:latin typeface="Comic Sans MS" panose="030F0702030302020204" pitchFamily="66" charset="0"/>
              </a:rPr>
              <a:t>vytvořené</a:t>
            </a:r>
            <a:r>
              <a:rPr lang="sk-SK" dirty="0">
                <a:latin typeface="Comic Sans MS" panose="030F0702030302020204" pitchFamily="66" charset="0"/>
              </a:rPr>
              <a:t> </a:t>
            </a:r>
            <a:r>
              <a:rPr lang="sk-SK" dirty="0" err="1">
                <a:latin typeface="Comic Sans MS" panose="030F0702030302020204" pitchFamily="66" charset="0"/>
              </a:rPr>
              <a:t>již</a:t>
            </a:r>
            <a:r>
              <a:rPr lang="sk-SK" dirty="0">
                <a:latin typeface="Comic Sans MS" panose="030F0702030302020204" pitchFamily="66" charset="0"/>
              </a:rPr>
              <a:t> </a:t>
            </a:r>
            <a:r>
              <a:rPr lang="sk-SK" dirty="0" err="1">
                <a:latin typeface="Comic Sans MS" panose="030F0702030302020204" pitchFamily="66" charset="0"/>
              </a:rPr>
              <a:t>jako</a:t>
            </a:r>
            <a:r>
              <a:rPr lang="sk-SK" dirty="0">
                <a:latin typeface="Comic Sans MS" panose="030F0702030302020204" pitchFamily="66" charset="0"/>
              </a:rPr>
              <a:t> </a:t>
            </a:r>
            <a:r>
              <a:rPr lang="sk-SK" dirty="0" err="1" smtClean="0">
                <a:latin typeface="Comic Sans MS" panose="030F0702030302020204" pitchFamily="66" charset="0"/>
              </a:rPr>
              <a:t>digitální</a:t>
            </a:r>
            <a:r>
              <a:rPr lang="sk-SK" dirty="0" smtClean="0">
                <a:latin typeface="Comic Sans MS" panose="030F0702030302020204" pitchFamily="66" charset="0"/>
              </a:rPr>
              <a:t>.</a:t>
            </a:r>
            <a:r>
              <a:rPr lang="sk-SK" baseline="30000" dirty="0" smtClean="0">
                <a:latin typeface="Comic Sans MS" panose="030F0702030302020204" pitchFamily="66" charset="0"/>
              </a:rPr>
              <a:t>(5)</a:t>
            </a:r>
          </a:p>
          <a:p>
            <a:pPr marL="179388" indent="-179388">
              <a:lnSpc>
                <a:spcPct val="120000"/>
              </a:lnSpc>
              <a:spcBef>
                <a:spcPts val="1200"/>
              </a:spcBef>
              <a:buFont typeface="Arial" panose="020B0604020202020204" pitchFamily="34" charset="0"/>
              <a:buChar char="•"/>
            </a:pPr>
            <a:r>
              <a:rPr lang="sk-SK" dirty="0" smtClean="0">
                <a:latin typeface="Comic Sans MS" panose="030F0702030302020204" pitchFamily="66" charset="0"/>
              </a:rPr>
              <a:t>Organizácia</a:t>
            </a:r>
            <a:r>
              <a:rPr lang="sk-SK" dirty="0">
                <a:latin typeface="Comic Sans MS" panose="030F0702030302020204" pitchFamily="66" charset="0"/>
              </a:rPr>
              <a:t>, ktorá má v úmysle uchovávať informácie na to, aby k nim malo prístup, a aby ich využívalo určené </a:t>
            </a:r>
            <a:r>
              <a:rPr lang="sk-SK" dirty="0" smtClean="0">
                <a:latin typeface="Comic Sans MS" panose="030F0702030302020204" pitchFamily="66" charset="0"/>
              </a:rPr>
              <a:t>spoločenstvo.</a:t>
            </a:r>
            <a:r>
              <a:rPr lang="sk-SK" baseline="30000" dirty="0" smtClean="0">
                <a:latin typeface="Comic Sans MS" panose="030F0702030302020204" pitchFamily="66" charset="0"/>
              </a:rPr>
              <a:t>(7)</a:t>
            </a:r>
            <a:r>
              <a:rPr lang="sk-SK" dirty="0" smtClean="0">
                <a:latin typeface="Comic Sans MS" panose="030F0702030302020204" pitchFamily="66" charset="0"/>
              </a:rPr>
              <a:t> </a:t>
            </a:r>
          </a:p>
          <a:p>
            <a:pPr>
              <a:spcBef>
                <a:spcPts val="600"/>
              </a:spcBef>
            </a:pPr>
            <a:r>
              <a:rPr lang="sk-SK" sz="800" b="1" dirty="0">
                <a:hlinkClick r:id="rId4"/>
              </a:rPr>
              <a:t>Terminologická databáza Úradu pre normalizáciu, metrológiu a skúšobníctvo Slovenskej republiky</a:t>
            </a:r>
            <a:endParaRPr lang="sk-SK"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4144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4860</TotalTime>
  <Words>8767</Words>
  <Application>Microsoft Office PowerPoint</Application>
  <PresentationFormat>Širokouhlá</PresentationFormat>
  <Paragraphs>663</Paragraphs>
  <Slides>31</Slides>
  <Notes>31</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31</vt:i4>
      </vt:variant>
    </vt:vector>
  </HeadingPairs>
  <TitlesOfParts>
    <vt:vector size="38" baseType="lpstr">
      <vt:lpstr>Arial</vt:lpstr>
      <vt:lpstr>Calibri</vt:lpstr>
      <vt:lpstr>Calibri Light</vt:lpstr>
      <vt:lpstr>Comic Sans MS</vt:lpstr>
      <vt:lpstr>Tahoma</vt:lpstr>
      <vt:lpstr>Times New Roman</vt:lpstr>
      <vt:lpstr>Motív balíka Office</vt:lpstr>
      <vt:lpstr>Archivácia a repozitáre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Stozicka Zuzana</dc:creator>
  <cp:lastModifiedBy>Fisova Gabriela</cp:lastModifiedBy>
  <cp:revision>360</cp:revision>
  <cp:lastPrinted>2025-03-03T15:14:51Z</cp:lastPrinted>
  <dcterms:created xsi:type="dcterms:W3CDTF">2020-02-07T08:31:57Z</dcterms:created>
  <dcterms:modified xsi:type="dcterms:W3CDTF">2025-03-03T15:22:37Z</dcterms:modified>
</cp:coreProperties>
</file>