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5" r:id="rId3"/>
    <p:sldId id="310" r:id="rId4"/>
    <p:sldId id="309" r:id="rId5"/>
    <p:sldId id="311" r:id="rId6"/>
    <p:sldId id="266" r:id="rId7"/>
    <p:sldId id="267" r:id="rId8"/>
    <p:sldId id="302" r:id="rId9"/>
    <p:sldId id="304" r:id="rId10"/>
    <p:sldId id="303" r:id="rId11"/>
    <p:sldId id="305" r:id="rId12"/>
    <p:sldId id="306" r:id="rId13"/>
    <p:sldId id="307" r:id="rId14"/>
    <p:sldId id="301" r:id="rId15"/>
    <p:sldId id="263" r:id="rId16"/>
    <p:sldId id="258" r:id="rId17"/>
    <p:sldId id="273" r:id="rId18"/>
    <p:sldId id="272" r:id="rId19"/>
    <p:sldId id="297" r:id="rId20"/>
    <p:sldId id="274" r:id="rId21"/>
    <p:sldId id="275" r:id="rId22"/>
    <p:sldId id="276" r:id="rId23"/>
    <p:sldId id="277" r:id="rId24"/>
    <p:sldId id="278" r:id="rId25"/>
    <p:sldId id="281" r:id="rId26"/>
    <p:sldId id="279" r:id="rId27"/>
    <p:sldId id="280" r:id="rId28"/>
    <p:sldId id="282" r:id="rId29"/>
    <p:sldId id="283" r:id="rId30"/>
    <p:sldId id="284" r:id="rId31"/>
    <p:sldId id="285" r:id="rId32"/>
    <p:sldId id="286" r:id="rId33"/>
    <p:sldId id="287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86280-2491-4BC5-83CE-B6026470D33D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44E9D-93D1-4A2D-BF63-5CA651DDDB1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3381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74F4C-0AAC-4C1E-8884-218EF3269D0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4B4A9-C5F0-4542-8544-1658DA4968C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005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4696D-5886-4DB4-BBEC-710C45F5EABF}" type="slidenum">
              <a:rPr lang="sk-SK" smtClean="0"/>
              <a:pPr/>
              <a:t>17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626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217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605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07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579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066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820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286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127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428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248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04002-38F2-481C-A57A-79B21E63DA6E}" type="datetimeFigureOut">
              <a:rPr lang="sk-SK" smtClean="0"/>
              <a:pPr/>
              <a:t>13. 6. 2025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38306-9E7D-4F1B-8DEA-09B9C2891D8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018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clanky.rvp.cz/clanek/1081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134672" cy="4322911"/>
          </a:xfrm>
        </p:spPr>
        <p:txBody>
          <a:bodyPr>
            <a:normAutofit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cap="all" dirty="0" smtClean="0">
                <a:solidFill>
                  <a:srgbClr val="FF0000"/>
                </a:solidFill>
              </a:rPr>
              <a:t>didaktika technických odborných predmetov  </a:t>
            </a: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didaktiky ako vedy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Rím</a:t>
            </a:r>
          </a:p>
          <a:p>
            <a:r>
              <a:rPr lang="sk-SK" dirty="0" smtClean="0"/>
              <a:t>Rodina – chlapci aj dievčatá</a:t>
            </a:r>
          </a:p>
          <a:p>
            <a:r>
              <a:rPr lang="sk-SK" dirty="0" smtClean="0"/>
              <a:t>Školy: </a:t>
            </a:r>
          </a:p>
          <a:p>
            <a:r>
              <a:rPr lang="sk-SK" dirty="0" smtClean="0"/>
              <a:t>republikánsky </a:t>
            </a:r>
            <a:r>
              <a:rPr lang="sk-SK" dirty="0"/>
              <a:t>Rím (gréčtina</a:t>
            </a:r>
            <a:r>
              <a:rPr lang="sk-SK" dirty="0" smtClean="0"/>
              <a:t>!): </a:t>
            </a:r>
            <a:r>
              <a:rPr lang="sk-SK" b="1" i="1" dirty="0" err="1" smtClean="0"/>
              <a:t>ludi</a:t>
            </a:r>
            <a:r>
              <a:rPr lang="sk-SK" b="1" i="1" dirty="0" smtClean="0"/>
              <a:t> </a:t>
            </a:r>
            <a:r>
              <a:rPr lang="sk-SK" dirty="0" smtClean="0"/>
              <a:t>– školy </a:t>
            </a:r>
            <a:r>
              <a:rPr lang="sk-SK" b="1" i="1" dirty="0" smtClean="0"/>
              <a:t>gramatikov</a:t>
            </a:r>
            <a:r>
              <a:rPr lang="sk-SK" dirty="0" smtClean="0"/>
              <a:t> – školy </a:t>
            </a:r>
            <a:r>
              <a:rPr lang="sk-SK" b="1" i="1" dirty="0" smtClean="0"/>
              <a:t>rétorov </a:t>
            </a:r>
            <a:r>
              <a:rPr lang="sk-SK" dirty="0" smtClean="0"/>
              <a:t>– súkromné </a:t>
            </a:r>
            <a:endParaRPr lang="sk-SK" dirty="0"/>
          </a:p>
          <a:p>
            <a:r>
              <a:rPr lang="sk-SK" dirty="0"/>
              <a:t>c</a:t>
            </a:r>
            <a:r>
              <a:rPr lang="sk-SK" dirty="0" smtClean="0"/>
              <a:t>isársky Rím: svetovládny – úradníctvo – </a:t>
            </a:r>
            <a:r>
              <a:rPr lang="sk-SK" b="1" i="1" dirty="0" smtClean="0"/>
              <a:t>štátne učilištia </a:t>
            </a:r>
            <a:r>
              <a:rPr lang="sk-SK" dirty="0" smtClean="0"/>
              <a:t>– výchova oddaných služobníkov – učitelia štátni zamestnanci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709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didaktiky ako vedy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i="1" dirty="0" err="1" smtClean="0">
                <a:solidFill>
                  <a:srgbClr val="FF0000"/>
                </a:solidFill>
              </a:rPr>
              <a:t>Marcus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b="1" i="1" dirty="0" err="1" smtClean="0">
                <a:solidFill>
                  <a:srgbClr val="FF0000"/>
                </a:solidFill>
              </a:rPr>
              <a:t>Fabius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b="1" i="1" dirty="0" err="1" smtClean="0">
                <a:solidFill>
                  <a:srgbClr val="FF0000"/>
                </a:solidFill>
              </a:rPr>
              <a:t>Quintilianus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– </a:t>
            </a:r>
            <a:r>
              <a:rPr lang="sk-SK" b="1" i="1" dirty="0" smtClean="0"/>
              <a:t>Dvanásť kníh o výchove rečníka</a:t>
            </a:r>
          </a:p>
          <a:p>
            <a:r>
              <a:rPr lang="sk-SK" dirty="0" smtClean="0"/>
              <a:t>Odmieta telesné tresty, požaduje individuálny prístup ku žiakovi</a:t>
            </a:r>
          </a:p>
          <a:p>
            <a:r>
              <a:rPr lang="sk-SK" dirty="0" smtClean="0"/>
              <a:t>Kresťanský Rím: </a:t>
            </a:r>
            <a:r>
              <a:rPr lang="sk-SK" b="1" i="1" dirty="0" smtClean="0"/>
              <a:t>školy katechumenov </a:t>
            </a:r>
            <a:r>
              <a:rPr lang="sk-SK" dirty="0" smtClean="0"/>
              <a:t>(princípy kresťanstva) a </a:t>
            </a:r>
            <a:r>
              <a:rPr lang="sk-SK" b="1" i="1" dirty="0" smtClean="0"/>
              <a:t>katechetické školy </a:t>
            </a:r>
            <a:r>
              <a:rPr lang="sk-SK" dirty="0" smtClean="0"/>
              <a:t>– (školy pre výchovu kňazov a učiteľov  náboženstva)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995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didaktiky ako vedy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Európa feudalizmu</a:t>
            </a:r>
          </a:p>
          <a:p>
            <a:pPr marL="0" indent="0">
              <a:buNone/>
            </a:pPr>
            <a:r>
              <a:rPr lang="sk-SK" dirty="0" smtClean="0"/>
              <a:t>Teologický ráz vzdelania: školy </a:t>
            </a:r>
            <a:r>
              <a:rPr lang="sk-SK" b="1" i="1" dirty="0" smtClean="0"/>
              <a:t>kláštorné, katedrálne a farské </a:t>
            </a:r>
            <a:r>
              <a:rPr lang="sk-SK" dirty="0" smtClean="0"/>
              <a:t>(vnútorné a vonkajšie) </a:t>
            </a:r>
          </a:p>
          <a:p>
            <a:r>
              <a:rPr lang="sk-SK" b="1" i="1" dirty="0" smtClean="0"/>
              <a:t>Kláštorné školy: </a:t>
            </a:r>
            <a:r>
              <a:rPr lang="sk-SK" dirty="0" smtClean="0"/>
              <a:t>Benedikt z </a:t>
            </a:r>
            <a:r>
              <a:rPr lang="sk-SK" dirty="0" err="1" smtClean="0"/>
              <a:t>Nursie</a:t>
            </a:r>
            <a:r>
              <a:rPr lang="sk-SK" dirty="0" smtClean="0"/>
              <a:t> r. 528 Monte </a:t>
            </a:r>
            <a:r>
              <a:rPr lang="sk-SK" dirty="0" err="1" smtClean="0"/>
              <a:t>Casino</a:t>
            </a:r>
            <a:r>
              <a:rPr lang="sk-SK" dirty="0" smtClean="0"/>
              <a:t> v Taliansku</a:t>
            </a:r>
          </a:p>
          <a:p>
            <a:pPr lvl="1"/>
            <a:r>
              <a:rPr lang="sk-SK" b="1" i="1" dirty="0"/>
              <a:t>S</a:t>
            </a:r>
            <a:r>
              <a:rPr lang="sk-SK" b="1" i="1" dirty="0" smtClean="0"/>
              <a:t>edem slobodných umení </a:t>
            </a:r>
            <a:r>
              <a:rPr lang="sk-SK" dirty="0" smtClean="0"/>
              <a:t>(latinčina)</a:t>
            </a:r>
          </a:p>
          <a:p>
            <a:pPr lvl="1"/>
            <a:r>
              <a:rPr lang="sk-SK" b="1" i="1" dirty="0" err="1" smtClean="0"/>
              <a:t>Trívium</a:t>
            </a:r>
            <a:r>
              <a:rPr lang="sk-SK" b="1" i="1" dirty="0" smtClean="0"/>
              <a:t> – GRD  </a:t>
            </a:r>
          </a:p>
          <a:p>
            <a:pPr lvl="1"/>
            <a:r>
              <a:rPr lang="sk-SK" b="1" i="1" dirty="0" err="1" smtClean="0"/>
              <a:t>Kvadrívium</a:t>
            </a:r>
            <a:r>
              <a:rPr lang="sk-SK" b="1" i="1" dirty="0" smtClean="0"/>
              <a:t> – AGAM</a:t>
            </a:r>
          </a:p>
          <a:p>
            <a:pPr lvl="1"/>
            <a:r>
              <a:rPr lang="sk-SK" dirty="0"/>
              <a:t>v</a:t>
            </a:r>
            <a:r>
              <a:rPr lang="sk-SK" dirty="0" smtClean="0"/>
              <a:t>eľmi prísna disciplína, strach, poslušnosť 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27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Vývoj didaktiky ako vedy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Európa feudalizmu</a:t>
            </a:r>
          </a:p>
          <a:p>
            <a:pPr marL="0" indent="0">
              <a:buNone/>
            </a:pPr>
            <a:r>
              <a:rPr lang="sk-SK" b="1" i="1" dirty="0" smtClean="0"/>
              <a:t>Katedrálne školy</a:t>
            </a:r>
            <a:r>
              <a:rPr lang="sk-SK" dirty="0" smtClean="0"/>
              <a:t>: v biskupstvách pre výchovu kňazov</a:t>
            </a:r>
          </a:p>
          <a:p>
            <a:r>
              <a:rPr lang="sk-SK" dirty="0" smtClean="0"/>
              <a:t>učitelia aj žiaci sa riadili pravidlami – ???</a:t>
            </a:r>
          </a:p>
          <a:p>
            <a:r>
              <a:rPr lang="sk-SK" dirty="0" smtClean="0"/>
              <a:t>Na čele stál </a:t>
            </a:r>
            <a:r>
              <a:rPr lang="sk-SK" b="1" i="1" dirty="0" err="1" smtClean="0"/>
              <a:t>scholasticus</a:t>
            </a:r>
            <a:r>
              <a:rPr lang="sk-SK" b="1" i="1" dirty="0" smtClean="0"/>
              <a:t>, </a:t>
            </a:r>
            <a:r>
              <a:rPr lang="sk-SK" dirty="0" smtClean="0"/>
              <a:t>podriadený bol </a:t>
            </a:r>
            <a:r>
              <a:rPr lang="sk-SK" b="1" i="1" dirty="0" smtClean="0"/>
              <a:t>rektor</a:t>
            </a:r>
          </a:p>
          <a:p>
            <a:pPr marL="0" indent="0">
              <a:buNone/>
            </a:pPr>
            <a:r>
              <a:rPr lang="sk-SK" b="1" i="1" dirty="0" smtClean="0"/>
              <a:t>Farské školy:</a:t>
            </a:r>
          </a:p>
          <a:p>
            <a:r>
              <a:rPr lang="sk-SK" dirty="0" smtClean="0"/>
              <a:t>Pri farách – písať, čítať, počítať len zriedka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94756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785926"/>
            <a:ext cx="7772400" cy="42862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17.stor.</a:t>
            </a:r>
          </a:p>
          <a:p>
            <a:r>
              <a:rPr lang="sk-SK" u="sng" dirty="0" smtClean="0">
                <a:solidFill>
                  <a:srgbClr val="FF0000"/>
                </a:solidFill>
              </a:rPr>
              <a:t>W. Ratke </a:t>
            </a:r>
            <a:r>
              <a:rPr lang="sk-SK" dirty="0" smtClean="0"/>
              <a:t>– zaviedol pojem didaktika do pedagogiky 1613 – ako </a:t>
            </a:r>
            <a:r>
              <a:rPr lang="sk-SK" b="1" i="1" dirty="0" smtClean="0">
                <a:solidFill>
                  <a:schemeClr val="tx2">
                    <a:lumMod val="50000"/>
                  </a:schemeClr>
                </a:solidFill>
              </a:rPr>
              <a:t>umenie učiť </a:t>
            </a:r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(Nova </a:t>
            </a:r>
            <a:r>
              <a:rPr lang="sk-SK" dirty="0" err="1" smtClean="0">
                <a:solidFill>
                  <a:schemeClr val="tx2">
                    <a:lumMod val="50000"/>
                  </a:schemeClr>
                </a:solidFill>
              </a:rPr>
              <a:t>didactica</a:t>
            </a:r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r>
              <a:rPr lang="sk-SK" u="sng" dirty="0" smtClean="0">
                <a:solidFill>
                  <a:srgbClr val="FF0000"/>
                </a:solidFill>
              </a:rPr>
              <a:t>J. A. Komenský</a:t>
            </a:r>
            <a:r>
              <a:rPr lang="sk-SK" dirty="0" smtClean="0"/>
              <a:t> – významný  vplyv na rozvoj didaktického myslenia – Veľká didaktika – širšie  chápanie didaktiky, Analytická didaktika – 187 </a:t>
            </a:r>
            <a:r>
              <a:rPr lang="sk-SK" dirty="0" err="1" smtClean="0"/>
              <a:t>did</a:t>
            </a:r>
            <a:r>
              <a:rPr lang="sk-SK" dirty="0" smtClean="0"/>
              <a:t>. zásad - posun </a:t>
            </a:r>
            <a:r>
              <a:rPr lang="sk-SK" b="1" i="1" dirty="0" smtClean="0">
                <a:solidFill>
                  <a:srgbClr val="00B050"/>
                </a:solidFill>
              </a:rPr>
              <a:t>k teórii účinného vyučovania</a:t>
            </a:r>
            <a:endParaRPr lang="sk-SK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6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sk-SK" b="1" dirty="0" err="1" smtClean="0"/>
              <a:t>Wolfgang</a:t>
            </a:r>
            <a:r>
              <a:rPr lang="sk-SK" b="1" dirty="0" smtClean="0"/>
              <a:t> RATKE </a:t>
            </a:r>
            <a:r>
              <a:rPr lang="sk-SK" dirty="0" smtClean="0"/>
              <a:t>1571 – 1635 </a:t>
            </a:r>
            <a:endParaRPr lang="sk-SK" dirty="0"/>
          </a:p>
        </p:txBody>
      </p:sp>
      <p:pic>
        <p:nvPicPr>
          <p:cNvPr id="2050" name="Picture 2" descr="C:\Users\Kundratova\Pictures\ratk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772816"/>
            <a:ext cx="3600400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Ján Amos </a:t>
            </a:r>
            <a:r>
              <a:rPr lang="sk-SK" b="1" dirty="0" smtClean="0"/>
              <a:t>KOMENSKÝ</a:t>
            </a:r>
            <a:r>
              <a:rPr lang="sk-SK" dirty="0" smtClean="0"/>
              <a:t> 1592 - 1670</a:t>
            </a:r>
            <a:endParaRPr lang="sk-S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9" y="1484784"/>
            <a:ext cx="367240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785926"/>
            <a:ext cx="7772400" cy="42862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k-SK" dirty="0" smtClean="0"/>
              <a:t>Vymedzenie didaktiky Komenským:</a:t>
            </a:r>
          </a:p>
          <a:p>
            <a:r>
              <a:rPr lang="sk-SK" dirty="0" smtClean="0"/>
              <a:t>1. Didaktika je teória správneho vyučovania...</a:t>
            </a:r>
          </a:p>
          <a:p>
            <a:r>
              <a:rPr lang="sk-SK" dirty="0" smtClean="0"/>
              <a:t>2. Vyučovať znamená uspôsobovať, aby sa žiak učil </a:t>
            </a:r>
            <a:r>
              <a:rPr lang="sk-SK" b="1" i="1" dirty="0" smtClean="0"/>
              <a:t>s chuťou a dôkladne</a:t>
            </a:r>
            <a:r>
              <a:rPr lang="sk-SK" dirty="0" smtClean="0"/>
              <a:t>...</a:t>
            </a:r>
          </a:p>
          <a:p>
            <a:r>
              <a:rPr lang="sk-SK" dirty="0" smtClean="0"/>
              <a:t>3. Teória vyučovania znamená ovládať isté metódy vyučovania a v opore o ne viesť žiakov k vedomostiam </a:t>
            </a:r>
            <a:r>
              <a:rPr lang="sk-SK" b="1" i="1" dirty="0" smtClean="0"/>
              <a:t>s chuťou a dôkladne</a:t>
            </a:r>
            <a:r>
              <a:rPr lang="sk-SK" dirty="0" smtClean="0"/>
              <a:t>...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J. H. </a:t>
            </a:r>
            <a:r>
              <a:rPr lang="sk-SK" b="1" dirty="0" err="1" smtClean="0">
                <a:solidFill>
                  <a:srgbClr val="FF0000"/>
                </a:solidFill>
              </a:rPr>
              <a:t>Pestalozzi</a:t>
            </a:r>
            <a:endParaRPr lang="sk-SK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dirty="0" smtClean="0"/>
              <a:t>	švajčiarsky pedagóg, dlhoročný učiteľ </a:t>
            </a:r>
          </a:p>
          <a:p>
            <a:pPr>
              <a:buNone/>
            </a:pPr>
            <a:r>
              <a:rPr lang="sk-SK" dirty="0" smtClean="0"/>
              <a:t>	dielo </a:t>
            </a:r>
            <a:r>
              <a:rPr lang="sk-SK" b="1" i="1" dirty="0" smtClean="0"/>
              <a:t>Ako učí Gertrúda svoje deti, Abeceda pozorovania</a:t>
            </a:r>
          </a:p>
          <a:p>
            <a:pPr>
              <a:buNone/>
            </a:pPr>
            <a:r>
              <a:rPr lang="sk-SK" dirty="0" smtClean="0"/>
              <a:t>	Kritizoval mechanické učenie na úkor duševného vývinu a harmonického rozvoja dieťaťa</a:t>
            </a:r>
          </a:p>
          <a:p>
            <a:pPr>
              <a:buNone/>
            </a:pPr>
            <a:r>
              <a:rPr lang="sk-SK" dirty="0" smtClean="0"/>
              <a:t>Základné elementy poznania sú: ???</a:t>
            </a:r>
            <a:endParaRPr lang="sk-SK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sk-SK" b="1" i="1" dirty="0" smtClean="0">
                <a:solidFill>
                  <a:srgbClr val="00B050"/>
                </a:solidFill>
              </a:rPr>
              <a:t>	</a:t>
            </a:r>
            <a:r>
              <a:rPr lang="sk-SK" dirty="0" smtClean="0">
                <a:solidFill>
                  <a:schemeClr val="tx2"/>
                </a:solidFill>
              </a:rPr>
              <a:t>Vypracoval metodiky: </a:t>
            </a:r>
            <a:r>
              <a:rPr lang="sk-SK" dirty="0" smtClean="0"/>
              <a:t>materinský jazyk, počty, zemepis</a:t>
            </a:r>
          </a:p>
          <a:p>
            <a:pPr>
              <a:buNone/>
            </a:pPr>
            <a:r>
              <a:rPr lang="sk-SK" dirty="0" smtClean="0"/>
              <a:t>Učiteľ má byť: </a:t>
            </a:r>
            <a:r>
              <a:rPr lang="sk-SK" b="1" i="1" dirty="0" smtClean="0">
                <a:solidFill>
                  <a:schemeClr val="accent1">
                    <a:lumMod val="75000"/>
                  </a:schemeClr>
                </a:solidFill>
              </a:rPr>
              <a:t>SOUS</a:t>
            </a:r>
            <a:endParaRPr lang="sk-SK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2743200" lvl="6" indent="0">
              <a:buNone/>
            </a:pPr>
            <a:r>
              <a:rPr lang="sk-SK" b="1" dirty="0" smtClean="0"/>
              <a:t>       J. H. </a:t>
            </a:r>
            <a:r>
              <a:rPr lang="sk-SK" b="1" dirty="0" err="1" smtClean="0"/>
              <a:t>Pestalozzi</a:t>
            </a:r>
            <a:endParaRPr lang="sk-SK" b="1" dirty="0" smtClean="0"/>
          </a:p>
          <a:p>
            <a:pPr lvl="6"/>
            <a:endParaRPr lang="sk-SK" dirty="0"/>
          </a:p>
        </p:txBody>
      </p:sp>
      <p:pic>
        <p:nvPicPr>
          <p:cNvPr id="1026" name="Picture 2" descr="C:\Users\Kundratova\Pictures\124277-004-538273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1285875"/>
            <a:ext cx="314325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cap="all" dirty="0" smtClean="0"/>
              <a:t>Didaktika odborných technických predmetov</a:t>
            </a:r>
            <a:endParaRPr lang="sk-SK" b="1" cap="all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Pojem didaktika, vývoj didaktiky ako vedy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Didaktiky odborných predmetov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Didaktika technických predmetov – DTP ako vedná disciplína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Inžinierska pedagogika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sk-SK" dirty="0" smtClean="0"/>
              <a:t>Predmet, úlohy DTP</a:t>
            </a:r>
            <a:r>
              <a:rPr lang="sk-SK" b="1" dirty="0" smtClean="0"/>
              <a:t>, </a:t>
            </a:r>
            <a:r>
              <a:rPr lang="sk-SK" b="1" dirty="0" smtClean="0">
                <a:solidFill>
                  <a:srgbClr val="FF0000"/>
                </a:solidFill>
              </a:rPr>
              <a:t>systém</a:t>
            </a:r>
            <a:r>
              <a:rPr lang="sk-SK" b="1" dirty="0" smtClean="0"/>
              <a:t>, </a:t>
            </a:r>
            <a:r>
              <a:rPr lang="sk-SK" dirty="0" smtClean="0"/>
              <a:t>vzťah k ostatným vedným disciplínam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785926"/>
            <a:ext cx="777240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>
                <a:solidFill>
                  <a:srgbClr val="FF0000"/>
                </a:solidFill>
              </a:rPr>
              <a:t>18.stor.</a:t>
            </a:r>
          </a:p>
          <a:p>
            <a:pPr>
              <a:buNone/>
            </a:pPr>
            <a:r>
              <a:rPr lang="sk-SK" b="1" i="1" u="sng" dirty="0" smtClean="0">
                <a:solidFill>
                  <a:srgbClr val="FF0000"/>
                </a:solidFill>
              </a:rPr>
              <a:t>J. J. </a:t>
            </a:r>
            <a:r>
              <a:rPr lang="sk-SK" b="1" i="1" u="sng" dirty="0" err="1" smtClean="0">
                <a:solidFill>
                  <a:srgbClr val="FF0000"/>
                </a:solidFill>
              </a:rPr>
              <a:t>Rousseau</a:t>
            </a:r>
            <a:r>
              <a:rPr lang="sk-SK" b="1" i="1" u="sng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– myšlienka </a:t>
            </a:r>
            <a:r>
              <a:rPr lang="sk-SK" b="1" i="1" dirty="0" smtClean="0">
                <a:solidFill>
                  <a:srgbClr val="00B050"/>
                </a:solidFill>
              </a:rPr>
              <a:t>slobodnej výchovy</a:t>
            </a:r>
            <a:r>
              <a:rPr lang="sk-SK" dirty="0" smtClean="0"/>
              <a:t>, kritika odtrhnutia školy od života, </a:t>
            </a:r>
            <a:r>
              <a:rPr lang="sk-SK" i="1" dirty="0" smtClean="0"/>
              <a:t>učitelia učia deti slová, slová, slová... </a:t>
            </a:r>
            <a:r>
              <a:rPr lang="sk-SK" dirty="0" smtClean="0"/>
              <a:t>bez ohľadu na ich potreby a záujmy </a:t>
            </a:r>
          </a:p>
          <a:p>
            <a:pPr>
              <a:buNone/>
            </a:pPr>
            <a:r>
              <a:rPr lang="sk-SK" b="1" i="1" dirty="0" smtClean="0"/>
              <a:t>	Emil alebo o výchove</a:t>
            </a:r>
          </a:p>
          <a:p>
            <a:pPr>
              <a:buNone/>
            </a:pPr>
            <a:r>
              <a:rPr lang="sk-SK" dirty="0" smtClean="0"/>
              <a:t>    Z jeho myšlienok vychádzala reformná pedagogika a didaktika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18.-19.stor</a:t>
            </a:r>
          </a:p>
          <a:p>
            <a:pPr>
              <a:buNone/>
            </a:pPr>
            <a:r>
              <a:rPr lang="sk-SK" b="1" i="1" u="sng" dirty="0" smtClean="0">
                <a:solidFill>
                  <a:srgbClr val="FF0000"/>
                </a:solidFill>
              </a:rPr>
              <a:t>J. F. </a:t>
            </a:r>
            <a:r>
              <a:rPr lang="sk-SK" b="1" i="1" u="sng" dirty="0" err="1" smtClean="0">
                <a:solidFill>
                  <a:srgbClr val="FF0000"/>
                </a:solidFill>
              </a:rPr>
              <a:t>Herbart</a:t>
            </a:r>
            <a:r>
              <a:rPr lang="sk-SK" b="1" i="1" u="sng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– významný  nemecký pedagóg</a:t>
            </a:r>
          </a:p>
          <a:p>
            <a:r>
              <a:rPr lang="sk-SK" dirty="0" smtClean="0"/>
              <a:t>Diela: </a:t>
            </a:r>
            <a:r>
              <a:rPr lang="sk-SK" b="1" i="1" dirty="0" smtClean="0"/>
              <a:t>Všeobecná pedagogika odvodená od cieľov výchovy, Náčrt prednášok z pedagogiky</a:t>
            </a:r>
            <a:r>
              <a:rPr lang="sk-SK" dirty="0" smtClean="0"/>
              <a:t>. </a:t>
            </a:r>
          </a:p>
          <a:p>
            <a:r>
              <a:rPr lang="sk-SK" dirty="0" smtClean="0"/>
              <a:t>Známe sú jeho stupne vyučovania: </a:t>
            </a:r>
            <a:r>
              <a:rPr lang="sk-SK" b="1" i="1" dirty="0" smtClean="0">
                <a:solidFill>
                  <a:srgbClr val="00B050"/>
                </a:solidFill>
              </a:rPr>
              <a:t>1.jasnosť, 2.asociácia, 3. systém, 4. </a:t>
            </a:r>
            <a:r>
              <a:rPr lang="sk-SK" b="1" i="1" dirty="0" smtClean="0">
                <a:solidFill>
                  <a:srgbClr val="FF0000"/>
                </a:solidFill>
              </a:rPr>
              <a:t>metóda!!!</a:t>
            </a:r>
          </a:p>
          <a:p>
            <a:r>
              <a:rPr lang="sk-SK" dirty="0" smtClean="0"/>
              <a:t>Rozlišoval didaktiku teoretickú a praktickú</a:t>
            </a:r>
          </a:p>
          <a:p>
            <a:r>
              <a:rPr lang="sk-SK" dirty="0" err="1" smtClean="0"/>
              <a:t>Herbartizmus</a:t>
            </a:r>
            <a:r>
              <a:rPr lang="sk-SK" dirty="0" smtClean="0"/>
              <a:t> – formálnosť a schematickosť vyučovacích hodín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19.stor.</a:t>
            </a:r>
          </a:p>
          <a:p>
            <a:pPr>
              <a:buNone/>
            </a:pPr>
            <a:r>
              <a:rPr lang="sk-SK" b="1" i="1" u="sng" dirty="0" smtClean="0">
                <a:solidFill>
                  <a:srgbClr val="FF0000"/>
                </a:solidFill>
              </a:rPr>
              <a:t>A. </a:t>
            </a:r>
            <a:r>
              <a:rPr lang="sk-SK" b="1" i="1" u="sng" dirty="0" err="1" smtClean="0">
                <a:solidFill>
                  <a:srgbClr val="FF0000"/>
                </a:solidFill>
              </a:rPr>
              <a:t>Diesterweg</a:t>
            </a:r>
            <a:r>
              <a:rPr lang="sk-SK" b="1" i="1" u="sng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– pokrokový nemecký pedagóg</a:t>
            </a:r>
          </a:p>
          <a:p>
            <a:pPr>
              <a:buNone/>
            </a:pPr>
            <a:r>
              <a:rPr lang="sk-SK" dirty="0" smtClean="0"/>
              <a:t>Dielo: </a:t>
            </a:r>
            <a:r>
              <a:rPr lang="sk-SK" b="1" i="1" dirty="0" smtClean="0"/>
              <a:t>Príručka vzdelania pre nemeckých učiteľov</a:t>
            </a:r>
          </a:p>
          <a:p>
            <a:r>
              <a:rPr lang="sk-SK" dirty="0" smtClean="0"/>
              <a:t>Didaktiku chápal ako </a:t>
            </a:r>
            <a:r>
              <a:rPr lang="sk-SK" dirty="0" smtClean="0">
                <a:solidFill>
                  <a:srgbClr val="FF0000"/>
                </a:solidFill>
              </a:rPr>
              <a:t>vedu</a:t>
            </a: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	</a:t>
            </a:r>
            <a:r>
              <a:rPr lang="sk-SK" dirty="0" smtClean="0"/>
              <a:t>V didaktike rozlišoval:</a:t>
            </a:r>
          </a:p>
          <a:p>
            <a:pPr lvl="1" algn="just"/>
            <a:r>
              <a:rPr lang="sk-SK" dirty="0" smtClean="0"/>
              <a:t>  a) výklad o školskom vyučovaní, </a:t>
            </a:r>
          </a:p>
          <a:p>
            <a:pPr lvl="1" algn="just"/>
            <a:r>
              <a:rPr lang="sk-SK" dirty="0" smtClean="0"/>
              <a:t>  b) 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metodiky jednotlivých predmetov </a:t>
            </a:r>
            <a:endParaRPr lang="sk-SK" dirty="0" smtClean="0"/>
          </a:p>
          <a:p>
            <a:pPr lvl="1" algn="just"/>
            <a:r>
              <a:rPr lang="sk-SK" dirty="0" smtClean="0"/>
              <a:t>  c) náuku o školskej disciplíne</a:t>
            </a:r>
          </a:p>
          <a:p>
            <a:r>
              <a:rPr lang="sk-SK" dirty="0" smtClean="0"/>
              <a:t>Rozdelil predmety na historické a racionálne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b="1" i="1" dirty="0" smtClean="0"/>
              <a:t>	</a:t>
            </a:r>
          </a:p>
          <a:p>
            <a:pPr>
              <a:buNone/>
            </a:pPr>
            <a:r>
              <a:rPr lang="sk-SK" b="1" i="1" dirty="0" smtClean="0"/>
              <a:t>	„</a:t>
            </a:r>
            <a:r>
              <a:rPr lang="sk-SK" sz="2800" b="1" i="1" dirty="0" smtClean="0"/>
              <a:t>Stará škola učila slová a pojmy, </a:t>
            </a:r>
          </a:p>
          <a:p>
            <a:pPr>
              <a:buNone/>
            </a:pPr>
            <a:r>
              <a:rPr lang="sk-SK" sz="2800" b="1" i="1" dirty="0" smtClean="0"/>
              <a:t>	   	názorná škola učí ...</a:t>
            </a:r>
          </a:p>
          <a:p>
            <a:pPr>
              <a:buNone/>
            </a:pPr>
            <a:r>
              <a:rPr lang="sk-SK" sz="2800" b="1" i="1" dirty="0" smtClean="0"/>
              <a:t>   	Stará škola cvičila slovnú pamäť;</a:t>
            </a:r>
          </a:p>
          <a:p>
            <a:pPr>
              <a:buNone/>
            </a:pPr>
            <a:r>
              <a:rPr lang="sk-SK" sz="2800" b="1" i="1" dirty="0" smtClean="0"/>
              <a:t>   		nová škola myslí  ...</a:t>
            </a:r>
          </a:p>
          <a:p>
            <a:pPr>
              <a:buNone/>
            </a:pPr>
            <a:r>
              <a:rPr lang="sk-SK" sz="2800" b="1" i="1" dirty="0" smtClean="0"/>
              <a:t>	Stará škola potlačovala rozum,</a:t>
            </a:r>
          </a:p>
          <a:p>
            <a:pPr>
              <a:buNone/>
            </a:pPr>
            <a:r>
              <a:rPr lang="sk-SK" sz="2800" b="1" i="1" dirty="0" smtClean="0"/>
              <a:t>		nová škola  ...</a:t>
            </a:r>
          </a:p>
          <a:p>
            <a:pPr>
              <a:buNone/>
            </a:pPr>
            <a:r>
              <a:rPr lang="sk-SK" sz="2800" b="1" i="1" dirty="0" smtClean="0"/>
              <a:t>	Stará škola bola školou cvičenia,</a:t>
            </a:r>
          </a:p>
          <a:p>
            <a:pPr>
              <a:buNone/>
            </a:pPr>
            <a:r>
              <a:rPr lang="sk-SK" sz="2800" b="1" i="1" dirty="0" smtClean="0"/>
              <a:t>		nová škola je  ...</a:t>
            </a:r>
          </a:p>
          <a:p>
            <a:pPr>
              <a:buNone/>
            </a:pPr>
            <a:r>
              <a:rPr lang="sk-SK" dirty="0" smtClean="0"/>
              <a:t>				</a:t>
            </a:r>
            <a:r>
              <a:rPr lang="sk-SK" i="1" dirty="0" smtClean="0"/>
              <a:t>	(skúste doplniť slovo)</a:t>
            </a:r>
          </a:p>
          <a:p>
            <a:pPr>
              <a:buNone/>
            </a:pPr>
            <a:endParaRPr lang="sk-SK" i="1" dirty="0" smtClean="0"/>
          </a:p>
          <a:p>
            <a:pPr>
              <a:buNone/>
            </a:pPr>
            <a:r>
              <a:rPr lang="sk-SK" dirty="0" smtClean="0"/>
              <a:t>						</a:t>
            </a:r>
            <a:r>
              <a:rPr lang="sk-SK" i="1" dirty="0" smtClean="0"/>
              <a:t>A. </a:t>
            </a:r>
            <a:r>
              <a:rPr lang="sk-SK" i="1" dirty="0" err="1" smtClean="0"/>
              <a:t>Diesterweg</a:t>
            </a:r>
            <a:endParaRPr lang="sk-SK" i="1" dirty="0" smtClean="0"/>
          </a:p>
          <a:p>
            <a:pPr>
              <a:buNone/>
            </a:pPr>
            <a:r>
              <a:rPr lang="sk-SK" dirty="0" smtClean="0"/>
              <a:t>						 </a:t>
            </a:r>
            <a:r>
              <a:rPr lang="sk-SK" i="1" dirty="0" smtClean="0"/>
              <a:t>(1790 – 1866)</a:t>
            </a:r>
            <a:endParaRPr lang="sk-SK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b="1" u="sng" dirty="0" smtClean="0">
                <a:solidFill>
                  <a:srgbClr val="FF0000"/>
                </a:solidFill>
              </a:rPr>
              <a:t>G. A. </a:t>
            </a:r>
            <a:r>
              <a:rPr lang="sk-SK" b="1" u="sng" dirty="0" err="1" smtClean="0">
                <a:solidFill>
                  <a:srgbClr val="FF0000"/>
                </a:solidFill>
              </a:rPr>
              <a:t>Lindner</a:t>
            </a:r>
            <a:r>
              <a:rPr lang="sk-SK" b="1" u="sng" dirty="0" smtClean="0">
                <a:solidFill>
                  <a:srgbClr val="FF0000"/>
                </a:solidFill>
              </a:rPr>
              <a:t> </a:t>
            </a:r>
            <a:r>
              <a:rPr lang="sk-SK" b="1" dirty="0" smtClean="0">
                <a:solidFill>
                  <a:srgbClr val="FF0000"/>
                </a:solidFill>
              </a:rPr>
              <a:t>  </a:t>
            </a:r>
            <a:r>
              <a:rPr lang="sk-SK" b="1" u="sng" dirty="0" smtClean="0">
                <a:solidFill>
                  <a:srgbClr val="FF0000"/>
                </a:solidFill>
                <a:hlinkClick r:id="rId2"/>
              </a:rPr>
              <a:t>(1828 - 1887) </a:t>
            </a:r>
            <a:r>
              <a:rPr lang="sk-SK" dirty="0" smtClean="0"/>
              <a:t>– významný český pedagóg</a:t>
            </a:r>
          </a:p>
          <a:p>
            <a:pPr>
              <a:buNone/>
            </a:pPr>
            <a:r>
              <a:rPr lang="sk-SK" dirty="0" smtClean="0"/>
              <a:t>Dielo: </a:t>
            </a:r>
            <a:r>
              <a:rPr lang="sk-SK" b="1" i="1" dirty="0" smtClean="0"/>
              <a:t>Všeobecné </a:t>
            </a:r>
            <a:r>
              <a:rPr lang="sk-SK" b="1" i="1" dirty="0" err="1" smtClean="0"/>
              <a:t>vyučovatelství</a:t>
            </a:r>
            <a:endParaRPr lang="sk-SK" b="1" i="1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zakladateľ prvého českého časopisu </a:t>
            </a:r>
            <a:r>
              <a:rPr lang="sk-SK" dirty="0" err="1" smtClean="0"/>
              <a:t>Paedagogium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Hovoril o metodikách jednotlivých predmetov ako o...“</a:t>
            </a:r>
            <a:r>
              <a:rPr lang="sk-SK" b="1" i="1" dirty="0" smtClean="0"/>
              <a:t>tej časti </a:t>
            </a:r>
            <a:r>
              <a:rPr lang="sk-SK" b="1" i="1" dirty="0" err="1" smtClean="0"/>
              <a:t>vyučovatelství</a:t>
            </a:r>
            <a:r>
              <a:rPr lang="sk-SK" b="1" i="1" dirty="0" smtClean="0"/>
              <a:t>, </a:t>
            </a:r>
            <a:r>
              <a:rPr lang="sk-SK" b="1" i="1" dirty="0" err="1" smtClean="0"/>
              <a:t>která</a:t>
            </a:r>
            <a:r>
              <a:rPr lang="sk-SK" b="1" i="1" dirty="0" smtClean="0"/>
              <a:t> jedná o metódach vyučovacích...“</a:t>
            </a:r>
            <a:endParaRPr lang="sk-SK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k-SK" dirty="0" smtClean="0"/>
              <a:t>Koniec 19. – zač. 20.stor.</a:t>
            </a:r>
          </a:p>
          <a:p>
            <a:pPr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Pedagogický a didaktický reformizmus </a:t>
            </a:r>
            <a:r>
              <a:rPr lang="sk-SK" dirty="0" smtClean="0"/>
              <a:t>– hnutie  novej výchovy</a:t>
            </a:r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err="1" smtClean="0"/>
              <a:t>Dewey</a:t>
            </a:r>
            <a:r>
              <a:rPr lang="sk-SK" dirty="0" smtClean="0"/>
              <a:t>, </a:t>
            </a:r>
            <a:r>
              <a:rPr lang="sk-SK" dirty="0" err="1" smtClean="0"/>
              <a:t>Keyová</a:t>
            </a:r>
            <a:r>
              <a:rPr lang="sk-SK" dirty="0" smtClean="0"/>
              <a:t>, </a:t>
            </a:r>
            <a:r>
              <a:rPr lang="sk-SK" dirty="0" err="1" smtClean="0"/>
              <a:t>Peterssen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 kritika tradičného vyučovania, predmetov a vyučovacej hodiny s danou štruktúrou, pamäťové učenie sa, verbalizmus, odtrhnutosť od života.</a:t>
            </a:r>
          </a:p>
          <a:p>
            <a:pPr>
              <a:buNone/>
            </a:pPr>
            <a:r>
              <a:rPr lang="sk-SK" b="1" i="1" dirty="0" smtClean="0"/>
              <a:t>Hlavná myšlienka: Dieťa je slnkom, okolo ktorého sa otáčajú všetky výchovné prostriedky.</a:t>
            </a:r>
          </a:p>
          <a:p>
            <a:r>
              <a:rPr lang="sk-SK" dirty="0" smtClean="0"/>
              <a:t>Od didaktiky pamäti k didaktike myslenia</a:t>
            </a:r>
          </a:p>
          <a:p>
            <a:pPr algn="just"/>
            <a:r>
              <a:rPr lang="sk-SK" dirty="0" smtClean="0"/>
              <a:t>J. </a:t>
            </a:r>
            <a:r>
              <a:rPr lang="sk-SK" dirty="0" err="1" smtClean="0"/>
              <a:t>Dewey</a:t>
            </a:r>
            <a:r>
              <a:rPr lang="sk-SK" dirty="0" smtClean="0"/>
              <a:t>: </a:t>
            </a:r>
            <a:r>
              <a:rPr lang="sk-SK" b="1" i="1" dirty="0" smtClean="0"/>
              <a:t>pedagogický pragmatizmus 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Rôzne prístupy a sústavy: </a:t>
            </a:r>
            <a:r>
              <a:rPr lang="sk-SK" dirty="0" err="1" smtClean="0"/>
              <a:t>Daltonská</a:t>
            </a:r>
            <a:r>
              <a:rPr lang="sk-SK" dirty="0" smtClean="0"/>
              <a:t>, </a:t>
            </a:r>
            <a:r>
              <a:rPr lang="sk-SK" dirty="0" err="1" smtClean="0"/>
              <a:t>Winnetská</a:t>
            </a:r>
            <a:r>
              <a:rPr lang="sk-SK" dirty="0" smtClean="0"/>
              <a:t>, Projektová, činná, pracovná škola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Zač.20.stor.</a:t>
            </a:r>
          </a:p>
          <a:p>
            <a:pPr>
              <a:buNone/>
            </a:pPr>
            <a:r>
              <a:rPr lang="sk-SK" b="1" i="1" dirty="0" err="1" smtClean="0">
                <a:solidFill>
                  <a:srgbClr val="FF0000"/>
                </a:solidFill>
              </a:rPr>
              <a:t>Perovski</a:t>
            </a:r>
            <a:r>
              <a:rPr lang="sk-SK" b="1" i="1" dirty="0" smtClean="0">
                <a:solidFill>
                  <a:srgbClr val="FF0000"/>
                </a:solidFill>
              </a:rPr>
              <a:t>, </a:t>
            </a:r>
            <a:r>
              <a:rPr lang="sk-SK" b="1" i="1" dirty="0" err="1" smtClean="0">
                <a:solidFill>
                  <a:srgbClr val="FF0000"/>
                </a:solidFill>
              </a:rPr>
              <a:t>Šopovalenko</a:t>
            </a:r>
            <a:r>
              <a:rPr lang="sk-SK" b="1" i="1" dirty="0" smtClean="0">
                <a:solidFill>
                  <a:srgbClr val="FF0000"/>
                </a:solidFill>
              </a:rPr>
              <a:t>, </a:t>
            </a:r>
            <a:r>
              <a:rPr lang="sk-SK" b="1" i="1" dirty="0" err="1" smtClean="0">
                <a:solidFill>
                  <a:srgbClr val="FF0000"/>
                </a:solidFill>
              </a:rPr>
              <a:t>Kočergin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- sovietski pedagógovia, rozšírili chápanie didaktiky o obsahovú stránku (sovietska odborná literatúra – promptný preklad zo sveta)</a:t>
            </a:r>
          </a:p>
          <a:p>
            <a:pPr>
              <a:buNone/>
            </a:pPr>
            <a:r>
              <a:rPr lang="sk-SK" dirty="0" smtClean="0"/>
              <a:t>50. roky – 60. roky </a:t>
            </a:r>
          </a:p>
          <a:p>
            <a:r>
              <a:rPr lang="sk-SK" dirty="0" smtClean="0"/>
              <a:t>Prudký rozvoj didaktík učebných predmetov, snahy o ich postavenie na vedecký základ, prvé literárne spracovania našich pedagógov.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i="1" dirty="0" smtClean="0"/>
              <a:t>E. </a:t>
            </a:r>
            <a:r>
              <a:rPr lang="sk-SK" b="1" i="1" dirty="0" err="1" smtClean="0"/>
              <a:t>Stračár</a:t>
            </a:r>
            <a:r>
              <a:rPr lang="sk-SK" b="1" i="1" dirty="0" smtClean="0"/>
              <a:t>: </a:t>
            </a:r>
            <a:r>
              <a:rPr lang="sk-SK" dirty="0" smtClean="0"/>
              <a:t>Systém a metódy riadenia vyučovacieho procesu</a:t>
            </a:r>
          </a:p>
          <a:p>
            <a:pPr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V. </a:t>
            </a:r>
            <a:r>
              <a:rPr lang="sk-SK" b="1" i="1" dirty="0" err="1" smtClean="0">
                <a:solidFill>
                  <a:srgbClr val="FF0000"/>
                </a:solidFill>
              </a:rPr>
              <a:t>Václavík</a:t>
            </a:r>
            <a:r>
              <a:rPr lang="sk-SK" b="1" i="1" dirty="0" smtClean="0">
                <a:solidFill>
                  <a:srgbClr val="FF0000"/>
                </a:solidFill>
              </a:rPr>
              <a:t> </a:t>
            </a:r>
            <a:r>
              <a:rPr lang="sk-SK" dirty="0" smtClean="0"/>
              <a:t>: </a:t>
            </a:r>
            <a:r>
              <a:rPr lang="sk-SK" dirty="0"/>
              <a:t>V</a:t>
            </a:r>
            <a:r>
              <a:rPr lang="sk-SK" dirty="0" smtClean="0"/>
              <a:t>yučovacia hodina, </a:t>
            </a:r>
            <a:r>
              <a:rPr lang="sk-SK" dirty="0"/>
              <a:t>U</a:t>
            </a:r>
            <a:r>
              <a:rPr lang="sk-SK" dirty="0" smtClean="0"/>
              <a:t>čebné metódy</a:t>
            </a:r>
          </a:p>
          <a:p>
            <a:pPr>
              <a:buNone/>
            </a:pPr>
            <a:r>
              <a:rPr lang="sk-SK" b="1" i="1" dirty="0" smtClean="0"/>
              <a:t>J. </a:t>
            </a:r>
            <a:r>
              <a:rPr lang="sk-SK" b="1" i="1" dirty="0" err="1" smtClean="0"/>
              <a:t>Velikanič</a:t>
            </a:r>
            <a:r>
              <a:rPr lang="sk-SK" dirty="0" smtClean="0"/>
              <a:t>: </a:t>
            </a:r>
            <a:r>
              <a:rPr lang="sk-SK" dirty="0"/>
              <a:t>O</a:t>
            </a:r>
            <a:r>
              <a:rPr lang="sk-SK" dirty="0" smtClean="0"/>
              <a:t>rganizačné formy na školách I. a II. cyklu., Skúšanie, hodnotenie a klasifikácia žiakov</a:t>
            </a:r>
          </a:p>
          <a:p>
            <a:pPr>
              <a:buNone/>
            </a:pPr>
            <a:r>
              <a:rPr lang="sk-SK" b="1" i="1" dirty="0" smtClean="0"/>
              <a:t>L </a:t>
            </a:r>
            <a:r>
              <a:rPr lang="sk-SK" b="1" i="1" dirty="0" err="1" smtClean="0"/>
              <a:t>Mojžíšek</a:t>
            </a:r>
            <a:r>
              <a:rPr lang="sk-SK" dirty="0" smtClean="0"/>
              <a:t>: Vyučovacie metódy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Predmet všeobecnej didaktiky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Všeobecná didaktika skúma obsah a proces vyučovania a učenia sa bez ohľadu na predmet</a:t>
            </a:r>
          </a:p>
          <a:p>
            <a:pPr>
              <a:buNone/>
            </a:pPr>
            <a:r>
              <a:rPr lang="sk-SK" dirty="0" smtClean="0"/>
              <a:t>Súčasné chápanie predmetu:</a:t>
            </a: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Didaktika vzdelávania</a:t>
            </a:r>
            <a:r>
              <a:rPr lang="sk-SK" dirty="0" smtClean="0"/>
              <a:t> – dôležitý  je ?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Didaktika učenia sa </a:t>
            </a:r>
            <a:r>
              <a:rPr lang="sk-SK" dirty="0" smtClean="0"/>
              <a:t>– dôležitý je ?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Didaktika kybernetická </a:t>
            </a:r>
            <a:r>
              <a:rPr lang="sk-SK" dirty="0" smtClean="0"/>
              <a:t>– dôležité  je ?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Didaktika komunikatívna </a:t>
            </a:r>
            <a:r>
              <a:rPr lang="sk-SK" dirty="0" smtClean="0"/>
              <a:t>–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k-SK" dirty="0" smtClean="0"/>
              <a:t>dôležitá  je ? 	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sk-SK" dirty="0" err="1" smtClean="0">
                <a:solidFill>
                  <a:schemeClr val="tx2">
                    <a:lumMod val="75000"/>
                  </a:schemeClr>
                </a:solidFill>
              </a:rPr>
              <a:t>Curiculárne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 hnutie </a:t>
            </a:r>
            <a:r>
              <a:rPr lang="sk-SK" dirty="0" smtClean="0"/>
              <a:t>– dôležitý  je ?</a:t>
            </a:r>
            <a:endParaRPr lang="sk-SK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974976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Didaktika odborných predmetov ako samostatná vedná disciplína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772816"/>
            <a:ext cx="8503920" cy="4572000"/>
          </a:xfrm>
        </p:spPr>
        <p:txBody>
          <a:bodyPr>
            <a:normAutofit/>
          </a:bodyPr>
          <a:lstStyle/>
          <a:p>
            <a:r>
              <a:rPr lang="sk-SK" dirty="0" smtClean="0"/>
              <a:t>Od 50. rokov 20.stor sa začali DOP formovať ako vedné disciplíny s vlastným predmetom skúmania</a:t>
            </a:r>
          </a:p>
          <a:p>
            <a:r>
              <a:rPr lang="sk-SK" dirty="0" smtClean="0"/>
              <a:t>Oficiálne uznané ako vedné disciplíny boli v r. 1965 ich zaradením do nomenklatúry vedných odborov pre udeľovanie vedeckých hodností pod názvom </a:t>
            </a:r>
            <a:r>
              <a:rPr lang="sk-SK" b="1" dirty="0" smtClean="0">
                <a:solidFill>
                  <a:schemeClr val="tx2">
                    <a:lumMod val="75000"/>
                  </a:schemeClr>
                </a:solidFill>
              </a:rPr>
              <a:t>teória vyučovania predmetov všeobecnovzdelávacej a odbornej povahy</a:t>
            </a:r>
            <a:endParaRPr lang="sk-SK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b="1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k-SK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k-SK" b="1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k-SK" b="1" i="1" dirty="0" smtClean="0">
                <a:solidFill>
                  <a:srgbClr val="00B050"/>
                </a:solidFill>
              </a:rPr>
              <a:t>„</a:t>
            </a:r>
            <a:r>
              <a:rPr lang="sk-SK" b="1" i="1" dirty="0">
                <a:solidFill>
                  <a:srgbClr val="00B050"/>
                </a:solidFill>
              </a:rPr>
              <a:t>Informácia, ktorú hľadáte je vždy tam, kde práve ste“</a:t>
            </a:r>
          </a:p>
          <a:p>
            <a:pPr marL="3200400" lvl="7" indent="0">
              <a:buNone/>
            </a:pPr>
            <a:r>
              <a:rPr lang="sk-SK" dirty="0"/>
              <a:t>                                                       </a:t>
            </a:r>
            <a:r>
              <a:rPr lang="sk-SK" dirty="0" err="1"/>
              <a:t>Ram</a:t>
            </a:r>
            <a:r>
              <a:rPr lang="sk-SK" dirty="0"/>
              <a:t> </a:t>
            </a:r>
            <a:r>
              <a:rPr lang="sk-SK" dirty="0" err="1"/>
              <a:t>Dass</a:t>
            </a:r>
            <a:endParaRPr lang="sk-SK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52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Poňatie didaktík odborných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Aplikačné </a:t>
            </a:r>
            <a:r>
              <a:rPr lang="sk-SK" dirty="0" smtClean="0"/>
              <a:t>– DOP ako aplikácia všeobecnej didaktiky alebo odboru do vyučovania predmetu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Integračné </a:t>
            </a:r>
            <a:r>
              <a:rPr lang="sk-SK" dirty="0" smtClean="0"/>
              <a:t>– zdôrazňuje  interdisciplinárny charakter DOP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Interpretačné a komunikačné </a:t>
            </a:r>
            <a:r>
              <a:rPr lang="sk-SK" dirty="0" smtClean="0"/>
              <a:t>–</a:t>
            </a:r>
            <a:r>
              <a:rPr lang="sk-SK" dirty="0" smtClean="0">
                <a:solidFill>
                  <a:srgbClr val="FF0000"/>
                </a:solidFill>
              </a:rPr>
              <a:t> transformácia </a:t>
            </a:r>
            <a:r>
              <a:rPr lang="sk-SK" dirty="0" smtClean="0"/>
              <a:t>vedných a technických disciplín do vzdelávacích projektov, obsahov a didaktických systémov s dôrazom na žiaka</a:t>
            </a:r>
            <a:endParaRPr lang="sk-S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Predmet didaktiky odborných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200000"/>
              </a:lnSpc>
            </a:pPr>
            <a:r>
              <a:rPr lang="sk-SK" sz="5800" dirty="0">
                <a:solidFill>
                  <a:srgbClr val="FF0000"/>
                </a:solidFill>
              </a:rPr>
              <a:t>DOP sa zaoberajú predovšetkým skúmaním problematiky cieľa a obsahu učebného predmetu, t.j. sústavy jeho učiva i procesu, v ktorom sa učivo s využitím vyučovacích metód, organizačných foriem a materiálnych prostriedkov pretvára na vedomosti, zručnosti, návyky, postoje žiakov a to </a:t>
            </a:r>
            <a:r>
              <a:rPr lang="sk-SK" sz="5800" dirty="0" smtClean="0">
                <a:solidFill>
                  <a:srgbClr val="FF0000"/>
                </a:solidFill>
              </a:rPr>
              <a:t>pri riadení </a:t>
            </a:r>
            <a:r>
              <a:rPr lang="sk-SK" sz="5800" dirty="0">
                <a:solidFill>
                  <a:srgbClr val="FF0000"/>
                </a:solidFill>
              </a:rPr>
              <a:t>tohto procesu učiteľom a za aktívnej účasti žiakov</a:t>
            </a:r>
          </a:p>
          <a:p>
            <a:endParaRPr lang="sk-S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Didaktiky odborných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21431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Sú hraničné pedagogické vedné disciplíny</a:t>
            </a:r>
            <a:r>
              <a:rPr lang="sk-SK" dirty="0" smtClean="0"/>
              <a:t>, </a:t>
            </a:r>
          </a:p>
          <a:p>
            <a:pPr>
              <a:buNone/>
            </a:pPr>
            <a:r>
              <a:rPr lang="sk-SK" dirty="0" smtClean="0"/>
              <a:t>ktoré využívajú poznatky najmä všeobecnej didaktiky, pedagogickej psychológie a príslušného odboru</a:t>
            </a:r>
          </a:p>
          <a:p>
            <a:pPr>
              <a:buNone/>
            </a:pPr>
            <a:r>
              <a:rPr lang="sk-SK" dirty="0" smtClean="0"/>
              <a:t>Ako vedné disciplíny majú vlastný predmet a metódy skúmania, vlastný systém, pojmový aparát a vzťah k iným vedným disciplínam</a:t>
            </a:r>
          </a:p>
          <a:p>
            <a:pPr lvl="1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Didaktika technických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Didaktiky technických predmetov sa rozvíjali veľmi nerovnomerne a pomaly, empirický a prakticistický prístup – dobrý odborník je automaticky dobrý učiteľ</a:t>
            </a:r>
          </a:p>
          <a:p>
            <a:r>
              <a:rPr lang="sk-SK" dirty="0" smtClean="0"/>
              <a:t>Rozvoj: KPÚ, Katedry na technických univerzitách, vedný odbor: odborová didaktika – didaktika technických predmetov (60-te roky na SVŠT, prof. Vladimír </a:t>
            </a:r>
            <a:r>
              <a:rPr lang="sk-SK" dirty="0" err="1" smtClean="0"/>
              <a:t>Václavík</a:t>
            </a:r>
            <a:r>
              <a:rPr lang="sk-SK" dirty="0" smtClean="0"/>
              <a:t>)</a:t>
            </a:r>
          </a:p>
          <a:p>
            <a:r>
              <a:rPr lang="sk-SK" dirty="0" smtClean="0"/>
              <a:t>70. roky 20.stor – Inžinierska pedagogika (ako vedecké skúmanie a praktická realizácia cieľov a obsahu technických odborov a vzdelávacích predmetov, ako aj procesu jeho transformácie do kvalifikácie technikov.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Úlohy didaktiky technických predmetov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i="1" dirty="0" smtClean="0"/>
              <a:t>Skúmať a riešiť primeranosť prostriedkov osvedčených na všeobecnovzdelávacích školách v technickom školstve</a:t>
            </a:r>
          </a:p>
          <a:p>
            <a:r>
              <a:rPr lang="sk-SK" b="1" i="1" dirty="0" smtClean="0"/>
              <a:t> Nachádzať a skúmať prostriedky zabezpečenia transformácie obsahu diferencovane uspôsobeným žiakom technického vzdelávania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Úlohy didaktiky technických predmetov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Skúmať možnosti využitia špecifických didaktických prostriedkov, ktoré umožňujú simulovať zložité výrobné procesy tak v praktických formách výučby, ako aj vo vyučovaní v triede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Úlohy didaktiky technických predmetov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Vzhľadom na ekonomickú náročnosť </a:t>
            </a:r>
            <a:r>
              <a:rPr lang="sk-SK" i="1" dirty="0" smtClean="0"/>
              <a:t>technickej prípravy </a:t>
            </a:r>
            <a:r>
              <a:rPr lang="sk-SK" dirty="0" smtClean="0"/>
              <a:t>vypracovať kritéria hodnotenia jej </a:t>
            </a:r>
            <a:r>
              <a:rPr lang="sk-SK" i="1" dirty="0" smtClean="0"/>
              <a:t>účinnosti a spoločenskej prospešnosti</a:t>
            </a:r>
          </a:p>
          <a:p>
            <a:r>
              <a:rPr lang="sk-SK" dirty="0" smtClean="0"/>
              <a:t>Tesne spolupracovať s ostatnými vednými disciplínami a praxou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Vzťah DTP k ostatným vedným disciplínam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tx2">
                    <a:lumMod val="75000"/>
                  </a:schemeClr>
                </a:solidFill>
              </a:rPr>
              <a:t>Pramene DTP </a:t>
            </a:r>
            <a:r>
              <a:rPr lang="sk-SK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endParaRPr lang="sk-SK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rgbClr val="FF0000"/>
                </a:solidFill>
              </a:rPr>
              <a:t> Pedagogika</a:t>
            </a:r>
            <a:r>
              <a:rPr lang="sk-SK" dirty="0" smtClean="0"/>
              <a:t> – najmä všeobecná didaktika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rgbClr val="FF0000"/>
                </a:solidFill>
              </a:rPr>
              <a:t> Psychológia </a:t>
            </a:r>
            <a:r>
              <a:rPr lang="sk-SK" dirty="0" smtClean="0"/>
              <a:t>– najmä pedagogická  a sociálna</a:t>
            </a:r>
          </a:p>
          <a:p>
            <a:pPr>
              <a:buFont typeface="Wingdings" pitchFamily="2" charset="2"/>
              <a:buChar char="q"/>
            </a:pPr>
            <a:r>
              <a:rPr lang="sk-SK" dirty="0" smtClean="0">
                <a:solidFill>
                  <a:srgbClr val="FF0000"/>
                </a:solidFill>
              </a:rPr>
              <a:t>Technické vedy</a:t>
            </a:r>
          </a:p>
          <a:p>
            <a:pPr>
              <a:buNone/>
            </a:pPr>
            <a:r>
              <a:rPr lang="sk-SK" dirty="0" smtClean="0"/>
              <a:t>Ale aj: biológia, etika, kybernetika, informatika, sociológia, filozofia, duševná hygiena, ekonómia, logika, </a:t>
            </a:r>
            <a:r>
              <a:rPr lang="sk-SK" dirty="0" err="1" smtClean="0"/>
              <a:t>ai</a:t>
            </a:r>
            <a:r>
              <a:rPr lang="sk-SK" dirty="0" smtClean="0"/>
              <a:t>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scan0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476672"/>
            <a:ext cx="4429156" cy="61096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sk-SK" b="1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k-SK" b="1" i="1" dirty="0" smtClean="0">
                <a:solidFill>
                  <a:srgbClr val="00B050"/>
                </a:solidFill>
              </a:rPr>
              <a:t>Kvalita </a:t>
            </a:r>
            <a:r>
              <a:rPr lang="sk-SK" b="1" i="1" dirty="0">
                <a:solidFill>
                  <a:srgbClr val="00B050"/>
                </a:solidFill>
              </a:rPr>
              <a:t>života, úspech v živote </a:t>
            </a:r>
            <a:r>
              <a:rPr lang="sk-SK" dirty="0"/>
              <a:t>je výsledkom schopnosti </a:t>
            </a:r>
            <a:r>
              <a:rPr lang="sk-SK" b="1" i="1" dirty="0">
                <a:solidFill>
                  <a:srgbClr val="FF0000"/>
                </a:solidFill>
              </a:rPr>
              <a:t>naučiť sa zmysluplne rozhodovať a primerane sa </a:t>
            </a:r>
            <a:r>
              <a:rPr lang="sk-SK" b="1" i="1" dirty="0" smtClean="0">
                <a:solidFill>
                  <a:srgbClr val="FF0000"/>
                </a:solidFill>
              </a:rPr>
              <a:t>správať!</a:t>
            </a:r>
          </a:p>
          <a:p>
            <a:pPr marL="0" indent="0">
              <a:buNone/>
            </a:pPr>
            <a:endParaRPr lang="sk-SK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k-SK" b="1" i="1" dirty="0" smtClean="0"/>
              <a:t>– toto by malo byť najzmysluplnejšie poslanie učiteľa </a:t>
            </a:r>
            <a:endParaRPr lang="sk-SK" b="1" i="1" dirty="0"/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pPr marL="3200400" lvl="7" indent="0">
              <a:buNone/>
            </a:pPr>
            <a:endParaRPr lang="sk-SK" dirty="0"/>
          </a:p>
          <a:p>
            <a:pPr marL="3200400" lvl="7" indent="0">
              <a:buNone/>
            </a:pPr>
            <a:endParaRPr lang="sk-SK" dirty="0" smtClean="0"/>
          </a:p>
          <a:p>
            <a:pPr marL="3200400" lvl="7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236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Medzi zemou a nebom </a:t>
            </a:r>
          </a:p>
          <a:p>
            <a:pPr marL="0" indent="0">
              <a:buNone/>
            </a:pPr>
            <a:r>
              <a:rPr lang="sk-SK" dirty="0" smtClean="0"/>
              <a:t>    nie je nič cennejšie ako ...???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    Medzi peklom a rajom</a:t>
            </a:r>
          </a:p>
          <a:p>
            <a:pPr marL="0" indent="0">
              <a:buNone/>
            </a:pPr>
            <a:r>
              <a:rPr lang="sk-SK" dirty="0" smtClean="0"/>
              <a:t>    nie je nič vznešenejšie ako ...???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16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Pojem a vývin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	Didaktika – z gréckeho </a:t>
            </a:r>
            <a:r>
              <a:rPr lang="sk-SK" dirty="0" err="1" smtClean="0"/>
              <a:t>didaskó</a:t>
            </a:r>
            <a:r>
              <a:rPr lang="sk-SK" dirty="0" smtClean="0"/>
              <a:t>, </a:t>
            </a:r>
            <a:r>
              <a:rPr lang="sk-SK" dirty="0" err="1" smtClean="0"/>
              <a:t>didaskain</a:t>
            </a:r>
            <a:r>
              <a:rPr lang="sk-SK" dirty="0" smtClean="0"/>
              <a:t>, </a:t>
            </a:r>
            <a:r>
              <a:rPr lang="sk-SK" dirty="0" err="1" smtClean="0"/>
              <a:t>didaktikos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   Didaktika sa vo všeobecnosti chápe ako pedagogická vedná disciplína zaoberajúca sa zákonitosťami rozumovej výchovy, vyučovania, vzdelávania, učenia sa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785926"/>
            <a:ext cx="7772400" cy="4286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Starovek</a:t>
            </a:r>
          </a:p>
          <a:p>
            <a:r>
              <a:rPr lang="sk-SK" dirty="0" smtClean="0"/>
              <a:t>potreba odovzdávania skúsenosti </a:t>
            </a:r>
          </a:p>
          <a:p>
            <a:r>
              <a:rPr lang="sk-SK" dirty="0"/>
              <a:t>m</a:t>
            </a:r>
            <a:r>
              <a:rPr lang="sk-SK" dirty="0" smtClean="0"/>
              <a:t>údrosť ako nástroj moci – školy pri chrámoch a panovníckych dvoroch</a:t>
            </a:r>
          </a:p>
          <a:p>
            <a:r>
              <a:rPr lang="sk-SK" dirty="0" smtClean="0"/>
              <a:t>Sokrates, </a:t>
            </a:r>
            <a:r>
              <a:rPr lang="sk-SK" dirty="0"/>
              <a:t>P</a:t>
            </a:r>
            <a:r>
              <a:rPr lang="sk-SK" dirty="0" smtClean="0"/>
              <a:t>latón, Aristoteles, </a:t>
            </a:r>
            <a:r>
              <a:rPr lang="sk-SK" dirty="0" err="1" smtClean="0"/>
              <a:t>Quintilianus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340768"/>
            <a:ext cx="7772400" cy="47314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Grécko:</a:t>
            </a:r>
            <a:endParaRPr lang="sk-SK" dirty="0"/>
          </a:p>
          <a:p>
            <a:endParaRPr lang="sk-SK" dirty="0"/>
          </a:p>
          <a:p>
            <a:r>
              <a:rPr lang="sk-SK" dirty="0" smtClean="0"/>
              <a:t>Sparta: tvrdý vojenský režim, 7-30 rokov,  </a:t>
            </a:r>
            <a:r>
              <a:rPr lang="sk-SK" b="1" i="1" dirty="0" smtClean="0"/>
              <a:t>lakonické odpovede</a:t>
            </a:r>
            <a:r>
              <a:rPr lang="sk-SK" dirty="0" smtClean="0"/>
              <a:t> – úcta k starším,</a:t>
            </a:r>
            <a:r>
              <a:rPr lang="sk-SK" b="1" i="1" dirty="0" smtClean="0"/>
              <a:t> </a:t>
            </a:r>
            <a:r>
              <a:rPr lang="sk-SK" b="1" i="1" dirty="0" err="1" smtClean="0"/>
              <a:t>kryptie</a:t>
            </a:r>
            <a:endParaRPr lang="sk-SK" b="1" i="1" dirty="0" smtClean="0"/>
          </a:p>
          <a:p>
            <a:r>
              <a:rPr lang="sk-SK" dirty="0" smtClean="0"/>
              <a:t>Atény: zložitejší systém, </a:t>
            </a:r>
            <a:r>
              <a:rPr lang="sk-SK" b="1" i="1" dirty="0" err="1" smtClean="0"/>
              <a:t>Kalos</a:t>
            </a:r>
            <a:r>
              <a:rPr lang="sk-SK" b="1" i="1" dirty="0" smtClean="0"/>
              <a:t> </a:t>
            </a:r>
            <a:r>
              <a:rPr lang="sk-SK" b="1" i="1" dirty="0" err="1" smtClean="0"/>
              <a:t>kaí</a:t>
            </a:r>
            <a:r>
              <a:rPr lang="sk-SK" b="1" i="1" dirty="0" smtClean="0"/>
              <a:t> </a:t>
            </a:r>
            <a:r>
              <a:rPr lang="sk-SK" b="1" i="1" dirty="0" err="1" smtClean="0"/>
              <a:t>agathos</a:t>
            </a:r>
            <a:r>
              <a:rPr lang="sk-SK" b="1" i="1" dirty="0" smtClean="0"/>
              <a:t> </a:t>
            </a:r>
            <a:r>
              <a:rPr lang="sk-SK" dirty="0" smtClean="0"/>
              <a:t>– krásny fyzicky a duševne, 7-20 rokov</a:t>
            </a:r>
          </a:p>
          <a:p>
            <a:r>
              <a:rPr lang="sk-SK" dirty="0" smtClean="0"/>
              <a:t>Škola </a:t>
            </a:r>
            <a:r>
              <a:rPr lang="sk-SK" b="1" i="1" dirty="0" err="1" smtClean="0"/>
              <a:t>gramatistov</a:t>
            </a:r>
            <a:r>
              <a:rPr lang="sk-SK" dirty="0" smtClean="0"/>
              <a:t> a </a:t>
            </a:r>
            <a:r>
              <a:rPr lang="sk-SK" b="1" i="1" dirty="0" smtClean="0"/>
              <a:t>gitaristov</a:t>
            </a:r>
            <a:r>
              <a:rPr lang="sk-SK" dirty="0" smtClean="0"/>
              <a:t> – </a:t>
            </a:r>
            <a:r>
              <a:rPr lang="sk-SK" dirty="0" smtClean="0">
                <a:solidFill>
                  <a:srgbClr val="FF0000"/>
                </a:solidFill>
              </a:rPr>
              <a:t>učitelia= </a:t>
            </a:r>
            <a:r>
              <a:rPr lang="sk-SK" dirty="0" err="1" smtClean="0">
                <a:solidFill>
                  <a:srgbClr val="FF0000"/>
                </a:solidFill>
              </a:rPr>
              <a:t>didaskaloi</a:t>
            </a:r>
            <a:r>
              <a:rPr lang="sk-SK" dirty="0" smtClean="0">
                <a:solidFill>
                  <a:srgbClr val="FF0000"/>
                </a:solidFill>
              </a:rPr>
              <a:t>;</a:t>
            </a:r>
            <a:r>
              <a:rPr lang="sk-SK" dirty="0" smtClean="0"/>
              <a:t> </a:t>
            </a:r>
            <a:r>
              <a:rPr lang="sk-SK" b="1" i="1" dirty="0" err="1" smtClean="0"/>
              <a:t>gymnásión</a:t>
            </a:r>
            <a:r>
              <a:rPr lang="sk-SK" b="1" i="1" dirty="0" smtClean="0"/>
              <a:t>; </a:t>
            </a:r>
            <a:r>
              <a:rPr lang="sk-SK" dirty="0" smtClean="0"/>
              <a:t>posledné dva roky boli žiaci </a:t>
            </a:r>
            <a:r>
              <a:rPr lang="sk-SK" b="1" i="1" dirty="0" err="1" smtClean="0"/>
              <a:t>efébmi</a:t>
            </a:r>
            <a:endParaRPr lang="sk-SK" b="1" i="1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22578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Vývoj didaktiky ako vedy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412776"/>
            <a:ext cx="77724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i="1" dirty="0" smtClean="0">
                <a:solidFill>
                  <a:srgbClr val="FF0000"/>
                </a:solidFill>
              </a:rPr>
              <a:t>Svet – helenistická kultúra</a:t>
            </a:r>
          </a:p>
          <a:p>
            <a:r>
              <a:rPr lang="sk-SK" dirty="0" smtClean="0"/>
              <a:t> Alexandria (Egypt) 312 </a:t>
            </a:r>
            <a:r>
              <a:rPr lang="sk-SK" dirty="0" err="1" smtClean="0"/>
              <a:t>p.n.l</a:t>
            </a:r>
            <a:r>
              <a:rPr lang="sk-SK" dirty="0" smtClean="0"/>
              <a:t>. – </a:t>
            </a:r>
            <a:r>
              <a:rPr lang="sk-SK" b="1" i="1" dirty="0" smtClean="0">
                <a:solidFill>
                  <a:srgbClr val="FF0000"/>
                </a:solidFill>
              </a:rPr>
              <a:t>múzeum</a:t>
            </a:r>
          </a:p>
          <a:p>
            <a:r>
              <a:rPr lang="sk-SK" dirty="0" smtClean="0"/>
              <a:t>700 000 papyrusových zvitkov, observatórium, botanická a zoo záhrada, nemocnica atď.</a:t>
            </a:r>
          </a:p>
          <a:p>
            <a:r>
              <a:rPr lang="sk-SK" dirty="0" smtClean="0"/>
              <a:t>centrum svetového bádania: </a:t>
            </a:r>
            <a:r>
              <a:rPr lang="sk-SK" dirty="0" err="1" smtClean="0"/>
              <a:t>Ptolemaiova</a:t>
            </a:r>
            <a:r>
              <a:rPr lang="sk-SK" dirty="0" smtClean="0"/>
              <a:t> geocentrická sústava, Euklidova geometria, Archimedova statika... do r. 30 p. n. l.</a:t>
            </a:r>
          </a:p>
          <a:p>
            <a:pPr marL="0" indent="0"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63910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4943</TotalTime>
  <Words>1621</Words>
  <Application>Microsoft Office PowerPoint</Application>
  <PresentationFormat>Prezentácia na obrazovke (4:3)</PresentationFormat>
  <Paragraphs>200</Paragraphs>
  <Slides>38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42" baseType="lpstr">
      <vt:lpstr>Arial</vt:lpstr>
      <vt:lpstr>Calibri</vt:lpstr>
      <vt:lpstr>Wingdings</vt:lpstr>
      <vt:lpstr>Motív Office</vt:lpstr>
      <vt:lpstr> didaktika technických odborných predmetov     </vt:lpstr>
      <vt:lpstr>Didaktika odborných technických predmetov</vt:lpstr>
      <vt:lpstr>Prezentácia programu PowerPoint</vt:lpstr>
      <vt:lpstr>Prezentácia programu PowerPoint</vt:lpstr>
      <vt:lpstr>Prezentácia programu PowerPoint</vt:lpstr>
      <vt:lpstr>Pojem a vývin didaktiky ako vedy</vt:lpstr>
      <vt:lpstr>Vývoj didaktiky ako vedy</vt:lpstr>
      <vt:lpstr>Vývoj didaktiky ako vedy</vt:lpstr>
      <vt:lpstr>Vývoj didaktiky ako vedy</vt:lpstr>
      <vt:lpstr>Vývoj didaktiky ako vedy</vt:lpstr>
      <vt:lpstr>Vývoj didaktiky ako vedy</vt:lpstr>
      <vt:lpstr>Vývoj didaktiky ako vedy</vt:lpstr>
      <vt:lpstr>Vývoj didaktiky ako vedy</vt:lpstr>
      <vt:lpstr>Vývoj didaktiky ako vedy</vt:lpstr>
      <vt:lpstr>Wolfgang RATKE 1571 – 1635 </vt:lpstr>
      <vt:lpstr>Ján Amos KOMENSKÝ 1592 - 1670</vt:lpstr>
      <vt:lpstr>Vývoj didaktiky ako vedy</vt:lpstr>
      <vt:lpstr>Vývoj didaktiky ako vedy</vt:lpstr>
      <vt:lpstr>Prezentácia programu PowerPoint</vt:lpstr>
      <vt:lpstr>Vývoj didaktiky ako vedy</vt:lpstr>
      <vt:lpstr>Vývoj didaktiky ako vedy</vt:lpstr>
      <vt:lpstr>Vývoj didaktiky ako vedy</vt:lpstr>
      <vt:lpstr>Prezentácia programu PowerPoint</vt:lpstr>
      <vt:lpstr>Vývoj didaktiky ako vedy</vt:lpstr>
      <vt:lpstr>Vývoj didaktiky ako vedy</vt:lpstr>
      <vt:lpstr>Vývoj didaktiky ako vedy</vt:lpstr>
      <vt:lpstr>Vývoj didaktiky ako vedy</vt:lpstr>
      <vt:lpstr>Predmet všeobecnej didaktiky</vt:lpstr>
      <vt:lpstr>Didaktika odborných predmetov ako samostatná vedná disciplína</vt:lpstr>
      <vt:lpstr>Poňatie didaktík odborných predmetov</vt:lpstr>
      <vt:lpstr>Predmet didaktiky odborných predmetov</vt:lpstr>
      <vt:lpstr>Didaktiky odborných predmetov</vt:lpstr>
      <vt:lpstr>Didaktika technických predmetov</vt:lpstr>
      <vt:lpstr>Úlohy didaktiky technických predmetov</vt:lpstr>
      <vt:lpstr>Úlohy didaktiky technických predmetov</vt:lpstr>
      <vt:lpstr>Úlohy didaktiky technických predmetov</vt:lpstr>
      <vt:lpstr>Vzťah DTP k ostatným vedným disciplínam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technických predmetov I   letný semester 2011/12</dc:title>
  <dc:creator>Kundratova</dc:creator>
  <cp:lastModifiedBy>Vaskova</cp:lastModifiedBy>
  <cp:revision>63</cp:revision>
  <dcterms:created xsi:type="dcterms:W3CDTF">2012-04-05T09:32:30Z</dcterms:created>
  <dcterms:modified xsi:type="dcterms:W3CDTF">2025-06-13T05:57:42Z</dcterms:modified>
</cp:coreProperties>
</file>