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9"/>
  </p:notesMasterIdLst>
  <p:sldIdLst>
    <p:sldId id="256" r:id="rId2"/>
    <p:sldId id="257" r:id="rId3"/>
    <p:sldId id="258" r:id="rId4"/>
    <p:sldId id="305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97" r:id="rId22"/>
    <p:sldId id="302" r:id="rId23"/>
    <p:sldId id="303" r:id="rId24"/>
    <p:sldId id="275" r:id="rId25"/>
    <p:sldId id="278" r:id="rId26"/>
    <p:sldId id="277" r:id="rId27"/>
    <p:sldId id="279" r:id="rId28"/>
    <p:sldId id="276" r:id="rId29"/>
    <p:sldId id="280" r:id="rId30"/>
    <p:sldId id="281" r:id="rId31"/>
    <p:sldId id="282" r:id="rId32"/>
    <p:sldId id="283" r:id="rId33"/>
    <p:sldId id="284" r:id="rId34"/>
    <p:sldId id="285" r:id="rId35"/>
    <p:sldId id="306" r:id="rId36"/>
    <p:sldId id="286" r:id="rId37"/>
    <p:sldId id="287" r:id="rId38"/>
    <p:sldId id="288" r:id="rId39"/>
    <p:sldId id="304" r:id="rId40"/>
    <p:sldId id="289" r:id="rId41"/>
    <p:sldId id="290" r:id="rId42"/>
    <p:sldId id="291" r:id="rId43"/>
    <p:sldId id="292" r:id="rId44"/>
    <p:sldId id="293" r:id="rId45"/>
    <p:sldId id="294" r:id="rId46"/>
    <p:sldId id="295" r:id="rId47"/>
    <p:sldId id="296" r:id="rId4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86" autoAdjust="0"/>
    <p:restoredTop sz="94622" autoAdjust="0"/>
  </p:normalViewPr>
  <p:slideViewPr>
    <p:cSldViewPr>
      <p:cViewPr varScale="1">
        <p:scale>
          <a:sx n="115" d="100"/>
          <a:sy n="115" d="100"/>
        </p:scale>
        <p:origin x="154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43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2CB3198-E572-4BD3-8134-6FDDCCAEC317}" type="doc">
      <dgm:prSet loTypeId="urn:microsoft.com/office/officeart/2005/8/layout/process1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sk-SK"/>
        </a:p>
      </dgm:t>
    </dgm:pt>
    <dgm:pt modelId="{B133AEDA-E940-485E-934E-702AEC8F0A62}">
      <dgm:prSet/>
      <dgm:spPr/>
      <dgm:t>
        <a:bodyPr/>
        <a:lstStyle/>
        <a:p>
          <a:pPr rtl="0"/>
          <a:r>
            <a:rPr lang="sk-SK" dirty="0" smtClean="0"/>
            <a:t>Teoretická príprava žiakov- kontrola pripravenosti žiakov</a:t>
          </a:r>
          <a:endParaRPr lang="sk-SK" dirty="0"/>
        </a:p>
      </dgm:t>
    </dgm:pt>
    <dgm:pt modelId="{1DC9012D-1A8D-4E76-937D-B559B707E3BF}" type="parTrans" cxnId="{16763FEC-9ED8-484F-8FF5-0FF26C1CAC57}">
      <dgm:prSet/>
      <dgm:spPr/>
      <dgm:t>
        <a:bodyPr/>
        <a:lstStyle/>
        <a:p>
          <a:endParaRPr lang="sk-SK"/>
        </a:p>
      </dgm:t>
    </dgm:pt>
    <dgm:pt modelId="{703144B0-6F8D-48D6-9823-186EC6A2DE11}" type="sibTrans" cxnId="{16763FEC-9ED8-484F-8FF5-0FF26C1CAC57}">
      <dgm:prSet/>
      <dgm:spPr/>
      <dgm:t>
        <a:bodyPr/>
        <a:lstStyle/>
        <a:p>
          <a:endParaRPr lang="sk-SK"/>
        </a:p>
      </dgm:t>
    </dgm:pt>
    <dgm:pt modelId="{C3412F70-1E4E-4825-ABA1-D2B06A305E59}">
      <dgm:prSet/>
      <dgm:spPr/>
      <dgm:t>
        <a:bodyPr/>
        <a:lstStyle/>
        <a:p>
          <a:pPr rtl="0"/>
          <a:r>
            <a:rPr lang="sk-SK" dirty="0" smtClean="0"/>
            <a:t>Inštruktáž- určenie úloh, cieľa,</a:t>
          </a:r>
          <a:endParaRPr lang="sk-SK" dirty="0"/>
        </a:p>
      </dgm:t>
    </dgm:pt>
    <dgm:pt modelId="{1AE2312D-2011-43D5-81D8-FECB54D16AF5}" type="parTrans" cxnId="{3CB1CFB4-85E9-43A8-946D-ABB0A726C54B}">
      <dgm:prSet/>
      <dgm:spPr/>
      <dgm:t>
        <a:bodyPr/>
        <a:lstStyle/>
        <a:p>
          <a:endParaRPr lang="sk-SK"/>
        </a:p>
      </dgm:t>
    </dgm:pt>
    <dgm:pt modelId="{7540D8EB-100B-4620-89BA-7E6A27E12962}" type="sibTrans" cxnId="{3CB1CFB4-85E9-43A8-946D-ABB0A726C54B}">
      <dgm:prSet/>
      <dgm:spPr/>
      <dgm:t>
        <a:bodyPr/>
        <a:lstStyle/>
        <a:p>
          <a:endParaRPr lang="sk-SK"/>
        </a:p>
      </dgm:t>
    </dgm:pt>
    <dgm:pt modelId="{E4FD2283-EC02-4855-93FC-799B4DA4E5AF}">
      <dgm:prSet/>
      <dgm:spPr/>
      <dgm:t>
        <a:bodyPr/>
        <a:lstStyle/>
        <a:p>
          <a:pPr rtl="0"/>
          <a:r>
            <a:rPr lang="sk-SK" dirty="0" smtClean="0"/>
            <a:t>Príklad - ukážka</a:t>
          </a:r>
          <a:endParaRPr lang="sk-SK" dirty="0"/>
        </a:p>
      </dgm:t>
    </dgm:pt>
    <dgm:pt modelId="{15E9CD6F-F59E-4A64-AFCF-A8EA811EFCDE}" type="parTrans" cxnId="{9690471C-7FB0-4DF2-B99F-9550FC4D8C55}">
      <dgm:prSet/>
      <dgm:spPr/>
      <dgm:t>
        <a:bodyPr/>
        <a:lstStyle/>
        <a:p>
          <a:endParaRPr lang="sk-SK"/>
        </a:p>
      </dgm:t>
    </dgm:pt>
    <dgm:pt modelId="{BCDAB02F-3EE9-4048-A18A-9FC9F4B664CE}" type="sibTrans" cxnId="{9690471C-7FB0-4DF2-B99F-9550FC4D8C55}">
      <dgm:prSet/>
      <dgm:spPr/>
      <dgm:t>
        <a:bodyPr/>
        <a:lstStyle/>
        <a:p>
          <a:endParaRPr lang="sk-SK"/>
        </a:p>
      </dgm:t>
    </dgm:pt>
    <dgm:pt modelId="{68BA45CF-D5FD-4B6E-AC87-8420ABE81F67}">
      <dgm:prSet/>
      <dgm:spPr/>
      <dgm:t>
        <a:bodyPr/>
        <a:lstStyle/>
        <a:p>
          <a:pPr rtl="0"/>
          <a:r>
            <a:rPr lang="sk-SK" dirty="0" smtClean="0"/>
            <a:t>Praktická činnosť žiakov</a:t>
          </a:r>
          <a:endParaRPr lang="sk-SK" dirty="0"/>
        </a:p>
      </dgm:t>
    </dgm:pt>
    <dgm:pt modelId="{CCB4F53B-7D30-4FA6-B2F5-B85DEC1856E2}" type="parTrans" cxnId="{43932910-465A-4934-8F9E-9C40A1DE4BC6}">
      <dgm:prSet/>
      <dgm:spPr/>
      <dgm:t>
        <a:bodyPr/>
        <a:lstStyle/>
        <a:p>
          <a:endParaRPr lang="sk-SK"/>
        </a:p>
      </dgm:t>
    </dgm:pt>
    <dgm:pt modelId="{EC547B64-7BFD-4B35-9DF8-DFBA439803CF}" type="sibTrans" cxnId="{43932910-465A-4934-8F9E-9C40A1DE4BC6}">
      <dgm:prSet/>
      <dgm:spPr/>
      <dgm:t>
        <a:bodyPr/>
        <a:lstStyle/>
        <a:p>
          <a:endParaRPr lang="sk-SK"/>
        </a:p>
      </dgm:t>
    </dgm:pt>
    <dgm:pt modelId="{CDEB9F5B-3B0B-4C4F-A0CE-A6254BDE5FE7}">
      <dgm:prSet/>
      <dgm:spPr/>
      <dgm:t>
        <a:bodyPr/>
        <a:lstStyle/>
        <a:p>
          <a:pPr rtl="0"/>
          <a:r>
            <a:rPr lang="sk-SK" dirty="0" smtClean="0"/>
            <a:t>Spracovanie výsledkov meraní</a:t>
          </a:r>
          <a:endParaRPr lang="sk-SK" dirty="0"/>
        </a:p>
      </dgm:t>
    </dgm:pt>
    <dgm:pt modelId="{F9B6AA24-6BC3-4718-8EDD-7C1FD28BD91C}" type="parTrans" cxnId="{40A38C42-9F71-47EA-A3F3-EE7FCBE8DDB9}">
      <dgm:prSet/>
      <dgm:spPr/>
      <dgm:t>
        <a:bodyPr/>
        <a:lstStyle/>
        <a:p>
          <a:endParaRPr lang="sk-SK"/>
        </a:p>
      </dgm:t>
    </dgm:pt>
    <dgm:pt modelId="{CCA09F0C-054E-48FE-A867-F8BAE81A3C0C}" type="sibTrans" cxnId="{40A38C42-9F71-47EA-A3F3-EE7FCBE8DDB9}">
      <dgm:prSet/>
      <dgm:spPr/>
      <dgm:t>
        <a:bodyPr/>
        <a:lstStyle/>
        <a:p>
          <a:endParaRPr lang="sk-SK"/>
        </a:p>
      </dgm:t>
    </dgm:pt>
    <dgm:pt modelId="{9C3D62D5-816E-444A-AFA9-910F99CA4DD0}">
      <dgm:prSet/>
      <dgm:spPr/>
      <dgm:t>
        <a:bodyPr/>
        <a:lstStyle/>
        <a:p>
          <a:pPr rtl="0"/>
          <a:r>
            <a:rPr lang="sk-SK" dirty="0" smtClean="0"/>
            <a:t>Kontrola splnenia cieľov, domáce úlohy</a:t>
          </a:r>
          <a:endParaRPr lang="sk-SK" dirty="0"/>
        </a:p>
      </dgm:t>
    </dgm:pt>
    <dgm:pt modelId="{2CD9ED30-312C-4F19-8D05-2ED90F55E8DF}" type="parTrans" cxnId="{22EF9865-7758-48AA-AAC3-97E035D71692}">
      <dgm:prSet/>
      <dgm:spPr/>
      <dgm:t>
        <a:bodyPr/>
        <a:lstStyle/>
        <a:p>
          <a:endParaRPr lang="sk-SK"/>
        </a:p>
      </dgm:t>
    </dgm:pt>
    <dgm:pt modelId="{96E93904-525F-4A29-9263-5328A3109734}" type="sibTrans" cxnId="{22EF9865-7758-48AA-AAC3-97E035D71692}">
      <dgm:prSet/>
      <dgm:spPr/>
      <dgm:t>
        <a:bodyPr/>
        <a:lstStyle/>
        <a:p>
          <a:endParaRPr lang="sk-SK"/>
        </a:p>
      </dgm:t>
    </dgm:pt>
    <dgm:pt modelId="{4C97F158-D6A5-4479-A8DC-EDD4AAB48969}" type="pres">
      <dgm:prSet presAssocID="{52CB3198-E572-4BD3-8134-6FDDCCAEC31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sk-SK"/>
        </a:p>
      </dgm:t>
    </dgm:pt>
    <dgm:pt modelId="{EBED6D3B-112E-4D02-AF1D-186FE044956C}" type="pres">
      <dgm:prSet presAssocID="{B133AEDA-E940-485E-934E-702AEC8F0A62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BD4B06C5-B73A-49A4-9444-D42D87C47399}" type="pres">
      <dgm:prSet presAssocID="{703144B0-6F8D-48D6-9823-186EC6A2DE11}" presName="sibTrans" presStyleLbl="sibTrans2D1" presStyleIdx="0" presStyleCnt="5"/>
      <dgm:spPr/>
      <dgm:t>
        <a:bodyPr/>
        <a:lstStyle/>
        <a:p>
          <a:endParaRPr lang="sk-SK"/>
        </a:p>
      </dgm:t>
    </dgm:pt>
    <dgm:pt modelId="{F5D3BAC0-0D8A-45C1-A48F-13C7D9B7E733}" type="pres">
      <dgm:prSet presAssocID="{703144B0-6F8D-48D6-9823-186EC6A2DE11}" presName="connectorText" presStyleLbl="sibTrans2D1" presStyleIdx="0" presStyleCnt="5"/>
      <dgm:spPr/>
      <dgm:t>
        <a:bodyPr/>
        <a:lstStyle/>
        <a:p>
          <a:endParaRPr lang="sk-SK"/>
        </a:p>
      </dgm:t>
    </dgm:pt>
    <dgm:pt modelId="{F84FBA41-EE7E-4211-8D30-8BAD2BF244E6}" type="pres">
      <dgm:prSet presAssocID="{C3412F70-1E4E-4825-ABA1-D2B06A305E59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E44F635F-55B0-46DF-A483-2940C6A1023A}" type="pres">
      <dgm:prSet presAssocID="{7540D8EB-100B-4620-89BA-7E6A27E12962}" presName="sibTrans" presStyleLbl="sibTrans2D1" presStyleIdx="1" presStyleCnt="5"/>
      <dgm:spPr/>
      <dgm:t>
        <a:bodyPr/>
        <a:lstStyle/>
        <a:p>
          <a:endParaRPr lang="sk-SK"/>
        </a:p>
      </dgm:t>
    </dgm:pt>
    <dgm:pt modelId="{F1602502-A644-419B-B2EC-A581191F6E87}" type="pres">
      <dgm:prSet presAssocID="{7540D8EB-100B-4620-89BA-7E6A27E12962}" presName="connectorText" presStyleLbl="sibTrans2D1" presStyleIdx="1" presStyleCnt="5"/>
      <dgm:spPr/>
      <dgm:t>
        <a:bodyPr/>
        <a:lstStyle/>
        <a:p>
          <a:endParaRPr lang="sk-SK"/>
        </a:p>
      </dgm:t>
    </dgm:pt>
    <dgm:pt modelId="{E5576D8C-9022-4950-8355-46AAFA339D3E}" type="pres">
      <dgm:prSet presAssocID="{E4FD2283-EC02-4855-93FC-799B4DA4E5AF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7152A915-F584-4C41-AA24-754A812BF688}" type="pres">
      <dgm:prSet presAssocID="{BCDAB02F-3EE9-4048-A18A-9FC9F4B664CE}" presName="sibTrans" presStyleLbl="sibTrans2D1" presStyleIdx="2" presStyleCnt="5"/>
      <dgm:spPr/>
      <dgm:t>
        <a:bodyPr/>
        <a:lstStyle/>
        <a:p>
          <a:endParaRPr lang="sk-SK"/>
        </a:p>
      </dgm:t>
    </dgm:pt>
    <dgm:pt modelId="{4C997B33-1FEE-4D7C-8EFD-DEED3C713650}" type="pres">
      <dgm:prSet presAssocID="{BCDAB02F-3EE9-4048-A18A-9FC9F4B664CE}" presName="connectorText" presStyleLbl="sibTrans2D1" presStyleIdx="2" presStyleCnt="5"/>
      <dgm:spPr/>
      <dgm:t>
        <a:bodyPr/>
        <a:lstStyle/>
        <a:p>
          <a:endParaRPr lang="sk-SK"/>
        </a:p>
      </dgm:t>
    </dgm:pt>
    <dgm:pt modelId="{9A78CE74-7E28-4DAA-98D7-05AC415CFBEF}" type="pres">
      <dgm:prSet presAssocID="{68BA45CF-D5FD-4B6E-AC87-8420ABE81F67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B97AD152-7E2F-4658-A797-E7C83801189D}" type="pres">
      <dgm:prSet presAssocID="{EC547B64-7BFD-4B35-9DF8-DFBA439803CF}" presName="sibTrans" presStyleLbl="sibTrans2D1" presStyleIdx="3" presStyleCnt="5"/>
      <dgm:spPr/>
      <dgm:t>
        <a:bodyPr/>
        <a:lstStyle/>
        <a:p>
          <a:endParaRPr lang="sk-SK"/>
        </a:p>
      </dgm:t>
    </dgm:pt>
    <dgm:pt modelId="{07F444D7-727E-4516-B63A-DEAB9863E02A}" type="pres">
      <dgm:prSet presAssocID="{EC547B64-7BFD-4B35-9DF8-DFBA439803CF}" presName="connectorText" presStyleLbl="sibTrans2D1" presStyleIdx="3" presStyleCnt="5"/>
      <dgm:spPr/>
      <dgm:t>
        <a:bodyPr/>
        <a:lstStyle/>
        <a:p>
          <a:endParaRPr lang="sk-SK"/>
        </a:p>
      </dgm:t>
    </dgm:pt>
    <dgm:pt modelId="{EE463972-932F-46DC-882E-76AD0E2D2947}" type="pres">
      <dgm:prSet presAssocID="{CDEB9F5B-3B0B-4C4F-A0CE-A6254BDE5FE7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9BF0A4A7-55D9-497B-A80A-B582A662919A}" type="pres">
      <dgm:prSet presAssocID="{CCA09F0C-054E-48FE-A867-F8BAE81A3C0C}" presName="sibTrans" presStyleLbl="sibTrans2D1" presStyleIdx="4" presStyleCnt="5"/>
      <dgm:spPr/>
      <dgm:t>
        <a:bodyPr/>
        <a:lstStyle/>
        <a:p>
          <a:endParaRPr lang="sk-SK"/>
        </a:p>
      </dgm:t>
    </dgm:pt>
    <dgm:pt modelId="{53BD4187-1A15-4D24-9A53-8C87176096C8}" type="pres">
      <dgm:prSet presAssocID="{CCA09F0C-054E-48FE-A867-F8BAE81A3C0C}" presName="connectorText" presStyleLbl="sibTrans2D1" presStyleIdx="4" presStyleCnt="5"/>
      <dgm:spPr/>
      <dgm:t>
        <a:bodyPr/>
        <a:lstStyle/>
        <a:p>
          <a:endParaRPr lang="sk-SK"/>
        </a:p>
      </dgm:t>
    </dgm:pt>
    <dgm:pt modelId="{2FF01D04-EA71-4B5F-A45C-2D7895374421}" type="pres">
      <dgm:prSet presAssocID="{9C3D62D5-816E-444A-AFA9-910F99CA4DD0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</dgm:ptLst>
  <dgm:cxnLst>
    <dgm:cxn modelId="{9F2F224D-F248-4924-BFC8-A9F3E5F9CE81}" type="presOf" srcId="{C3412F70-1E4E-4825-ABA1-D2B06A305E59}" destId="{F84FBA41-EE7E-4211-8D30-8BAD2BF244E6}" srcOrd="0" destOrd="0" presId="urn:microsoft.com/office/officeart/2005/8/layout/process1"/>
    <dgm:cxn modelId="{5E9FFD16-E20E-4C92-965A-30660893756C}" type="presOf" srcId="{CCA09F0C-054E-48FE-A867-F8BAE81A3C0C}" destId="{53BD4187-1A15-4D24-9A53-8C87176096C8}" srcOrd="1" destOrd="0" presId="urn:microsoft.com/office/officeart/2005/8/layout/process1"/>
    <dgm:cxn modelId="{22EF9865-7758-48AA-AAC3-97E035D71692}" srcId="{52CB3198-E572-4BD3-8134-6FDDCCAEC317}" destId="{9C3D62D5-816E-444A-AFA9-910F99CA4DD0}" srcOrd="5" destOrd="0" parTransId="{2CD9ED30-312C-4F19-8D05-2ED90F55E8DF}" sibTransId="{96E93904-525F-4A29-9263-5328A3109734}"/>
    <dgm:cxn modelId="{571FA22D-6FE0-45A1-828D-7DD074873DAB}" type="presOf" srcId="{EC547B64-7BFD-4B35-9DF8-DFBA439803CF}" destId="{B97AD152-7E2F-4658-A797-E7C83801189D}" srcOrd="0" destOrd="0" presId="urn:microsoft.com/office/officeart/2005/8/layout/process1"/>
    <dgm:cxn modelId="{153A9197-1300-4A3B-85FA-A63355A07ABF}" type="presOf" srcId="{CCA09F0C-054E-48FE-A867-F8BAE81A3C0C}" destId="{9BF0A4A7-55D9-497B-A80A-B582A662919A}" srcOrd="0" destOrd="0" presId="urn:microsoft.com/office/officeart/2005/8/layout/process1"/>
    <dgm:cxn modelId="{40A38C42-9F71-47EA-A3F3-EE7FCBE8DDB9}" srcId="{52CB3198-E572-4BD3-8134-6FDDCCAEC317}" destId="{CDEB9F5B-3B0B-4C4F-A0CE-A6254BDE5FE7}" srcOrd="4" destOrd="0" parTransId="{F9B6AA24-6BC3-4718-8EDD-7C1FD28BD91C}" sibTransId="{CCA09F0C-054E-48FE-A867-F8BAE81A3C0C}"/>
    <dgm:cxn modelId="{F99FAAA1-6DCB-4219-8CAE-AC8F66D61107}" type="presOf" srcId="{BCDAB02F-3EE9-4048-A18A-9FC9F4B664CE}" destId="{7152A915-F584-4C41-AA24-754A812BF688}" srcOrd="0" destOrd="0" presId="urn:microsoft.com/office/officeart/2005/8/layout/process1"/>
    <dgm:cxn modelId="{17406E22-5D0E-44E5-BD60-26B4FD30C0B6}" type="presOf" srcId="{703144B0-6F8D-48D6-9823-186EC6A2DE11}" destId="{F5D3BAC0-0D8A-45C1-A48F-13C7D9B7E733}" srcOrd="1" destOrd="0" presId="urn:microsoft.com/office/officeart/2005/8/layout/process1"/>
    <dgm:cxn modelId="{EA86ED40-ACA7-4C4A-9CBE-534A99BABACA}" type="presOf" srcId="{9C3D62D5-816E-444A-AFA9-910F99CA4DD0}" destId="{2FF01D04-EA71-4B5F-A45C-2D7895374421}" srcOrd="0" destOrd="0" presId="urn:microsoft.com/office/officeart/2005/8/layout/process1"/>
    <dgm:cxn modelId="{16763FEC-9ED8-484F-8FF5-0FF26C1CAC57}" srcId="{52CB3198-E572-4BD3-8134-6FDDCCAEC317}" destId="{B133AEDA-E940-485E-934E-702AEC8F0A62}" srcOrd="0" destOrd="0" parTransId="{1DC9012D-1A8D-4E76-937D-B559B707E3BF}" sibTransId="{703144B0-6F8D-48D6-9823-186EC6A2DE11}"/>
    <dgm:cxn modelId="{BDE1735D-8755-4F77-B461-826DDAF5ADED}" type="presOf" srcId="{68BA45CF-D5FD-4B6E-AC87-8420ABE81F67}" destId="{9A78CE74-7E28-4DAA-98D7-05AC415CFBEF}" srcOrd="0" destOrd="0" presId="urn:microsoft.com/office/officeart/2005/8/layout/process1"/>
    <dgm:cxn modelId="{545F2F19-A99D-400B-B45B-48ED1F456782}" type="presOf" srcId="{EC547B64-7BFD-4B35-9DF8-DFBA439803CF}" destId="{07F444D7-727E-4516-B63A-DEAB9863E02A}" srcOrd="1" destOrd="0" presId="urn:microsoft.com/office/officeart/2005/8/layout/process1"/>
    <dgm:cxn modelId="{B7DA49CD-2C00-4712-8D21-CF6F45D7E810}" type="presOf" srcId="{52CB3198-E572-4BD3-8134-6FDDCCAEC317}" destId="{4C97F158-D6A5-4479-A8DC-EDD4AAB48969}" srcOrd="0" destOrd="0" presId="urn:microsoft.com/office/officeart/2005/8/layout/process1"/>
    <dgm:cxn modelId="{6E151DC1-87DA-47A2-80BA-845A2708D62A}" type="presOf" srcId="{703144B0-6F8D-48D6-9823-186EC6A2DE11}" destId="{BD4B06C5-B73A-49A4-9444-D42D87C47399}" srcOrd="0" destOrd="0" presId="urn:microsoft.com/office/officeart/2005/8/layout/process1"/>
    <dgm:cxn modelId="{43932910-465A-4934-8F9E-9C40A1DE4BC6}" srcId="{52CB3198-E572-4BD3-8134-6FDDCCAEC317}" destId="{68BA45CF-D5FD-4B6E-AC87-8420ABE81F67}" srcOrd="3" destOrd="0" parTransId="{CCB4F53B-7D30-4FA6-B2F5-B85DEC1856E2}" sibTransId="{EC547B64-7BFD-4B35-9DF8-DFBA439803CF}"/>
    <dgm:cxn modelId="{475963B6-01AA-4D04-9E86-1E27696AFD19}" type="presOf" srcId="{7540D8EB-100B-4620-89BA-7E6A27E12962}" destId="{F1602502-A644-419B-B2EC-A581191F6E87}" srcOrd="1" destOrd="0" presId="urn:microsoft.com/office/officeart/2005/8/layout/process1"/>
    <dgm:cxn modelId="{2D57C5B3-08D5-4093-A423-ACFD19D5FFE1}" type="presOf" srcId="{E4FD2283-EC02-4855-93FC-799B4DA4E5AF}" destId="{E5576D8C-9022-4950-8355-46AAFA339D3E}" srcOrd="0" destOrd="0" presId="urn:microsoft.com/office/officeart/2005/8/layout/process1"/>
    <dgm:cxn modelId="{34948322-B2AA-4A4E-95E6-715FC70EC3D3}" type="presOf" srcId="{B133AEDA-E940-485E-934E-702AEC8F0A62}" destId="{EBED6D3B-112E-4D02-AF1D-186FE044956C}" srcOrd="0" destOrd="0" presId="urn:microsoft.com/office/officeart/2005/8/layout/process1"/>
    <dgm:cxn modelId="{51540A17-6F92-4672-9365-9C428D9B2ADC}" type="presOf" srcId="{BCDAB02F-3EE9-4048-A18A-9FC9F4B664CE}" destId="{4C997B33-1FEE-4D7C-8EFD-DEED3C713650}" srcOrd="1" destOrd="0" presId="urn:microsoft.com/office/officeart/2005/8/layout/process1"/>
    <dgm:cxn modelId="{8C5A4F88-2131-49DC-A8F9-04FA93F1DA16}" type="presOf" srcId="{CDEB9F5B-3B0B-4C4F-A0CE-A6254BDE5FE7}" destId="{EE463972-932F-46DC-882E-76AD0E2D2947}" srcOrd="0" destOrd="0" presId="urn:microsoft.com/office/officeart/2005/8/layout/process1"/>
    <dgm:cxn modelId="{9690471C-7FB0-4DF2-B99F-9550FC4D8C55}" srcId="{52CB3198-E572-4BD3-8134-6FDDCCAEC317}" destId="{E4FD2283-EC02-4855-93FC-799B4DA4E5AF}" srcOrd="2" destOrd="0" parTransId="{15E9CD6F-F59E-4A64-AFCF-A8EA811EFCDE}" sibTransId="{BCDAB02F-3EE9-4048-A18A-9FC9F4B664CE}"/>
    <dgm:cxn modelId="{3CB1CFB4-85E9-43A8-946D-ABB0A726C54B}" srcId="{52CB3198-E572-4BD3-8134-6FDDCCAEC317}" destId="{C3412F70-1E4E-4825-ABA1-D2B06A305E59}" srcOrd="1" destOrd="0" parTransId="{1AE2312D-2011-43D5-81D8-FECB54D16AF5}" sibTransId="{7540D8EB-100B-4620-89BA-7E6A27E12962}"/>
    <dgm:cxn modelId="{343E8F42-E8AC-4CEB-B5D6-6C1D1458853B}" type="presOf" srcId="{7540D8EB-100B-4620-89BA-7E6A27E12962}" destId="{E44F635F-55B0-46DF-A483-2940C6A1023A}" srcOrd="0" destOrd="0" presId="urn:microsoft.com/office/officeart/2005/8/layout/process1"/>
    <dgm:cxn modelId="{9308AF8F-DB31-4E53-9AA4-08E16187B47B}" type="presParOf" srcId="{4C97F158-D6A5-4479-A8DC-EDD4AAB48969}" destId="{EBED6D3B-112E-4D02-AF1D-186FE044956C}" srcOrd="0" destOrd="0" presId="urn:microsoft.com/office/officeart/2005/8/layout/process1"/>
    <dgm:cxn modelId="{AC59403C-53F0-44B6-8FBF-E8F74B7DDF83}" type="presParOf" srcId="{4C97F158-D6A5-4479-A8DC-EDD4AAB48969}" destId="{BD4B06C5-B73A-49A4-9444-D42D87C47399}" srcOrd="1" destOrd="0" presId="urn:microsoft.com/office/officeart/2005/8/layout/process1"/>
    <dgm:cxn modelId="{6B8EED8C-4A04-41D7-9CB8-55A0889B336F}" type="presParOf" srcId="{BD4B06C5-B73A-49A4-9444-D42D87C47399}" destId="{F5D3BAC0-0D8A-45C1-A48F-13C7D9B7E733}" srcOrd="0" destOrd="0" presId="urn:microsoft.com/office/officeart/2005/8/layout/process1"/>
    <dgm:cxn modelId="{E910D095-685F-41E6-B682-261A0BF678B8}" type="presParOf" srcId="{4C97F158-D6A5-4479-A8DC-EDD4AAB48969}" destId="{F84FBA41-EE7E-4211-8D30-8BAD2BF244E6}" srcOrd="2" destOrd="0" presId="urn:microsoft.com/office/officeart/2005/8/layout/process1"/>
    <dgm:cxn modelId="{5D17E0D1-84EF-4FCF-8F13-9DA829EB0D14}" type="presParOf" srcId="{4C97F158-D6A5-4479-A8DC-EDD4AAB48969}" destId="{E44F635F-55B0-46DF-A483-2940C6A1023A}" srcOrd="3" destOrd="0" presId="urn:microsoft.com/office/officeart/2005/8/layout/process1"/>
    <dgm:cxn modelId="{8960FA94-1E01-4A73-9932-3BB612971FA2}" type="presParOf" srcId="{E44F635F-55B0-46DF-A483-2940C6A1023A}" destId="{F1602502-A644-419B-B2EC-A581191F6E87}" srcOrd="0" destOrd="0" presId="urn:microsoft.com/office/officeart/2005/8/layout/process1"/>
    <dgm:cxn modelId="{1DA16579-E41C-4565-8A9E-2F618B6EC338}" type="presParOf" srcId="{4C97F158-D6A5-4479-A8DC-EDD4AAB48969}" destId="{E5576D8C-9022-4950-8355-46AAFA339D3E}" srcOrd="4" destOrd="0" presId="urn:microsoft.com/office/officeart/2005/8/layout/process1"/>
    <dgm:cxn modelId="{7CD62977-4695-4137-8E9E-CAC4C2F5BB00}" type="presParOf" srcId="{4C97F158-D6A5-4479-A8DC-EDD4AAB48969}" destId="{7152A915-F584-4C41-AA24-754A812BF688}" srcOrd="5" destOrd="0" presId="urn:microsoft.com/office/officeart/2005/8/layout/process1"/>
    <dgm:cxn modelId="{AE5AE42C-E767-44E7-AA11-3FFF9DF0EE79}" type="presParOf" srcId="{7152A915-F584-4C41-AA24-754A812BF688}" destId="{4C997B33-1FEE-4D7C-8EFD-DEED3C713650}" srcOrd="0" destOrd="0" presId="urn:microsoft.com/office/officeart/2005/8/layout/process1"/>
    <dgm:cxn modelId="{2E8879B4-D874-415C-A255-D350164D35FC}" type="presParOf" srcId="{4C97F158-D6A5-4479-A8DC-EDD4AAB48969}" destId="{9A78CE74-7E28-4DAA-98D7-05AC415CFBEF}" srcOrd="6" destOrd="0" presId="urn:microsoft.com/office/officeart/2005/8/layout/process1"/>
    <dgm:cxn modelId="{E726D0E5-4214-4403-A0E9-1B9A8055FBBE}" type="presParOf" srcId="{4C97F158-D6A5-4479-A8DC-EDD4AAB48969}" destId="{B97AD152-7E2F-4658-A797-E7C83801189D}" srcOrd="7" destOrd="0" presId="urn:microsoft.com/office/officeart/2005/8/layout/process1"/>
    <dgm:cxn modelId="{B08710C4-D2E9-49C7-9D39-9C8E0BCCB065}" type="presParOf" srcId="{B97AD152-7E2F-4658-A797-E7C83801189D}" destId="{07F444D7-727E-4516-B63A-DEAB9863E02A}" srcOrd="0" destOrd="0" presId="urn:microsoft.com/office/officeart/2005/8/layout/process1"/>
    <dgm:cxn modelId="{95337D82-0683-4E3F-8DA0-9AE51D0726DB}" type="presParOf" srcId="{4C97F158-D6A5-4479-A8DC-EDD4AAB48969}" destId="{EE463972-932F-46DC-882E-76AD0E2D2947}" srcOrd="8" destOrd="0" presId="urn:microsoft.com/office/officeart/2005/8/layout/process1"/>
    <dgm:cxn modelId="{7F023AE9-9B12-482D-936C-982455333090}" type="presParOf" srcId="{4C97F158-D6A5-4479-A8DC-EDD4AAB48969}" destId="{9BF0A4A7-55D9-497B-A80A-B582A662919A}" srcOrd="9" destOrd="0" presId="urn:microsoft.com/office/officeart/2005/8/layout/process1"/>
    <dgm:cxn modelId="{5DB741AD-8820-43E8-9CB2-3F6D730F586C}" type="presParOf" srcId="{9BF0A4A7-55D9-497B-A80A-B582A662919A}" destId="{53BD4187-1A15-4D24-9A53-8C87176096C8}" srcOrd="0" destOrd="0" presId="urn:microsoft.com/office/officeart/2005/8/layout/process1"/>
    <dgm:cxn modelId="{7A91AC99-2A6B-4976-A4FE-50E43EF13DB5}" type="presParOf" srcId="{4C97F158-D6A5-4479-A8DC-EDD4AAB48969}" destId="{2FF01D04-EA71-4B5F-A45C-2D7895374421}" srcOrd="1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ED6D3B-112E-4D02-AF1D-186FE044956C}">
      <dsp:nvSpPr>
        <dsp:cNvPr id="0" name=""/>
        <dsp:cNvSpPr/>
      </dsp:nvSpPr>
      <dsp:spPr>
        <a:xfrm>
          <a:off x="0" y="1476518"/>
          <a:ext cx="942975" cy="106968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100" kern="1200" dirty="0" smtClean="0"/>
            <a:t>Teoretická príprava žiakov- kontrola pripravenosti žiakov</a:t>
          </a:r>
          <a:endParaRPr lang="sk-SK" sz="1100" kern="1200" dirty="0"/>
        </a:p>
      </dsp:txBody>
      <dsp:txXfrm>
        <a:off x="27619" y="1504137"/>
        <a:ext cx="887737" cy="1014449"/>
      </dsp:txXfrm>
    </dsp:sp>
    <dsp:sp modelId="{BD4B06C5-B73A-49A4-9444-D42D87C47399}">
      <dsp:nvSpPr>
        <dsp:cNvPr id="0" name=""/>
        <dsp:cNvSpPr/>
      </dsp:nvSpPr>
      <dsp:spPr>
        <a:xfrm>
          <a:off x="1037272" y="1894433"/>
          <a:ext cx="199910" cy="23385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1">
                <a:tint val="60000"/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k-SK" sz="900" kern="1200"/>
        </a:p>
      </dsp:txBody>
      <dsp:txXfrm>
        <a:off x="1037272" y="1941204"/>
        <a:ext cx="139937" cy="140315"/>
      </dsp:txXfrm>
    </dsp:sp>
    <dsp:sp modelId="{F84FBA41-EE7E-4211-8D30-8BAD2BF244E6}">
      <dsp:nvSpPr>
        <dsp:cNvPr id="0" name=""/>
        <dsp:cNvSpPr/>
      </dsp:nvSpPr>
      <dsp:spPr>
        <a:xfrm>
          <a:off x="1320165" y="1476518"/>
          <a:ext cx="942975" cy="106968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100" kern="1200" dirty="0" smtClean="0"/>
            <a:t>Inštruktáž- určenie úloh, cieľa,</a:t>
          </a:r>
          <a:endParaRPr lang="sk-SK" sz="1100" kern="1200" dirty="0"/>
        </a:p>
      </dsp:txBody>
      <dsp:txXfrm>
        <a:off x="1347784" y="1504137"/>
        <a:ext cx="887737" cy="1014449"/>
      </dsp:txXfrm>
    </dsp:sp>
    <dsp:sp modelId="{E44F635F-55B0-46DF-A483-2940C6A1023A}">
      <dsp:nvSpPr>
        <dsp:cNvPr id="0" name=""/>
        <dsp:cNvSpPr/>
      </dsp:nvSpPr>
      <dsp:spPr>
        <a:xfrm>
          <a:off x="2357437" y="1894433"/>
          <a:ext cx="199910" cy="23385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1">
                <a:tint val="60000"/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k-SK" sz="900" kern="1200"/>
        </a:p>
      </dsp:txBody>
      <dsp:txXfrm>
        <a:off x="2357437" y="1941204"/>
        <a:ext cx="139937" cy="140315"/>
      </dsp:txXfrm>
    </dsp:sp>
    <dsp:sp modelId="{E5576D8C-9022-4950-8355-46AAFA339D3E}">
      <dsp:nvSpPr>
        <dsp:cNvPr id="0" name=""/>
        <dsp:cNvSpPr/>
      </dsp:nvSpPr>
      <dsp:spPr>
        <a:xfrm>
          <a:off x="2640330" y="1476518"/>
          <a:ext cx="942975" cy="106968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100" kern="1200" dirty="0" smtClean="0"/>
            <a:t>Príklad - ukážka</a:t>
          </a:r>
          <a:endParaRPr lang="sk-SK" sz="1100" kern="1200" dirty="0"/>
        </a:p>
      </dsp:txBody>
      <dsp:txXfrm>
        <a:off x="2667949" y="1504137"/>
        <a:ext cx="887737" cy="1014449"/>
      </dsp:txXfrm>
    </dsp:sp>
    <dsp:sp modelId="{7152A915-F584-4C41-AA24-754A812BF688}">
      <dsp:nvSpPr>
        <dsp:cNvPr id="0" name=""/>
        <dsp:cNvSpPr/>
      </dsp:nvSpPr>
      <dsp:spPr>
        <a:xfrm>
          <a:off x="3677602" y="1894433"/>
          <a:ext cx="199910" cy="23385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1">
                <a:tint val="60000"/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k-SK" sz="900" kern="1200"/>
        </a:p>
      </dsp:txBody>
      <dsp:txXfrm>
        <a:off x="3677602" y="1941204"/>
        <a:ext cx="139937" cy="140315"/>
      </dsp:txXfrm>
    </dsp:sp>
    <dsp:sp modelId="{9A78CE74-7E28-4DAA-98D7-05AC415CFBEF}">
      <dsp:nvSpPr>
        <dsp:cNvPr id="0" name=""/>
        <dsp:cNvSpPr/>
      </dsp:nvSpPr>
      <dsp:spPr>
        <a:xfrm>
          <a:off x="3960495" y="1476518"/>
          <a:ext cx="942975" cy="106968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100" kern="1200" dirty="0" smtClean="0"/>
            <a:t>Praktická činnosť žiakov</a:t>
          </a:r>
          <a:endParaRPr lang="sk-SK" sz="1100" kern="1200" dirty="0"/>
        </a:p>
      </dsp:txBody>
      <dsp:txXfrm>
        <a:off x="3988114" y="1504137"/>
        <a:ext cx="887737" cy="1014449"/>
      </dsp:txXfrm>
    </dsp:sp>
    <dsp:sp modelId="{B97AD152-7E2F-4658-A797-E7C83801189D}">
      <dsp:nvSpPr>
        <dsp:cNvPr id="0" name=""/>
        <dsp:cNvSpPr/>
      </dsp:nvSpPr>
      <dsp:spPr>
        <a:xfrm>
          <a:off x="4997767" y="1894433"/>
          <a:ext cx="199910" cy="23385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1">
                <a:tint val="60000"/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k-SK" sz="900" kern="1200"/>
        </a:p>
      </dsp:txBody>
      <dsp:txXfrm>
        <a:off x="4997767" y="1941204"/>
        <a:ext cx="139937" cy="140315"/>
      </dsp:txXfrm>
    </dsp:sp>
    <dsp:sp modelId="{EE463972-932F-46DC-882E-76AD0E2D2947}">
      <dsp:nvSpPr>
        <dsp:cNvPr id="0" name=""/>
        <dsp:cNvSpPr/>
      </dsp:nvSpPr>
      <dsp:spPr>
        <a:xfrm>
          <a:off x="5280660" y="1476518"/>
          <a:ext cx="942975" cy="106968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100" kern="1200" dirty="0" smtClean="0"/>
            <a:t>Spracovanie výsledkov meraní</a:t>
          </a:r>
          <a:endParaRPr lang="sk-SK" sz="1100" kern="1200" dirty="0"/>
        </a:p>
      </dsp:txBody>
      <dsp:txXfrm>
        <a:off x="5308279" y="1504137"/>
        <a:ext cx="887737" cy="1014449"/>
      </dsp:txXfrm>
    </dsp:sp>
    <dsp:sp modelId="{9BF0A4A7-55D9-497B-A80A-B582A662919A}">
      <dsp:nvSpPr>
        <dsp:cNvPr id="0" name=""/>
        <dsp:cNvSpPr/>
      </dsp:nvSpPr>
      <dsp:spPr>
        <a:xfrm>
          <a:off x="6317932" y="1894433"/>
          <a:ext cx="199910" cy="23385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1">
                <a:tint val="60000"/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k-SK" sz="900" kern="1200"/>
        </a:p>
      </dsp:txBody>
      <dsp:txXfrm>
        <a:off x="6317932" y="1941204"/>
        <a:ext cx="139937" cy="140315"/>
      </dsp:txXfrm>
    </dsp:sp>
    <dsp:sp modelId="{2FF01D04-EA71-4B5F-A45C-2D7895374421}">
      <dsp:nvSpPr>
        <dsp:cNvPr id="0" name=""/>
        <dsp:cNvSpPr/>
      </dsp:nvSpPr>
      <dsp:spPr>
        <a:xfrm>
          <a:off x="6600824" y="1476518"/>
          <a:ext cx="942975" cy="106968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100" kern="1200" dirty="0" smtClean="0"/>
            <a:t>Kontrola splnenia cieľov, domáce úlohy</a:t>
          </a:r>
          <a:endParaRPr lang="sk-SK" sz="1100" kern="1200" dirty="0"/>
        </a:p>
      </dsp:txBody>
      <dsp:txXfrm>
        <a:off x="6628443" y="1504137"/>
        <a:ext cx="887737" cy="10144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9467DE-D85F-4C97-9520-8CA91810C6ED}" type="datetimeFigureOut">
              <a:rPr lang="sk-SK" smtClean="0"/>
              <a:t>3. 12. 2024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11D737-8675-44EE-A56E-6285A8DB5B0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00026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11D737-8675-44EE-A56E-6285A8DB5B08}" type="slidenum">
              <a:rPr lang="sk-SK" smtClean="0"/>
              <a:t>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441258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sk-SK" smtClean="0"/>
              <a:t>Kliknutím 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75923-091E-4CB3-8948-0B7FD91C23A3}" type="datetimeFigureOut">
              <a:rPr lang="sk-SK" smtClean="0"/>
              <a:pPr/>
              <a:t>3. 12. 2024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F1480-0932-4FAD-9419-E51B1087B586}" type="slidenum">
              <a:rPr lang="sk-SK" smtClean="0"/>
              <a:pPr/>
              <a:t>‹#›</a:t>
            </a:fld>
            <a:endParaRPr lang="sk-SK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3795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75923-091E-4CB3-8948-0B7FD91C23A3}" type="datetimeFigureOut">
              <a:rPr lang="sk-SK" smtClean="0"/>
              <a:pPr/>
              <a:t>3. 12. 2024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F1480-0932-4FAD-9419-E51B1087B586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18141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75923-091E-4CB3-8948-0B7FD91C23A3}" type="datetimeFigureOut">
              <a:rPr lang="sk-SK" smtClean="0"/>
              <a:pPr/>
              <a:t>3. 12. 2024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F1480-0932-4FAD-9419-E51B1087B586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08765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75923-091E-4CB3-8948-0B7FD91C23A3}" type="datetimeFigureOut">
              <a:rPr lang="sk-SK" smtClean="0"/>
              <a:pPr/>
              <a:t>3. 12. 2024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F1480-0932-4FAD-9419-E51B1087B586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28419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75923-091E-4CB3-8948-0B7FD91C23A3}" type="datetimeFigureOut">
              <a:rPr lang="sk-SK" smtClean="0"/>
              <a:pPr/>
              <a:t>3. 12. 2024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F1480-0932-4FAD-9419-E51B1087B586}" type="slidenum">
              <a:rPr lang="sk-SK" smtClean="0"/>
              <a:pPr/>
              <a:t>‹#›</a:t>
            </a:fld>
            <a:endParaRPr lang="sk-SK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3480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75923-091E-4CB3-8948-0B7FD91C23A3}" type="datetimeFigureOut">
              <a:rPr lang="sk-SK" smtClean="0"/>
              <a:pPr/>
              <a:t>3. 12. 2024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F1480-0932-4FAD-9419-E51B1087B586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07039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75923-091E-4CB3-8948-0B7FD91C23A3}" type="datetimeFigureOut">
              <a:rPr lang="sk-SK" smtClean="0"/>
              <a:pPr/>
              <a:t>3. 12. 2024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F1480-0932-4FAD-9419-E51B1087B586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50441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75923-091E-4CB3-8948-0B7FD91C23A3}" type="datetimeFigureOut">
              <a:rPr lang="sk-SK" smtClean="0"/>
              <a:pPr/>
              <a:t>3. 12. 2024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F1480-0932-4FAD-9419-E51B1087B586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98899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75923-091E-4CB3-8948-0B7FD91C23A3}" type="datetimeFigureOut">
              <a:rPr lang="sk-SK" smtClean="0"/>
              <a:pPr/>
              <a:t>3. 12. 2024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F1480-0932-4FAD-9419-E51B1087B586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08765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51B75923-091E-4CB3-8948-0B7FD91C23A3}" type="datetimeFigureOut">
              <a:rPr lang="sk-SK" smtClean="0"/>
              <a:pPr/>
              <a:t>3. 12. 2024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C0F1480-0932-4FAD-9419-E51B1087B586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29977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75923-091E-4CB3-8948-0B7FD91C23A3}" type="datetimeFigureOut">
              <a:rPr lang="sk-SK" smtClean="0"/>
              <a:pPr/>
              <a:t>3. 12. 2024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F1480-0932-4FAD-9419-E51B1087B586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35169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1B75923-091E-4CB3-8948-0B7FD91C23A3}" type="datetimeFigureOut">
              <a:rPr lang="sk-SK" smtClean="0"/>
              <a:pPr/>
              <a:t>3. 12. 2024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C0F1480-0932-4FAD-9419-E51B1087B586}" type="slidenum">
              <a:rPr lang="sk-SK" smtClean="0"/>
              <a:pPr/>
              <a:t>‹#›</a:t>
            </a:fld>
            <a:endParaRPr lang="sk-SK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1763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Organizačné formy vyučovania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sk-SK" dirty="0" smtClean="0"/>
              <a:t>Základné pojmy</a:t>
            </a:r>
          </a:p>
          <a:p>
            <a:r>
              <a:rPr lang="sk-SK" dirty="0" smtClean="0"/>
              <a:t>Klasifikácia organizačných foriem</a:t>
            </a:r>
          </a:p>
          <a:p>
            <a:r>
              <a:rPr lang="sk-SK" dirty="0" smtClean="0"/>
              <a:t>Charakteristika základných organizačných foriem a ich využitie v technických predmetoch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/>
              <a:t>Nedostatky tradičných hodín</a:t>
            </a:r>
            <a:br>
              <a:rPr lang="sk-SK" dirty="0" smtClean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Neefektívne využitie času:</a:t>
            </a:r>
          </a:p>
          <a:p>
            <a:pPr lvl="1"/>
            <a:r>
              <a:rPr lang="sk-SK" dirty="0" smtClean="0"/>
              <a:t>Zápis do triednej knihy ?!</a:t>
            </a:r>
          </a:p>
          <a:p>
            <a:pPr lvl="1"/>
            <a:r>
              <a:rPr lang="sk-SK" dirty="0" smtClean="0"/>
              <a:t>Zdĺhavé skúšanie</a:t>
            </a:r>
          </a:p>
          <a:p>
            <a:pPr lvl="1"/>
            <a:r>
              <a:rPr lang="sk-SK" dirty="0" smtClean="0"/>
              <a:t>Nedostatočná motivácia</a:t>
            </a:r>
          </a:p>
          <a:p>
            <a:pPr lvl="1"/>
            <a:r>
              <a:rPr lang="sk-SK" dirty="0" smtClean="0"/>
              <a:t>Nudné používanie učebných pomôcok</a:t>
            </a:r>
          </a:p>
          <a:p>
            <a:pPr lvl="1"/>
            <a:r>
              <a:rPr lang="sk-SK" dirty="0" smtClean="0"/>
              <a:t>Nedostatočná spätná väzba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Sociálne formy práce na VH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Samostatná práca</a:t>
            </a:r>
          </a:p>
          <a:p>
            <a:pPr>
              <a:buNone/>
            </a:pPr>
            <a:r>
              <a:rPr lang="sk-SK" dirty="0" smtClean="0"/>
              <a:t>  je duševná alebo fyzická činnosť, pri ktorej žiak pracuje relatívne nezávisle od učiteľovej činnosti samostatne alebo v rámci skupiny a tak získava nové vedomosti, zručnosti a návyky</a:t>
            </a:r>
          </a:p>
          <a:p>
            <a:r>
              <a:rPr lang="sk-SK" dirty="0" smtClean="0"/>
              <a:t>Druhy:</a:t>
            </a:r>
          </a:p>
          <a:p>
            <a:r>
              <a:rPr lang="sk-SK" dirty="0" err="1" smtClean="0"/>
              <a:t>Reproduktívna</a:t>
            </a:r>
            <a:r>
              <a:rPr lang="sk-SK" dirty="0" smtClean="0"/>
              <a:t> samostatná </a:t>
            </a:r>
            <a:r>
              <a:rPr lang="sk-SK" dirty="0"/>
              <a:t>práca</a:t>
            </a:r>
          </a:p>
          <a:p>
            <a:r>
              <a:rPr lang="sk-SK" dirty="0"/>
              <a:t>Analogická </a:t>
            </a:r>
            <a:r>
              <a:rPr lang="sk-SK" dirty="0" smtClean="0"/>
              <a:t>samostatná </a:t>
            </a:r>
            <a:r>
              <a:rPr lang="sk-SK" dirty="0"/>
              <a:t>práca</a:t>
            </a:r>
          </a:p>
          <a:p>
            <a:r>
              <a:rPr lang="sk-SK" dirty="0"/>
              <a:t>Tvorivá samostatná práca</a:t>
            </a:r>
          </a:p>
          <a:p>
            <a:pPr>
              <a:buNone/>
            </a:pP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Samostatná </a:t>
            </a:r>
            <a:r>
              <a:rPr lang="sk-SK" dirty="0" smtClean="0"/>
              <a:t>práca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99592" y="1844824"/>
            <a:ext cx="7543801" cy="40233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k-SK" sz="3600" dirty="0" smtClean="0"/>
              <a:t>Učí </a:t>
            </a:r>
            <a:r>
              <a:rPr lang="sk-SK" sz="3600" dirty="0" smtClean="0"/>
              <a:t>žiaka pracovať: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k-SK" sz="3400" dirty="0" smtClean="0"/>
              <a:t>pozorne</a:t>
            </a:r>
            <a:endParaRPr lang="sk-SK" sz="3400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sk-SK" sz="3400" dirty="0" smtClean="0"/>
              <a:t>systematicky</a:t>
            </a:r>
            <a:endParaRPr lang="sk-SK" sz="3400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sk-SK" sz="3400" dirty="0" smtClean="0"/>
              <a:t>dôsledne</a:t>
            </a:r>
            <a:endParaRPr lang="sk-SK" sz="3400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sk-SK" sz="3400" dirty="0" smtClean="0"/>
              <a:t>v </a:t>
            </a:r>
            <a:r>
              <a:rPr lang="sk-SK" sz="3400" dirty="0" smtClean="0"/>
              <a:t>súvislosti</a:t>
            </a:r>
          </a:p>
          <a:p>
            <a:pPr>
              <a:buNone/>
            </a:pP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Skupinová práca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683569" y="1845734"/>
            <a:ext cx="7683192" cy="40233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k-SK" dirty="0" smtClean="0"/>
              <a:t>	Podstatou je rozdelenie žiakov do skupín s cieľom efektívnejšieho dosiahnutia vyučovacích cieľov </a:t>
            </a:r>
          </a:p>
          <a:p>
            <a:pPr>
              <a:buNone/>
            </a:pPr>
            <a:r>
              <a:rPr lang="sk-SK" dirty="0" smtClean="0"/>
              <a:t>Zdôvodnenie: </a:t>
            </a:r>
          </a:p>
          <a:p>
            <a:pPr>
              <a:buNone/>
            </a:pPr>
            <a:r>
              <a:rPr lang="sk-SK" i="1" dirty="0" smtClean="0">
                <a:solidFill>
                  <a:srgbClr val="FF0000"/>
                </a:solidFill>
              </a:rPr>
              <a:t>Psychologické</a:t>
            </a:r>
            <a:r>
              <a:rPr lang="sk-SK" i="1" dirty="0" smtClean="0"/>
              <a:t> –</a:t>
            </a:r>
            <a:r>
              <a:rPr lang="sk-SK" dirty="0" smtClean="0"/>
              <a:t> uspokojenie potreby spolupráce, stimulácia myslenia výmeny myšlienok, uplatnenie vedomostí v nových situáciách</a:t>
            </a:r>
          </a:p>
          <a:p>
            <a:pPr>
              <a:buNone/>
            </a:pPr>
            <a:r>
              <a:rPr lang="sk-SK" i="1" dirty="0" smtClean="0">
                <a:solidFill>
                  <a:srgbClr val="FF0000"/>
                </a:solidFill>
              </a:rPr>
              <a:t>Sociologické</a:t>
            </a:r>
            <a:r>
              <a:rPr lang="sk-SK" i="1" dirty="0" smtClean="0"/>
              <a:t> – </a:t>
            </a:r>
            <a:r>
              <a:rPr lang="sk-SK" dirty="0" smtClean="0"/>
              <a:t>práca v tíme (učí presviedčať, obhájiť, ustúpiť, počúvať, rešpektovať druhých)</a:t>
            </a:r>
          </a:p>
          <a:p>
            <a:pPr>
              <a:buNone/>
            </a:pPr>
            <a:r>
              <a:rPr lang="sk-SK" i="1" dirty="0" smtClean="0">
                <a:solidFill>
                  <a:srgbClr val="FF0000"/>
                </a:solidFill>
              </a:rPr>
              <a:t>Didaktické</a:t>
            </a:r>
            <a:r>
              <a:rPr lang="sk-SK" i="1" dirty="0" smtClean="0"/>
              <a:t> </a:t>
            </a:r>
            <a:r>
              <a:rPr lang="sk-SK" dirty="0" smtClean="0"/>
              <a:t>– niektorí žiaci sa môžu viac naučiť</a:t>
            </a:r>
          </a:p>
          <a:p>
            <a:pPr>
              <a:buNone/>
            </a:pPr>
            <a:r>
              <a:rPr lang="sk-SK" dirty="0" smtClean="0"/>
              <a:t>Kooperatívna </a:t>
            </a:r>
            <a:r>
              <a:rPr lang="sk-SK" dirty="0"/>
              <a:t>verzus </a:t>
            </a:r>
            <a:r>
              <a:rPr lang="sk-SK" dirty="0" err="1"/>
              <a:t>kompetitívna</a:t>
            </a:r>
            <a:r>
              <a:rPr lang="sk-SK" dirty="0"/>
              <a:t> stratégia!</a:t>
            </a:r>
          </a:p>
          <a:p>
            <a:pPr>
              <a:buNone/>
            </a:pPr>
            <a:endParaRPr lang="sk-SK" dirty="0" smtClean="0"/>
          </a:p>
          <a:p>
            <a:pPr>
              <a:buNone/>
            </a:pP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Tvorba skupín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>
                <a:solidFill>
                  <a:schemeClr val="accent1">
                    <a:lumMod val="50000"/>
                  </a:schemeClr>
                </a:solidFill>
              </a:rPr>
              <a:t>Spontánna </a:t>
            </a:r>
            <a:r>
              <a:rPr lang="sk-SK" dirty="0" smtClean="0"/>
              <a:t>– žiaci sa vyberú sami (učiteľ určí vedúcich skupín) Je vhodná pre žiakov s adaptačnými ťažkosťami.</a:t>
            </a:r>
          </a:p>
          <a:p>
            <a:r>
              <a:rPr lang="sk-SK" dirty="0" smtClean="0">
                <a:solidFill>
                  <a:schemeClr val="accent1">
                    <a:lumMod val="50000"/>
                  </a:schemeClr>
                </a:solidFill>
              </a:rPr>
              <a:t>Autoritatívna </a:t>
            </a:r>
            <a:r>
              <a:rPr lang="sk-SK" dirty="0" smtClean="0"/>
              <a:t>– učiteľ vyberie skupinu sám. Dôsledkom je </a:t>
            </a:r>
            <a:r>
              <a:rPr lang="sk-SK" dirty="0" err="1" smtClean="0"/>
              <a:t>vnútroskupinové</a:t>
            </a:r>
            <a:r>
              <a:rPr lang="sk-SK" dirty="0" smtClean="0"/>
              <a:t> napätie, nezrovnalosti medzi členmi a pod. </a:t>
            </a:r>
          </a:p>
          <a:p>
            <a:r>
              <a:rPr lang="sk-SK" dirty="0" smtClean="0">
                <a:solidFill>
                  <a:schemeClr val="accent1">
                    <a:lumMod val="50000"/>
                  </a:schemeClr>
                </a:solidFill>
              </a:rPr>
              <a:t>Pedagogicky oprávnená </a:t>
            </a:r>
            <a:r>
              <a:rPr lang="sk-SK" dirty="0" smtClean="0"/>
              <a:t>– na základe poznania  a pozorovania učiteľ ovplyvňuje spontánnu tvorbu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Druhy skupín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Homogénne – (rovnaký prospech, pohlavie...)</a:t>
            </a:r>
          </a:p>
          <a:p>
            <a:r>
              <a:rPr lang="sk-SK" dirty="0" smtClean="0"/>
              <a:t>Heterogénne – zmiešané (vhodné pre praktické cvičenia, laboratórne práce...)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Veľkosť skupiny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Z psychologického hľadiska – 6 žiakov (nadviazanie kontaktu)</a:t>
            </a:r>
          </a:p>
          <a:p>
            <a:r>
              <a:rPr lang="sk-SK" dirty="0" smtClean="0"/>
              <a:t>Sociálno-pedagogické – </a:t>
            </a:r>
            <a:r>
              <a:rPr lang="sk-SK" dirty="0" smtClean="0">
                <a:solidFill>
                  <a:srgbClr val="FF0000"/>
                </a:solidFill>
              </a:rPr>
              <a:t>4-5 žiakov</a:t>
            </a:r>
          </a:p>
          <a:p>
            <a:r>
              <a:rPr lang="sk-SK" dirty="0" smtClean="0"/>
              <a:t>Pracovno-technické – 3,4,5 žiakov</a:t>
            </a:r>
          </a:p>
          <a:p>
            <a:pPr>
              <a:buNone/>
            </a:pPr>
            <a:r>
              <a:rPr lang="sk-SK" dirty="0" smtClean="0"/>
              <a:t>Pozn. </a:t>
            </a:r>
          </a:p>
          <a:p>
            <a:r>
              <a:rPr lang="sk-SK" dirty="0" smtClean="0"/>
              <a:t>2 – jeden vykorisťuje druhého</a:t>
            </a:r>
          </a:p>
          <a:p>
            <a:r>
              <a:rPr lang="sk-SK" dirty="0" smtClean="0"/>
              <a:t>3 – nevhodná  na riešenie zložitých úloh</a:t>
            </a:r>
          </a:p>
          <a:p>
            <a:r>
              <a:rPr lang="sk-SK" dirty="0" smtClean="0"/>
              <a:t>4-5 – optimálne</a:t>
            </a:r>
          </a:p>
          <a:p>
            <a:pPr>
              <a:buNone/>
            </a:pPr>
            <a:r>
              <a:rPr lang="sk-SK" dirty="0" smtClean="0"/>
              <a:t> Väčšia skupina sa môže rozpadnúť na podskupiny</a:t>
            </a:r>
          </a:p>
          <a:p>
            <a:pPr>
              <a:buNone/>
            </a:pPr>
            <a:r>
              <a:rPr lang="sk-SK" dirty="0" smtClean="0"/>
              <a:t> Počet skupín v triede 6-8</a:t>
            </a:r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Formy práce v skupinách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 smtClean="0">
                <a:solidFill>
                  <a:schemeClr val="accent3">
                    <a:lumMod val="50000"/>
                  </a:schemeClr>
                </a:solidFill>
              </a:rPr>
              <a:t>Diferencovaná práca </a:t>
            </a:r>
            <a:r>
              <a:rPr lang="sk-SK" dirty="0" smtClean="0"/>
              <a:t>– každá skupina spracováva jednu časť témy alebo rovnakú iným spôsobom (početne, graficky), z iného hľadiska apod.</a:t>
            </a:r>
          </a:p>
          <a:p>
            <a:r>
              <a:rPr lang="sk-SK" b="1" dirty="0" smtClean="0">
                <a:solidFill>
                  <a:schemeClr val="accent3">
                    <a:lumMod val="50000"/>
                  </a:schemeClr>
                </a:solidFill>
              </a:rPr>
              <a:t>Nediferencovaná práca – </a:t>
            </a:r>
            <a:r>
              <a:rPr lang="sk-SK" dirty="0" smtClean="0"/>
              <a:t>všetky skupiny spracovávajú jednu tému v rovnakom rozsahu</a:t>
            </a:r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Využitie skupinovej práce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V príprave na osvojovanie nového učiva (zhromažďovanie materiálov)</a:t>
            </a:r>
          </a:p>
          <a:p>
            <a:r>
              <a:rPr lang="sk-SK" dirty="0" smtClean="0"/>
              <a:t>Osvojovanie nového učiva (samostatná spracovanie poznatkov, prevedenie experimentu, merania, riešenie úloh pri počítači...)</a:t>
            </a:r>
          </a:p>
          <a:p>
            <a:r>
              <a:rPr lang="sk-SK" dirty="0" smtClean="0"/>
              <a:t>Precvičovanie  a upevňovanie učiva (počítanie príkladov, riešenie problémov, navrhovanie </a:t>
            </a:r>
            <a:r>
              <a:rPr lang="sk-SK" dirty="0" err="1" smtClean="0"/>
              <a:t>techn</a:t>
            </a:r>
            <a:r>
              <a:rPr lang="sk-SK" dirty="0" smtClean="0"/>
              <a:t>. postupov...)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Nedostatky skupinovej práce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Možnosť anonymity</a:t>
            </a:r>
          </a:p>
          <a:p>
            <a:r>
              <a:rPr lang="sk-SK" dirty="0" smtClean="0"/>
              <a:t>Nevyužitie času</a:t>
            </a:r>
          </a:p>
          <a:p>
            <a:r>
              <a:rPr lang="sk-SK" dirty="0" smtClean="0"/>
              <a:t>Nedostatočný zážitok z úspechu</a:t>
            </a:r>
          </a:p>
          <a:p>
            <a:r>
              <a:rPr lang="sk-SK" dirty="0" smtClean="0"/>
              <a:t>Možnosť terorizovania</a:t>
            </a:r>
          </a:p>
          <a:p>
            <a:r>
              <a:rPr lang="sk-SK" dirty="0" smtClean="0"/>
              <a:t>Nervové vypätie (4 hod)</a:t>
            </a:r>
          </a:p>
          <a:p>
            <a:r>
              <a:rPr lang="sk-SK" dirty="0" smtClean="0"/>
              <a:t>Nedostatok nábytku a učebných pomôcok</a:t>
            </a:r>
          </a:p>
          <a:p>
            <a:r>
              <a:rPr lang="sk-SK" dirty="0" smtClean="0"/>
              <a:t>Náročnosť na kontrolu a organizáciu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Definícia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80060" y="1988841"/>
            <a:ext cx="8229600" cy="3384376"/>
          </a:xfrm>
          <a:ln w="76200">
            <a:solidFill>
              <a:schemeClr val="accent1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r>
              <a:rPr lang="sk-SK" dirty="0" smtClean="0"/>
              <a:t>Pod  </a:t>
            </a:r>
            <a:r>
              <a:rPr lang="sk-SK" dirty="0" smtClean="0">
                <a:solidFill>
                  <a:srgbClr val="FF0000"/>
                </a:solidFill>
              </a:rPr>
              <a:t>organizačnou formou </a:t>
            </a:r>
            <a:r>
              <a:rPr lang="sk-SK" dirty="0" smtClean="0"/>
              <a:t>vyučovania rozumieme organizačné </a:t>
            </a:r>
            <a:r>
              <a:rPr lang="sk-SK" b="1" dirty="0" smtClean="0"/>
              <a:t>usporiadanie vonkajších podmienok</a:t>
            </a:r>
            <a:r>
              <a:rPr lang="sk-SK" dirty="0" smtClean="0"/>
              <a:t> na realizáciu obsahu učiva, pri uplatnení jednej alebo viacerých vyučovacích metód, vhodných materiálnych prostriedkov a pri rešpektovaní didaktických princípov. </a:t>
            </a:r>
            <a:endParaRPr lang="sk-SK" dirty="0" smtClean="0"/>
          </a:p>
          <a:p>
            <a:r>
              <a:rPr lang="sk-SK" dirty="0" smtClean="0"/>
              <a:t>Je </a:t>
            </a:r>
            <a:r>
              <a:rPr lang="sk-SK" dirty="0" smtClean="0"/>
              <a:t>to ustálený útvar (rámec) organizácie práce učiteľa a žiakov limitovaný časom, priestorom a podmienkami.</a:t>
            </a:r>
            <a:endParaRPr lang="sk-SK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FRONTÁLNA PRÁCA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Podstata – všetci žiaci riešia jednu alebo viacero spoločných úloh, učiteľ pôsobí spoločne na všetkých žiakov</a:t>
            </a:r>
          </a:p>
          <a:p>
            <a:r>
              <a:rPr lang="sk-SK" dirty="0" smtClean="0"/>
              <a:t>Vhodná pre učivo abstraktného charakteru, náročné, rozsiahle, pri nedostatku času, nedostatku vstupných vedomostí žiakov, pomôcok, literatúry ap.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Príprava na vyučovaciu hodinu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Samostatná prezentácia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Účel a funkcia prípravy</a:t>
            </a:r>
            <a:br>
              <a:rPr lang="sk-SK" dirty="0" smtClean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sk-SK" sz="8000" b="1" dirty="0" smtClean="0"/>
              <a:t>Umožňuje jasne a konkrétne si premyslieť, aký typ učenia sa žiakov chce učiteľ navodiť a uviesť ciele do súladu s vedomosťami učiteľa o žiakoch a o mieste a význame hodiny vo všeobecnom pláne vyučovania</a:t>
            </a:r>
          </a:p>
          <a:p>
            <a:pPr lvl="1"/>
            <a:endParaRPr lang="sk-SK" sz="5100" dirty="0" smtClean="0"/>
          </a:p>
          <a:p>
            <a:pPr lvl="1">
              <a:buFont typeface="Wingdings" pitchFamily="2" charset="2"/>
              <a:buChar char="§"/>
            </a:pPr>
            <a:r>
              <a:rPr lang="sk-SK" sz="8000" b="1" dirty="0" smtClean="0"/>
              <a:t>Umožňuje premyslieť si obsah a štruktúru hodiny, čo znamená rozmyslieť si, koľko času bude potrebné venovať jednotlivým aktivitám. Voľba času a vhodného tempa patrí k najdôležitejším  pedagogickým </a:t>
            </a:r>
            <a:r>
              <a:rPr lang="sk-SK" sz="8000" b="1" dirty="0" smtClean="0"/>
              <a:t>zručnostiam</a:t>
            </a:r>
            <a:endParaRPr lang="sk-SK" sz="4300" b="1" dirty="0" smtClean="0"/>
          </a:p>
          <a:p>
            <a:pPr>
              <a:buFont typeface="Wingdings" pitchFamily="2" charset="2"/>
              <a:buChar char="§"/>
            </a:pP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Účel a funkcia prípravy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lvl="1"/>
            <a:r>
              <a:rPr lang="sk-SK" sz="8000" b="1" dirty="0" smtClean="0"/>
              <a:t>Príprava obsahu a štruktúry hodiny povedie k príprave všetkých materiálov, pomôcok a vybavenia. Napr. doplnková práca pre žiakov, ktorí ukončia zadanie skôr, súhrn kľúčových bodov, ktoré chce učiteľ v priebehu alebo na konci zrekapitulovať, vzorové príklady, výsledky, apod. Umožní to plynulý a efektívny priebeh hodiny</a:t>
            </a:r>
          </a:p>
          <a:p>
            <a:pPr lvl="1"/>
            <a:endParaRPr lang="sk-SK" sz="7400" b="1" dirty="0" smtClean="0"/>
          </a:p>
          <a:p>
            <a:pPr lvl="1"/>
            <a:r>
              <a:rPr lang="sk-SK" sz="7400" b="1" dirty="0" smtClean="0"/>
              <a:t>Príprava poskytuje základ pre prípravu ďalších podobných hodín v budúcnosti</a:t>
            </a:r>
          </a:p>
          <a:p>
            <a:pPr lvl="1"/>
            <a:endParaRPr lang="sk-SK" sz="7400" b="1" dirty="0"/>
          </a:p>
          <a:p>
            <a:pPr lvl="1"/>
            <a:r>
              <a:rPr lang="sk-SK" sz="7200" b="1" dirty="0" smtClean="0"/>
              <a:t>Umožňuje premyslieť si mnoho vecí vopred, takže sa im netreba venovať v priebehu hodiny</a:t>
            </a:r>
            <a:r>
              <a:rPr lang="sk-SK" sz="4800" b="1" dirty="0" smtClean="0"/>
              <a:t/>
            </a:r>
            <a:br>
              <a:rPr lang="sk-SK" sz="4800" b="1" dirty="0" smtClean="0"/>
            </a:br>
            <a:endParaRPr lang="sk-SK" sz="4800" dirty="0" smtClean="0"/>
          </a:p>
          <a:p>
            <a:pPr lvl="1">
              <a:buNone/>
            </a:pPr>
            <a:endParaRPr lang="sk-SK" sz="7400" dirty="0" smtClean="0"/>
          </a:p>
          <a:p>
            <a:pPr lvl="1"/>
            <a:r>
              <a:rPr lang="sk-SK" sz="7400" b="1" dirty="0" smtClean="0"/>
              <a:t>Písomná príprava slúži ako barla pre jednonohého </a:t>
            </a:r>
            <a:r>
              <a:rPr lang="sk-SK" sz="7400" b="1" dirty="0" smtClean="0">
                <a:sym typeface="Wingdings" panose="05000000000000000000" pitchFamily="2" charset="2"/>
              </a:rPr>
              <a:t></a:t>
            </a:r>
            <a:endParaRPr lang="sk-SK" sz="7400" dirty="0" smtClean="0"/>
          </a:p>
          <a:p>
            <a:pPr lvl="1"/>
            <a:endParaRPr lang="sk-SK" sz="7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CVIČENIE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ln w="57150">
            <a:solidFill>
              <a:schemeClr val="accent1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sk-SK" sz="2800" dirty="0" smtClean="0"/>
              <a:t>	Cvičenie je forma výučby, v ktorej si žiaci na základe systematického precvičovania trvale osvojujú a upevňujú vedomosti, zručnosti a návyky, potrebné pre praktické a teoretické zvládnutie predmetu, ktoré súčasne umožňuje ďalšie tvorivé rozvíjanie poznatkov pri ich uplatnení v praxi</a:t>
            </a:r>
            <a:endParaRPr lang="sk-SK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Funkcie cvičení v technických predmetoch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Prehlbovanie a upevňovanie vedomostí</a:t>
            </a:r>
          </a:p>
          <a:p>
            <a:r>
              <a:rPr lang="sk-SK" dirty="0" smtClean="0"/>
              <a:t>Vytváranie špeciálnych spôsobilostí a zručností žiakov, potrebných pre štúdium predmetu(odboru) a praktickú činnosť, napr. technické výpočty, spracovanie technickej dokumentácie, obsluha prístrojov a technických zariadení, laboratórne merania a pokusy, apod.</a:t>
            </a:r>
          </a:p>
          <a:p>
            <a:r>
              <a:rPr lang="sk-SK" dirty="0" smtClean="0"/>
              <a:t>Rozvíjanie technických tvorivých prejavov, napr. nešpecifický transfer poznatkov a praktické použitie heuristických postupov pri riešení úloh 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Typy cvičení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sk-SK" b="1" dirty="0" smtClean="0">
                <a:solidFill>
                  <a:schemeClr val="accent3">
                    <a:lumMod val="50000"/>
                  </a:schemeClr>
                </a:solidFill>
              </a:rPr>
              <a:t>1. Výpočtové cvičenia</a:t>
            </a:r>
          </a:p>
          <a:p>
            <a:pPr>
              <a:buNone/>
            </a:pPr>
            <a:r>
              <a:rPr lang="sk-SK" dirty="0" smtClean="0"/>
              <a:t>	riešenie výpočtových úloh ako hlavná  náplň  v základných technických predmetoch alebo súčasť cvičení konštrukčného a technologického charakteru apod.</a:t>
            </a:r>
          </a:p>
          <a:p>
            <a:pPr>
              <a:buNone/>
            </a:pPr>
            <a:r>
              <a:rPr lang="sk-SK" b="1" dirty="0" smtClean="0">
                <a:solidFill>
                  <a:schemeClr val="accent3">
                    <a:lumMod val="50000"/>
                  </a:schemeClr>
                </a:solidFill>
              </a:rPr>
              <a:t>2. Grafické cvičenia</a:t>
            </a:r>
          </a:p>
          <a:p>
            <a:pPr>
              <a:buNone/>
            </a:pPr>
            <a:r>
              <a:rPr lang="sk-SK" dirty="0" smtClean="0"/>
              <a:t>	zobrazovanie technických súčiastok, systémov, objektov, spracovanie technickej dokumentácie apod.</a:t>
            </a:r>
          </a:p>
          <a:p>
            <a:pPr>
              <a:buNone/>
            </a:pPr>
            <a:r>
              <a:rPr lang="sk-SK" b="1" dirty="0" smtClean="0">
                <a:solidFill>
                  <a:schemeClr val="accent3">
                    <a:lumMod val="50000"/>
                  </a:schemeClr>
                </a:solidFill>
              </a:rPr>
              <a:t>3. Laboratórne cvičenia</a:t>
            </a:r>
          </a:p>
          <a:p>
            <a:pPr>
              <a:buNone/>
            </a:pPr>
            <a:r>
              <a:rPr lang="sk-SK" dirty="0" smtClean="0"/>
              <a:t>	použitie základných metód a postupov merania vlastností a parametrov technických zariadení a ich prvkov, spracovanie výsledkov merania </a:t>
            </a:r>
          </a:p>
          <a:p>
            <a:pPr>
              <a:buNone/>
            </a:pPr>
            <a:r>
              <a:rPr lang="sk-SK" b="1" dirty="0" smtClean="0">
                <a:solidFill>
                  <a:schemeClr val="accent3">
                    <a:lumMod val="50000"/>
                  </a:schemeClr>
                </a:solidFill>
              </a:rPr>
              <a:t>4. Dielenské a prevádzkové cvičenia</a:t>
            </a:r>
          </a:p>
          <a:p>
            <a:pPr>
              <a:buNone/>
            </a:pPr>
            <a:r>
              <a:rPr lang="sk-SK" dirty="0" smtClean="0"/>
              <a:t>	Získavanie elementárnych zručností vo vykonávaní základných pracovných operácií a obsluhe technických zariadení</a:t>
            </a:r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Typy cvičení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sk-SK" b="1" dirty="0" smtClean="0">
                <a:solidFill>
                  <a:schemeClr val="accent3">
                    <a:lumMod val="50000"/>
                  </a:schemeClr>
                </a:solidFill>
              </a:rPr>
              <a:t>5. Cvičenia v teréne</a:t>
            </a:r>
          </a:p>
          <a:p>
            <a:pPr>
              <a:buNone/>
            </a:pPr>
            <a:r>
              <a:rPr lang="sk-SK" dirty="0" smtClean="0"/>
              <a:t>	geodetické merania, geologické práce, montážne práce, práce v baniach</a:t>
            </a:r>
          </a:p>
          <a:p>
            <a:pPr>
              <a:buNone/>
            </a:pPr>
            <a:r>
              <a:rPr lang="sk-SK" b="1" dirty="0" smtClean="0">
                <a:solidFill>
                  <a:schemeClr val="accent3">
                    <a:lumMod val="50000"/>
                  </a:schemeClr>
                </a:solidFill>
              </a:rPr>
              <a:t>6. Konštrukčné cvičenia</a:t>
            </a:r>
          </a:p>
          <a:p>
            <a:pPr>
              <a:buNone/>
            </a:pPr>
            <a:r>
              <a:rPr lang="sk-SK" dirty="0" smtClean="0"/>
              <a:t>	navrhovanie strojov, prístrojov, výrobných zariadení, konštrukčné cvičenia komplexného charakteru, projekty</a:t>
            </a:r>
          </a:p>
          <a:p>
            <a:pPr>
              <a:buNone/>
            </a:pPr>
            <a:r>
              <a:rPr lang="sk-SK" b="1" dirty="0" smtClean="0">
                <a:solidFill>
                  <a:schemeClr val="accent3">
                    <a:lumMod val="50000"/>
                  </a:schemeClr>
                </a:solidFill>
              </a:rPr>
              <a:t>7. Projekčné cvičenia</a:t>
            </a:r>
          </a:p>
          <a:p>
            <a:pPr>
              <a:buNone/>
            </a:pPr>
            <a:r>
              <a:rPr lang="sk-SK" dirty="0" smtClean="0"/>
              <a:t>	projektovanie stavieb, technických systémov a výrobných komplexov</a:t>
            </a:r>
          </a:p>
          <a:p>
            <a:pPr>
              <a:buNone/>
            </a:pPr>
            <a:r>
              <a:rPr lang="sk-SK" b="1" dirty="0" smtClean="0">
                <a:solidFill>
                  <a:schemeClr val="accent3">
                    <a:lumMod val="50000"/>
                  </a:schemeClr>
                </a:solidFill>
              </a:rPr>
              <a:t>8. Technologické cvičenia</a:t>
            </a:r>
          </a:p>
          <a:p>
            <a:pPr>
              <a:buNone/>
            </a:pPr>
            <a:r>
              <a:rPr lang="sk-SK" dirty="0" smtClean="0"/>
              <a:t>	navrhovanie technologického postupu výroby a montáže strojových súčiastok, zhotovovanie technologickej dokumentácie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Štruktúra cvičenia</a:t>
            </a:r>
            <a:endParaRPr lang="sk-SK" dirty="0"/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976829"/>
              </p:ext>
            </p:extLst>
          </p:nvPr>
        </p:nvGraphicFramePr>
        <p:xfrm>
          <a:off x="822325" y="1846263"/>
          <a:ext cx="75438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EXKURZIA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ln w="57150">
            <a:solidFill>
              <a:schemeClr val="accent1">
                <a:lumMod val="50000"/>
              </a:schemeClr>
            </a:solidFill>
          </a:ln>
        </p:spPr>
        <p:txBody>
          <a:bodyPr/>
          <a:lstStyle/>
          <a:p>
            <a:pPr>
              <a:buNone/>
            </a:pPr>
            <a:r>
              <a:rPr lang="sk-SK" dirty="0" smtClean="0"/>
              <a:t>	</a:t>
            </a:r>
          </a:p>
          <a:p>
            <a:pPr>
              <a:buNone/>
            </a:pPr>
            <a:r>
              <a:rPr lang="sk-SK" dirty="0" smtClean="0"/>
              <a:t>	</a:t>
            </a:r>
            <a:r>
              <a:rPr lang="sk-SK" sz="2800" dirty="0" smtClean="0"/>
              <a:t>Exkurzia je mimoškolská forma výučby, ktorá umožňuje žiakom vnímať javy v prostredí, ktoré svojou povahou nie je možné vytvoriť v areáli školy. Umožňuje žiakom oboznámiť sa s praktickou prevádzkou technických zariadení, spôsobom výroby v závodoch, prácou na stavbách apod.</a:t>
            </a:r>
            <a:endParaRPr lang="sk-SK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Klasifikácia foriem</a:t>
            </a:r>
            <a:br>
              <a:rPr lang="sk-SK" dirty="0" smtClean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Podľa </a:t>
            </a:r>
            <a:r>
              <a:rPr lang="sk-SK" b="1" dirty="0" smtClean="0">
                <a:solidFill>
                  <a:schemeClr val="accent1">
                    <a:lumMod val="50000"/>
                  </a:schemeClr>
                </a:solidFill>
              </a:rPr>
              <a:t>počtu žiakov</a:t>
            </a:r>
            <a:r>
              <a:rPr lang="sk-SK" dirty="0" smtClean="0"/>
              <a:t>, zúčastňujúcich sa na procese:</a:t>
            </a:r>
          </a:p>
          <a:p>
            <a:pPr marL="633222" indent="-514350">
              <a:buAutoNum type="alphaLcParenR"/>
            </a:pPr>
            <a:r>
              <a:rPr lang="sk-SK" u="sng" dirty="0" smtClean="0"/>
              <a:t>Individuálne </a:t>
            </a:r>
            <a:r>
              <a:rPr lang="sk-SK" dirty="0" smtClean="0"/>
              <a:t>(jeden učiteľ, jeden žiak)</a:t>
            </a:r>
          </a:p>
          <a:p>
            <a:pPr marL="633222" indent="-514350">
              <a:buAutoNum type="alphaLcParenR"/>
            </a:pPr>
            <a:r>
              <a:rPr lang="sk-SK" u="sng" dirty="0" smtClean="0"/>
              <a:t>Skupinové </a:t>
            </a:r>
            <a:r>
              <a:rPr lang="sk-SK" dirty="0" smtClean="0"/>
              <a:t>(jeden učiteľ a skupina  študentov)</a:t>
            </a:r>
          </a:p>
          <a:p>
            <a:pPr marL="633222" indent="-514350">
              <a:buAutoNum type="alphaLcParenR"/>
            </a:pPr>
            <a:r>
              <a:rPr lang="sk-SK" u="sng" dirty="0" smtClean="0"/>
              <a:t>Hromadné</a:t>
            </a:r>
            <a:r>
              <a:rPr lang="sk-SK" dirty="0" smtClean="0"/>
              <a:t>  (jeden učiteľ  a viac študentov)</a:t>
            </a:r>
            <a:endParaRPr lang="sk-SK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Funkcie exkurzie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sk-SK" dirty="0" smtClean="0">
                <a:solidFill>
                  <a:schemeClr val="accent1">
                    <a:lumMod val="50000"/>
                  </a:schemeClr>
                </a:solidFill>
              </a:rPr>
              <a:t>Motivačná  funkcia</a:t>
            </a:r>
          </a:p>
          <a:p>
            <a:pPr>
              <a:buNone/>
            </a:pPr>
            <a:r>
              <a:rPr lang="sk-SK" dirty="0" smtClean="0"/>
              <a:t>- vzbudenie záujmu, spojenie teórie a praxe</a:t>
            </a:r>
          </a:p>
          <a:p>
            <a:pPr>
              <a:buFont typeface="Wingdings" pitchFamily="2" charset="2"/>
              <a:buChar char="q"/>
            </a:pPr>
            <a:r>
              <a:rPr lang="sk-SK" dirty="0" smtClean="0">
                <a:solidFill>
                  <a:schemeClr val="accent1">
                    <a:lumMod val="50000"/>
                  </a:schemeClr>
                </a:solidFill>
              </a:rPr>
              <a:t>Vzdelávacia  funkcia</a:t>
            </a:r>
          </a:p>
          <a:p>
            <a:pPr>
              <a:buNone/>
            </a:pPr>
            <a:r>
              <a:rPr lang="sk-SK" dirty="0" smtClean="0"/>
              <a:t>získavanie poznatkov a presnejších predstáv o učive v prirodzených podmienkach (názornosť)</a:t>
            </a:r>
          </a:p>
          <a:p>
            <a:pPr>
              <a:buFont typeface="Wingdings" pitchFamily="2" charset="2"/>
              <a:buChar char="q"/>
            </a:pPr>
            <a:r>
              <a:rPr lang="sk-SK" dirty="0" smtClean="0">
                <a:solidFill>
                  <a:schemeClr val="accent1">
                    <a:lumMod val="50000"/>
                  </a:schemeClr>
                </a:solidFill>
              </a:rPr>
              <a:t>Výchovná funkcia</a:t>
            </a:r>
          </a:p>
          <a:p>
            <a:pPr>
              <a:buNone/>
            </a:pPr>
            <a:r>
              <a:rPr lang="sk-SK" dirty="0" smtClean="0"/>
              <a:t>- vzťah k práci, k povolaniu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Typy exkurzií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sk-SK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sk-SK" b="1" dirty="0" smtClean="0">
                <a:solidFill>
                  <a:schemeClr val="accent3">
                    <a:lumMod val="50000"/>
                  </a:schemeClr>
                </a:solidFill>
              </a:rPr>
              <a:t>Krátkodobé exkurzie (jednodňové)</a:t>
            </a:r>
          </a:p>
          <a:p>
            <a:pPr>
              <a:buNone/>
            </a:pPr>
            <a:r>
              <a:rPr lang="sk-SK" dirty="0" smtClean="0"/>
              <a:t> min 2 hod - max 6 hod, sú zamerané </a:t>
            </a:r>
            <a:r>
              <a:rPr lang="sk-SK" dirty="0" smtClean="0">
                <a:solidFill>
                  <a:schemeClr val="accent3">
                    <a:lumMod val="50000"/>
                  </a:schemeClr>
                </a:solidFill>
              </a:rPr>
              <a:t>monotematicky, </a:t>
            </a:r>
            <a:r>
              <a:rPr lang="sk-SK" dirty="0" smtClean="0"/>
              <a:t>na jednu tému, tematický celok, konajú sa v jeden deň v mieste školy</a:t>
            </a:r>
          </a:p>
          <a:p>
            <a:pPr>
              <a:buFont typeface="Wingdings" pitchFamily="2" charset="2"/>
              <a:buChar char="§"/>
            </a:pPr>
            <a:r>
              <a:rPr lang="sk-SK" b="1" dirty="0" smtClean="0">
                <a:solidFill>
                  <a:schemeClr val="accent3">
                    <a:lumMod val="50000"/>
                  </a:schemeClr>
                </a:solidFill>
              </a:rPr>
              <a:t> Viacdňové exkurzie</a:t>
            </a:r>
          </a:p>
          <a:p>
            <a:pPr>
              <a:buNone/>
            </a:pPr>
            <a:r>
              <a:rPr lang="sk-SK" dirty="0" smtClean="0"/>
              <a:t> Trvajú obyčajne 2dni v spojení s dvojdňových výletom, sú zamerané komplexne na viac tematických celkov, učivo celého predmetu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Metodická príprava a organizácia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Prípravná fáza (organizačná a obsahová)</a:t>
            </a:r>
          </a:p>
          <a:p>
            <a:r>
              <a:rPr lang="sk-SK" dirty="0" smtClean="0"/>
              <a:t>Realizačná fáza</a:t>
            </a:r>
          </a:p>
          <a:p>
            <a:r>
              <a:rPr lang="sk-SK" dirty="0" smtClean="0"/>
              <a:t>Hodnotiaca fáza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400" b="1" dirty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Organizačná príprava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Určenie cieľa exkurzie a vypracovanie plánu</a:t>
            </a:r>
          </a:p>
          <a:p>
            <a:r>
              <a:rPr lang="sk-SK" dirty="0" smtClean="0"/>
              <a:t>Prieskum a vytipovanie závodu v okolí</a:t>
            </a:r>
          </a:p>
          <a:p>
            <a:r>
              <a:rPr lang="sk-SK" dirty="0" smtClean="0"/>
              <a:t>Dohodnutie termínu s vedúcim prevádzky, závodu, dohodnutie inštruktora</a:t>
            </a:r>
          </a:p>
          <a:p>
            <a:r>
              <a:rPr lang="sk-SK" dirty="0" smtClean="0"/>
              <a:t>Vybavenie vstupu do závodu (dodanie zoznamu žiakov a </a:t>
            </a:r>
            <a:r>
              <a:rPr lang="sk-SK" dirty="0" err="1" smtClean="0"/>
              <a:t>ped</a:t>
            </a:r>
            <a:r>
              <a:rPr lang="sk-SK" dirty="0" smtClean="0"/>
              <a:t>. dozoru)</a:t>
            </a:r>
          </a:p>
          <a:p>
            <a:r>
              <a:rPr lang="sk-SK" dirty="0" smtClean="0"/>
              <a:t>Príprava žiakov (oboznámenie sa s cieľom, zadanie </a:t>
            </a:r>
            <a:r>
              <a:rPr lang="sk-SK" dirty="0" smtClean="0"/>
              <a:t>úloh, BOZP v teoretickej rovine)</a:t>
            </a:r>
            <a:endParaRPr lang="sk-SK" dirty="0" smtClean="0"/>
          </a:p>
          <a:p>
            <a:pPr>
              <a:buNone/>
            </a:pPr>
            <a:r>
              <a:rPr lang="sk-SK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sk-SK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400" b="1" dirty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Realizačná fáza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>
                <a:solidFill>
                  <a:schemeClr val="accent1">
                    <a:lumMod val="75000"/>
                  </a:schemeClr>
                </a:solidFill>
              </a:rPr>
              <a:t>Obsahová príprava</a:t>
            </a:r>
          </a:p>
          <a:p>
            <a:r>
              <a:rPr lang="sk-SK" dirty="0" smtClean="0"/>
              <a:t>Úvod</a:t>
            </a:r>
          </a:p>
          <a:p>
            <a:r>
              <a:rPr lang="sk-SK" dirty="0" smtClean="0"/>
              <a:t>Oboznámenie žiaka s výrobou (majster, inštruktor, učiteľ)</a:t>
            </a:r>
          </a:p>
          <a:p>
            <a:r>
              <a:rPr lang="sk-SK" dirty="0" smtClean="0"/>
              <a:t>Prehliadka závodu (vysvetlenie, otázky, záznamy</a:t>
            </a:r>
            <a:r>
              <a:rPr lang="sk-SK" dirty="0" smtClean="0"/>
              <a:t>)</a:t>
            </a:r>
          </a:p>
          <a:p>
            <a:r>
              <a:rPr lang="sk-SK" dirty="0" smtClean="0"/>
              <a:t>BOZP v praktickej rovine</a:t>
            </a:r>
            <a:endParaRPr lang="sk-SK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sk-SK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sk-SK" b="1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sk-SK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sk-SK" b="1" dirty="0" smtClean="0">
                <a:solidFill>
                  <a:schemeClr val="accent1">
                    <a:lumMod val="75000"/>
                  </a:schemeClr>
                </a:solidFill>
              </a:rPr>
              <a:t>Hodnotiaca </a:t>
            </a:r>
            <a:r>
              <a:rPr lang="sk-SK" b="1" dirty="0">
                <a:solidFill>
                  <a:schemeClr val="accent1">
                    <a:lumMod val="75000"/>
                  </a:schemeClr>
                </a:solidFill>
              </a:rPr>
              <a:t>fáza</a:t>
            </a:r>
            <a:br>
              <a:rPr lang="sk-SK" b="1" dirty="0">
                <a:solidFill>
                  <a:schemeClr val="accent1">
                    <a:lumMod val="75000"/>
                  </a:schemeClr>
                </a:solidFill>
              </a:rPr>
            </a:b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sk-SK" dirty="0" smtClean="0"/>
              <a:t> Kontrola </a:t>
            </a:r>
            <a:r>
              <a:rPr lang="sk-SK" dirty="0"/>
              <a:t>plnenia cieľov, </a:t>
            </a:r>
            <a:r>
              <a:rPr lang="sk-SK" dirty="0" smtClean="0"/>
              <a:t>pochopenia žiakmi,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k-SK" dirty="0"/>
              <a:t> </a:t>
            </a:r>
            <a:r>
              <a:rPr lang="sk-SK" dirty="0" smtClean="0"/>
              <a:t>zhrnutie poznatkov,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k-SK" dirty="0" smtClean="0"/>
              <a:t> vypracovanie správy,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k-SK" dirty="0" smtClean="0"/>
              <a:t> známkovanie.</a:t>
            </a: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6965935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</a:t>
            </a:r>
            <a:r>
              <a:rPr lang="sk-SK" dirty="0" smtClean="0"/>
              <a:t>ožiadavky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Exkurzie musia byť v súlade s učebnými osnovami a tematickými plánmi</a:t>
            </a:r>
          </a:p>
          <a:p>
            <a:r>
              <a:rPr lang="sk-SK" dirty="0"/>
              <a:t>o</a:t>
            </a:r>
            <a:r>
              <a:rPr lang="sk-SK" dirty="0" smtClean="0"/>
              <a:t>rganizované tak, aby bola dodržaná bezpečnosť a ochrana zdravia</a:t>
            </a:r>
          </a:p>
          <a:p>
            <a:r>
              <a:rPr lang="sk-SK" dirty="0" smtClean="0"/>
              <a:t>Počet žiakov na učiteľa (max. 20 žiakov)</a:t>
            </a:r>
          </a:p>
          <a:p>
            <a:r>
              <a:rPr lang="sk-SK" dirty="0" smtClean="0"/>
              <a:t>Určená zodpovednosť a čas vykonávania dozoru</a:t>
            </a:r>
          </a:p>
          <a:p>
            <a:r>
              <a:rPr lang="sk-SK" dirty="0" smtClean="0"/>
              <a:t>Majú  byť plánované v tematickom pláne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57150">
            <a:solidFill>
              <a:schemeClr val="tx1"/>
            </a:solidFill>
          </a:ln>
        </p:spPr>
        <p:txBody>
          <a:bodyPr/>
          <a:lstStyle/>
          <a:p>
            <a:r>
              <a:rPr lang="sk-SK" b="1" dirty="0" smtClean="0"/>
              <a:t>ODBORNÁ PRAX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ln w="57150">
            <a:solidFill>
              <a:schemeClr val="accent1">
                <a:lumMod val="50000"/>
              </a:schemeClr>
            </a:solidFill>
          </a:ln>
        </p:spPr>
        <p:txBody>
          <a:bodyPr/>
          <a:lstStyle/>
          <a:p>
            <a:pPr>
              <a:buNone/>
            </a:pPr>
            <a:r>
              <a:rPr lang="sk-SK" dirty="0" smtClean="0"/>
              <a:t>	</a:t>
            </a:r>
          </a:p>
          <a:p>
            <a:pPr>
              <a:buNone/>
            </a:pPr>
            <a:r>
              <a:rPr lang="sk-SK" dirty="0" smtClean="0"/>
              <a:t>	</a:t>
            </a:r>
            <a:r>
              <a:rPr lang="sk-SK" sz="2800" dirty="0" smtClean="0"/>
              <a:t>Odborná prax je mimoškolská organizačná forma, ktorá má kolektívny alebo individuálny charakter a uplatňuje najmä pracovnú metódu k schopnosti aplikovať teoretické poznatky v praxi a získať požadované intelektuálne, manuálne zručnosti a návyky pre výkon povolania.</a:t>
            </a:r>
            <a:endParaRPr lang="sk-SK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Ciele odbornej praxe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800" dirty="0" smtClean="0"/>
              <a:t>Získanie a prehĺbenie vedomostí a zručností potrebných na vykonanie odbornej práce</a:t>
            </a:r>
          </a:p>
          <a:p>
            <a:r>
              <a:rPr lang="sk-SK" sz="2800" dirty="0" smtClean="0"/>
              <a:t>Získanie praktických skúseností z praxe</a:t>
            </a:r>
          </a:p>
          <a:p>
            <a:r>
              <a:rPr lang="sk-SK" sz="2800" dirty="0" smtClean="0"/>
              <a:t>Uplatnenie vedomostí a zručností v reálnych podmienkach výroby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/>
              <a:t>Získanie interaktívnych </a:t>
            </a:r>
            <a:r>
              <a:rPr lang="sk-SK" dirty="0" smtClean="0"/>
              <a:t>zručností</a:t>
            </a:r>
            <a:r>
              <a:rPr lang="sk-SK" dirty="0"/>
              <a:t/>
            </a:r>
            <a:br>
              <a:rPr lang="sk-SK" dirty="0"/>
            </a:br>
            <a:endParaRPr lang="en-GB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k-SK" i="1" dirty="0"/>
              <a:t>Dodržiavanie návykov pracovnej disciplíny</a:t>
            </a:r>
          </a:p>
          <a:p>
            <a:pPr>
              <a:buNone/>
            </a:pPr>
            <a:r>
              <a:rPr lang="sk-SK" i="1" dirty="0"/>
              <a:t>Plnenie pravidiel technologickej disciplíny vo výrobe, dodržiavanie noriem</a:t>
            </a:r>
          </a:p>
          <a:p>
            <a:pPr>
              <a:buNone/>
            </a:pPr>
            <a:r>
              <a:rPr lang="sk-SK" i="1" dirty="0"/>
              <a:t>Hľadanie možností zefektívnenia výroby</a:t>
            </a:r>
          </a:p>
          <a:p>
            <a:pPr>
              <a:buNone/>
            </a:pPr>
            <a:r>
              <a:rPr lang="sk-SK" i="1" dirty="0"/>
              <a:t>Posudzovanie technológií z hľadiska prínosu </a:t>
            </a:r>
          </a:p>
          <a:p>
            <a:pPr>
              <a:buNone/>
            </a:pPr>
            <a:r>
              <a:rPr lang="sk-SK" i="1" dirty="0"/>
              <a:t>Účelné organizovanie vlastnej práce a denného režimu</a:t>
            </a:r>
          </a:p>
          <a:p>
            <a:pPr>
              <a:buNone/>
            </a:pPr>
            <a:r>
              <a:rPr lang="sk-SK" i="1" dirty="0"/>
              <a:t>Dodržiavanie bezpečnostných predpisov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8002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Klasifikácia foriem</a:t>
            </a:r>
            <a:br>
              <a:rPr lang="sk-SK" dirty="0" smtClean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Podľa </a:t>
            </a:r>
            <a:r>
              <a:rPr lang="sk-SK" b="1" dirty="0" smtClean="0">
                <a:solidFill>
                  <a:schemeClr val="accent1">
                    <a:lumMod val="50000"/>
                  </a:schemeClr>
                </a:solidFill>
              </a:rPr>
              <a:t>záväznosti výučby</a:t>
            </a:r>
            <a:r>
              <a:rPr lang="sk-SK" dirty="0" smtClean="0"/>
              <a:t>:</a:t>
            </a:r>
          </a:p>
          <a:p>
            <a:pPr marL="633222" indent="-514350">
              <a:buAutoNum type="alphaLcParenR"/>
            </a:pPr>
            <a:r>
              <a:rPr lang="sk-SK" u="sng" dirty="0" smtClean="0"/>
              <a:t>povinné </a:t>
            </a:r>
            <a:endParaRPr lang="sk-SK" dirty="0" smtClean="0"/>
          </a:p>
          <a:p>
            <a:pPr marL="633222" indent="-514350">
              <a:buAutoNum type="alphaLcParenR"/>
            </a:pPr>
            <a:r>
              <a:rPr lang="sk-SK" u="sng" dirty="0"/>
              <a:t>n</a:t>
            </a:r>
            <a:r>
              <a:rPr lang="sk-SK" u="sng" dirty="0" smtClean="0"/>
              <a:t>epovinné</a:t>
            </a:r>
          </a:p>
          <a:p>
            <a:pPr marL="633222" indent="-514350">
              <a:buAutoNum type="alphaLcParenR"/>
            </a:pPr>
            <a:r>
              <a:rPr lang="sk-SK" u="sng" dirty="0" smtClean="0"/>
              <a:t>voliteľné</a:t>
            </a:r>
            <a:endParaRPr lang="sk-SK" dirty="0" smtClean="0"/>
          </a:p>
          <a:p>
            <a:pPr marL="118872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83907648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ODBORNÝ  VÝCVIK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ln w="57150">
            <a:solidFill>
              <a:schemeClr val="accent1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sk-SK" dirty="0" smtClean="0"/>
              <a:t>	</a:t>
            </a:r>
          </a:p>
          <a:p>
            <a:pPr>
              <a:buNone/>
            </a:pPr>
            <a:r>
              <a:rPr lang="sk-SK" dirty="0" smtClean="0"/>
              <a:t>	Školská organizačná forma, ktorú možno charakterizovať ako pedagogicky správne organizovaný a vedecky podložený systém úloh, riešených majstrom odbornej výchovy a žiakmi, ktorý zaručuje správne utváranie základov odborného majstrovstva budúcich robotníkov.</a:t>
            </a:r>
          </a:p>
          <a:p>
            <a:pPr>
              <a:buNone/>
            </a:pPr>
            <a:r>
              <a:rPr lang="sk-SK" dirty="0" smtClean="0"/>
              <a:t> Je tvorený obsahom, formami, metódami a ďalšími didaktickými prostriedkami prípravy na povolanie, ktoré pri vedúcej úlohe majstra zabezpečuje žiakom postupné zvládnutie pracovných úkonov, operácií a prác, typických pre profesiu.</a:t>
            </a:r>
          </a:p>
          <a:p>
            <a:pPr>
              <a:buNone/>
            </a:pP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Odborné majstrovstvo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k-SK" dirty="0" smtClean="0"/>
              <a:t>	</a:t>
            </a:r>
            <a:r>
              <a:rPr lang="sk-SK" sz="2800" dirty="0" smtClean="0"/>
              <a:t>Odborným majstrovstvom rozumieme súhrn </a:t>
            </a:r>
            <a:r>
              <a:rPr lang="sk-SK" sz="2800" dirty="0" err="1" smtClean="0"/>
              <a:t>senzomotorických</a:t>
            </a:r>
            <a:r>
              <a:rPr lang="sk-SK" sz="2800" dirty="0" smtClean="0"/>
              <a:t>  a intelektuálnych zložiek </a:t>
            </a:r>
            <a:r>
              <a:rPr lang="sk-SK" sz="2800" dirty="0" smtClean="0"/>
              <a:t>činností </a:t>
            </a:r>
            <a:r>
              <a:rPr lang="sk-SK" sz="2800" dirty="0" smtClean="0"/>
              <a:t>a určitých vlastností osobnosti, nevyhnutných k úspešnému vykonávaniu pracovného procesu a využitiu získanej kvalifikácie</a:t>
            </a:r>
            <a:endParaRPr lang="sk-SK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/>
              <a:t>Zvláštnosti OV</a:t>
            </a:r>
            <a:br>
              <a:rPr lang="sk-SK" dirty="0" smtClean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OV je nielen vyučovací, ale aj pracovný proces</a:t>
            </a:r>
          </a:p>
          <a:p>
            <a:r>
              <a:rPr lang="sk-SK" dirty="0" smtClean="0"/>
              <a:t>OV prebieha súbežne s teoretickým vyučovaním, aplikujú sa v ňom teoretické poznatky</a:t>
            </a:r>
          </a:p>
          <a:p>
            <a:r>
              <a:rPr lang="sk-SK" dirty="0" smtClean="0"/>
              <a:t>Na procese získavania zručností sa zúčastňuje produktívna práca a žiaci sú tvorcami materiálnych hodnôt</a:t>
            </a:r>
          </a:p>
          <a:p>
            <a:r>
              <a:rPr lang="sk-SK" dirty="0" smtClean="0"/>
              <a:t>Základnou vyučovacou jednotkou OV je </a:t>
            </a:r>
            <a:r>
              <a:rPr lang="sk-SK" dirty="0" smtClean="0">
                <a:solidFill>
                  <a:srgbClr val="FF0000"/>
                </a:solidFill>
              </a:rPr>
              <a:t>učebný </a:t>
            </a:r>
            <a:r>
              <a:rPr lang="sk-SK" dirty="0" smtClean="0">
                <a:solidFill>
                  <a:srgbClr val="FF0000"/>
                </a:solidFill>
              </a:rPr>
              <a:t>deň</a:t>
            </a:r>
            <a:endParaRPr lang="sk-SK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DOMÁCA PRÍPRAVA 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ln w="57150">
            <a:solidFill>
              <a:schemeClr val="accent3">
                <a:lumMod val="50000"/>
              </a:schemeClr>
            </a:solidFill>
          </a:ln>
        </p:spPr>
        <p:txBody>
          <a:bodyPr/>
          <a:lstStyle/>
          <a:p>
            <a:pPr>
              <a:buNone/>
            </a:pPr>
            <a:r>
              <a:rPr lang="sk-SK" dirty="0" smtClean="0"/>
              <a:t>	</a:t>
            </a:r>
          </a:p>
          <a:p>
            <a:pPr>
              <a:buNone/>
            </a:pPr>
            <a:endParaRPr lang="sk-SK" dirty="0" smtClean="0"/>
          </a:p>
          <a:p>
            <a:pPr>
              <a:buNone/>
            </a:pPr>
            <a:r>
              <a:rPr lang="sk-SK" dirty="0" smtClean="0"/>
              <a:t>	Domáca príprava (úloha) je samostatné vykonávanie úloh, zadaných učiteľom, ktoré žiak vykonáva mimo vyučovania, školy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Funkcie domácich úloh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sk-SK" dirty="0" smtClean="0">
                <a:solidFill>
                  <a:schemeClr val="accent3">
                    <a:lumMod val="50000"/>
                  </a:schemeClr>
                </a:solidFill>
              </a:rPr>
              <a:t> Vzdelávacia funkcia – </a:t>
            </a:r>
          </a:p>
          <a:p>
            <a:pPr>
              <a:buNone/>
            </a:pPr>
            <a:r>
              <a:rPr lang="sk-SK" dirty="0" smtClean="0"/>
              <a:t>	učenie je efektívnejšie , ak je rozložené v čase. Prehlbuje vedomosti, zručnosti, ale inou formou ako v škole</a:t>
            </a:r>
          </a:p>
          <a:p>
            <a:pPr>
              <a:buFont typeface="Wingdings" pitchFamily="2" charset="2"/>
              <a:buChar char="§"/>
            </a:pPr>
            <a:r>
              <a:rPr lang="sk-SK" dirty="0" smtClean="0"/>
              <a:t> </a:t>
            </a:r>
            <a:r>
              <a:rPr lang="sk-SK" dirty="0" smtClean="0">
                <a:solidFill>
                  <a:schemeClr val="accent3">
                    <a:lumMod val="50000"/>
                  </a:schemeClr>
                </a:solidFill>
              </a:rPr>
              <a:t>Výchovná funkcia – </a:t>
            </a:r>
          </a:p>
          <a:p>
            <a:pPr>
              <a:buNone/>
            </a:pPr>
            <a:r>
              <a:rPr lang="sk-SK" dirty="0" smtClean="0"/>
              <a:t>	Žiak sa naučí učiť, formuje sa vytrvalosť, tvorivosť, disciplína, iné spôsoby práce ako v škole</a:t>
            </a:r>
          </a:p>
          <a:p>
            <a:pPr>
              <a:buFont typeface="Wingdings" pitchFamily="2" charset="2"/>
              <a:buChar char="§"/>
            </a:pPr>
            <a:r>
              <a:rPr lang="sk-SK" dirty="0" smtClean="0">
                <a:solidFill>
                  <a:schemeClr val="accent3">
                    <a:lumMod val="50000"/>
                  </a:schemeClr>
                </a:solidFill>
              </a:rPr>
              <a:t> Motivačná – </a:t>
            </a:r>
          </a:p>
          <a:p>
            <a:pPr>
              <a:buNone/>
            </a:pPr>
            <a:r>
              <a:rPr lang="sk-SK" dirty="0" smtClean="0"/>
              <a:t>	možnosť lepšieho pochopenia učiva, úspech ako výsledok zodpovednej a poctivej práce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Formy domácich úloh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Práca s učebnicou, s literatúrou, internetom</a:t>
            </a:r>
          </a:p>
          <a:p>
            <a:r>
              <a:rPr lang="sk-SK" dirty="0" smtClean="0"/>
              <a:t>Písomné práce</a:t>
            </a:r>
          </a:p>
          <a:p>
            <a:r>
              <a:rPr lang="sk-SK" dirty="0" smtClean="0"/>
              <a:t>Počítanie príkladov</a:t>
            </a:r>
          </a:p>
          <a:p>
            <a:r>
              <a:rPr lang="sk-SK" dirty="0" smtClean="0"/>
              <a:t>Praktické práce</a:t>
            </a:r>
          </a:p>
          <a:p>
            <a:r>
              <a:rPr lang="sk-SK" dirty="0" smtClean="0"/>
              <a:t>Grafické práce</a:t>
            </a:r>
          </a:p>
          <a:p>
            <a:r>
              <a:rPr lang="sk-SK" dirty="0" smtClean="0"/>
              <a:t>Tvorivé úlohy</a:t>
            </a:r>
          </a:p>
          <a:p>
            <a:r>
              <a:rPr lang="sk-SK" dirty="0" smtClean="0"/>
              <a:t>Ústne cvičenia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Požiadavky na zadávanie úloh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Musia mať jasný cieľ</a:t>
            </a:r>
          </a:p>
          <a:p>
            <a:r>
              <a:rPr lang="sk-SK" dirty="0" smtClean="0"/>
              <a:t>Rešpektovať úrovne učenia sa</a:t>
            </a:r>
          </a:p>
          <a:p>
            <a:r>
              <a:rPr lang="sk-SK" dirty="0" smtClean="0"/>
              <a:t>Majú byť zadávané pravidelne zo základného učiva</a:t>
            </a:r>
          </a:p>
          <a:p>
            <a:r>
              <a:rPr lang="sk-SK" dirty="0" smtClean="0"/>
              <a:t>Majú byť vysvetlené</a:t>
            </a:r>
          </a:p>
          <a:p>
            <a:r>
              <a:rPr lang="sk-SK" dirty="0" smtClean="0"/>
              <a:t>Nemajú preťažovať žiakov  </a:t>
            </a:r>
            <a:r>
              <a:rPr lang="sk-SK" dirty="0" smtClean="0"/>
              <a:t>(3,5 – 4 hod. </a:t>
            </a:r>
            <a:r>
              <a:rPr lang="sk-SK" dirty="0" smtClean="0"/>
              <a:t>prípravy denne! </a:t>
            </a:r>
            <a:r>
              <a:rPr lang="sk-SK" sz="1200" dirty="0" smtClean="0"/>
              <a:t>Toto hovorí didaktická literatúra – dnes je to priam utópia</a:t>
            </a:r>
            <a:r>
              <a:rPr lang="sk-SK" dirty="0" smtClean="0"/>
              <a:t>)</a:t>
            </a:r>
          </a:p>
          <a:p>
            <a:r>
              <a:rPr lang="sk-SK" dirty="0" smtClean="0"/>
              <a:t>Nemajú mať mechanický charakter</a:t>
            </a:r>
          </a:p>
          <a:p>
            <a:r>
              <a:rPr lang="sk-SK" dirty="0" smtClean="0"/>
              <a:t>Nemajú byť zadávané za trest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Hodnotenie domácich úloh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Hodnotenie celej triedy (všetkých)</a:t>
            </a:r>
          </a:p>
          <a:p>
            <a:r>
              <a:rPr lang="sk-SK" dirty="0" smtClean="0"/>
              <a:t>Hodnotenie len vybraných úloh</a:t>
            </a:r>
          </a:p>
          <a:p>
            <a:r>
              <a:rPr lang="sk-SK" dirty="0" smtClean="0"/>
              <a:t>Vyvolanie žiak k tabuli</a:t>
            </a:r>
          </a:p>
          <a:p>
            <a:r>
              <a:rPr lang="sk-SK" dirty="0" smtClean="0"/>
              <a:t>Kontrola navzájom</a:t>
            </a:r>
          </a:p>
          <a:p>
            <a:pPr>
              <a:buNone/>
            </a:pPr>
            <a:endParaRPr lang="sk-SK" dirty="0" smtClean="0"/>
          </a:p>
          <a:p>
            <a:pPr>
              <a:buNone/>
            </a:pPr>
            <a:r>
              <a:rPr lang="sk-SK" dirty="0" smtClean="0"/>
              <a:t>	Všetci musia poznať správne riešenie!!!</a:t>
            </a:r>
          </a:p>
          <a:p>
            <a:pPr>
              <a:buNone/>
            </a:pPr>
            <a:r>
              <a:rPr lang="sk-SK" dirty="0" smtClean="0"/>
              <a:t>	</a:t>
            </a:r>
          </a:p>
          <a:p>
            <a:pPr>
              <a:buNone/>
            </a:pPr>
            <a:r>
              <a:rPr lang="sk-SK" dirty="0" smtClean="0"/>
              <a:t> Domácu </a:t>
            </a:r>
            <a:r>
              <a:rPr lang="sk-SK" dirty="0" smtClean="0"/>
              <a:t>úlohu známkovať osobitne, nie je to kontrolná práca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k-SK" b="1" dirty="0" smtClean="0">
                <a:solidFill>
                  <a:schemeClr val="accent1">
                    <a:lumMod val="50000"/>
                  </a:schemeClr>
                </a:solidFill>
              </a:rPr>
              <a:t>Podľa miesta </a:t>
            </a:r>
            <a:r>
              <a:rPr lang="sk-SK" dirty="0" smtClean="0"/>
              <a:t>vyučovacieho procesu:</a:t>
            </a:r>
          </a:p>
          <a:p>
            <a:r>
              <a:rPr lang="sk-SK" u="sng" dirty="0" smtClean="0"/>
              <a:t>Školské formy </a:t>
            </a:r>
            <a:r>
              <a:rPr lang="sk-SK" dirty="0" smtClean="0"/>
              <a:t>( vyučovacia hodina, laboratórne cvičenie, dielenské cvičenie, odborný výcvik...)</a:t>
            </a:r>
          </a:p>
          <a:p>
            <a:r>
              <a:rPr lang="sk-SK" u="sng" dirty="0" smtClean="0"/>
              <a:t>Mimoškolské formy </a:t>
            </a:r>
            <a:r>
              <a:rPr lang="sk-SK" dirty="0" smtClean="0"/>
              <a:t>(exkurzia, odborná prax, domáca úloha, beseda, výstava, súťaž...)</a:t>
            </a:r>
          </a:p>
          <a:p>
            <a:pPr>
              <a:buNone/>
            </a:pPr>
            <a:endParaRPr lang="sk-SK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sk-SK" b="1" dirty="0" smtClean="0">
                <a:solidFill>
                  <a:schemeClr val="accent1">
                    <a:lumMod val="50000"/>
                  </a:schemeClr>
                </a:solidFill>
              </a:rPr>
              <a:t>Podľa stupňa samostatnosti </a:t>
            </a:r>
            <a:r>
              <a:rPr lang="sk-SK" dirty="0" smtClean="0"/>
              <a:t>riešenia úloh:</a:t>
            </a:r>
          </a:p>
          <a:p>
            <a:pPr>
              <a:buNone/>
            </a:pPr>
            <a:r>
              <a:rPr lang="sk-SK" dirty="0" smtClean="0">
                <a:solidFill>
                  <a:srgbClr val="FF0000"/>
                </a:solidFill>
              </a:rPr>
              <a:t>Sociálne formy:</a:t>
            </a:r>
          </a:p>
          <a:p>
            <a:r>
              <a:rPr lang="sk-SK" dirty="0" smtClean="0"/>
              <a:t>Individuálna práca (samostatná práca)</a:t>
            </a:r>
          </a:p>
          <a:p>
            <a:r>
              <a:rPr lang="sk-SK" dirty="0" smtClean="0"/>
              <a:t>Skupinová práca</a:t>
            </a:r>
          </a:p>
          <a:p>
            <a:r>
              <a:rPr lang="sk-SK" dirty="0" smtClean="0"/>
              <a:t>Frontálna práca</a:t>
            </a:r>
          </a:p>
          <a:p>
            <a:endParaRPr lang="sk-SK" dirty="0" smtClean="0"/>
          </a:p>
          <a:p>
            <a:pPr>
              <a:buNone/>
            </a:pPr>
            <a:r>
              <a:rPr lang="sk-SK" dirty="0" smtClean="0"/>
              <a:t>Samostatná práca:   podľa miesta:       domáca</a:t>
            </a:r>
          </a:p>
          <a:p>
            <a:pPr>
              <a:buNone/>
            </a:pPr>
            <a:r>
              <a:rPr lang="sk-SK" dirty="0" smtClean="0"/>
              <a:t>				</a:t>
            </a:r>
            <a:r>
              <a:rPr lang="sk-SK" dirty="0"/>
              <a:t>	</a:t>
            </a:r>
            <a:r>
              <a:rPr lang="sk-SK" dirty="0" smtClean="0"/>
              <a:t>školská </a:t>
            </a:r>
          </a:p>
          <a:p>
            <a:pPr>
              <a:buNone/>
            </a:pPr>
            <a:r>
              <a:rPr lang="sk-SK" dirty="0" smtClean="0"/>
              <a:t>		</a:t>
            </a:r>
            <a:r>
              <a:rPr lang="sk-SK" dirty="0"/>
              <a:t>	 </a:t>
            </a:r>
            <a:r>
              <a:rPr lang="sk-SK" dirty="0" smtClean="0"/>
              <a:t>   podľa obsahu: 	reprodukčná</a:t>
            </a:r>
          </a:p>
          <a:p>
            <a:pPr>
              <a:buNone/>
            </a:pPr>
            <a:r>
              <a:rPr lang="sk-SK" dirty="0" smtClean="0"/>
              <a:t>					tvorivá</a:t>
            </a:r>
            <a:endParaRPr lang="sk-SK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Charakteristika základných foriem na SOŠ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800" b="1" dirty="0" smtClean="0">
                <a:solidFill>
                  <a:schemeClr val="accent1">
                    <a:lumMod val="75000"/>
                  </a:schemeClr>
                </a:solidFill>
              </a:rPr>
              <a:t>Triedno-hodinový systém</a:t>
            </a:r>
          </a:p>
          <a:p>
            <a:pPr>
              <a:buNone/>
            </a:pPr>
            <a:r>
              <a:rPr lang="sk-SK" dirty="0" smtClean="0"/>
              <a:t>Znaky: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dirty="0" smtClean="0"/>
              <a:t>Relatívne stále zloženie tried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dirty="0" smtClean="0"/>
              <a:t>Učebné plány a osnovy (školský vzdelávací program) určujúce obsah vyučovania v každom ročníku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dirty="0" smtClean="0"/>
              <a:t>Relatívne stále rozloženie vyučovacích hodín podľa týždenného rozvrhu hodín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dirty="0" smtClean="0"/>
              <a:t>Vedúca úloha učiteľa, ktorý riadi  učenie sa žiakov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dirty="0" smtClean="0"/>
              <a:t>Základná stavebná jednotka - </a:t>
            </a:r>
            <a:r>
              <a:rPr lang="sk-SK" b="1" dirty="0" smtClean="0"/>
              <a:t>vyučovacia hodina (45 min)</a:t>
            </a:r>
            <a:endParaRPr lang="sk-SK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Typy vyučovacích hodín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Hodina základného typu (kombinovaná)</a:t>
            </a:r>
          </a:p>
          <a:p>
            <a:r>
              <a:rPr lang="sk-SK" dirty="0" smtClean="0"/>
              <a:t>Hodina osvojovania nového učiva</a:t>
            </a:r>
          </a:p>
          <a:p>
            <a:r>
              <a:rPr lang="sk-SK" dirty="0" smtClean="0"/>
              <a:t>Hodina precvičovania a opakovania</a:t>
            </a:r>
          </a:p>
          <a:p>
            <a:r>
              <a:rPr lang="sk-SK" dirty="0" smtClean="0"/>
              <a:t>Hodina preverovania a hodnotenia</a:t>
            </a:r>
          </a:p>
          <a:p>
            <a:pPr>
              <a:buNone/>
            </a:pPr>
            <a:endParaRPr lang="sk-SK" dirty="0" smtClean="0"/>
          </a:p>
          <a:p>
            <a:pPr>
              <a:buNone/>
            </a:pPr>
            <a:r>
              <a:rPr lang="sk-SK" dirty="0" smtClean="0"/>
              <a:t>Pozn. V technických predmetoch ???</a:t>
            </a:r>
            <a:endParaRPr lang="sk-SK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Hodina základného typu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sk-SK" dirty="0" smtClean="0"/>
              <a:t>Štruktúra (</a:t>
            </a:r>
            <a:r>
              <a:rPr lang="sk-SK" b="1" dirty="0" smtClean="0">
                <a:solidFill>
                  <a:srgbClr val="FF0000"/>
                </a:solidFill>
              </a:rPr>
              <a:t>didaktický cyklus</a:t>
            </a:r>
            <a:r>
              <a:rPr lang="sk-SK" dirty="0" smtClean="0"/>
              <a:t>):</a:t>
            </a:r>
          </a:p>
          <a:p>
            <a:pPr marL="690372" indent="-571500">
              <a:buAutoNum type="romanUcPeriod"/>
            </a:pPr>
            <a:r>
              <a:rPr lang="sk-SK" dirty="0" smtClean="0"/>
              <a:t>Úvod vyučovacej hodiny -pozdrav, zápis do triednej knihy, prezentácia žiakov (3 min)</a:t>
            </a:r>
          </a:p>
          <a:p>
            <a:pPr marL="690372" indent="-571500">
              <a:buAutoNum type="romanUcPeriod"/>
            </a:pPr>
            <a:r>
              <a:rPr lang="sk-SK" dirty="0" smtClean="0"/>
              <a:t>Motivácia (2 min)</a:t>
            </a:r>
          </a:p>
          <a:p>
            <a:pPr marL="690372" indent="-571500">
              <a:buAutoNum type="romanUcPeriod"/>
            </a:pPr>
            <a:r>
              <a:rPr lang="sk-SK" dirty="0" smtClean="0"/>
              <a:t>Aktualizácia skôr osvojených vedomostí, kontrola pripravenosti žiakov (10 min)</a:t>
            </a:r>
          </a:p>
          <a:p>
            <a:pPr marL="690372" indent="-571500">
              <a:buAutoNum type="romanUcPeriod"/>
            </a:pPr>
            <a:r>
              <a:rPr lang="sk-SK" dirty="0" smtClean="0"/>
              <a:t>Osvojovanie nového učiva (20 min)</a:t>
            </a:r>
          </a:p>
          <a:p>
            <a:pPr marL="690372" indent="-571500">
              <a:buAutoNum type="romanUcPeriod"/>
            </a:pPr>
            <a:r>
              <a:rPr lang="sk-SK" dirty="0" smtClean="0"/>
              <a:t>Precvičovanie a upevňovanie nového učiva (5 min)</a:t>
            </a:r>
          </a:p>
          <a:p>
            <a:pPr marL="690372" indent="-571500">
              <a:buAutoNum type="romanUcPeriod"/>
            </a:pPr>
            <a:r>
              <a:rPr lang="sk-SK" dirty="0" smtClean="0"/>
              <a:t>Systemizácia a zovšeobecnenie učiva (5 min)</a:t>
            </a:r>
            <a:endParaRPr lang="sk-SK" dirty="0"/>
          </a:p>
        </p:txBody>
      </p:sp>
      <p:sp>
        <p:nvSpPr>
          <p:cNvPr id="5" name="Obojsmerná zvislá šípka 4"/>
          <p:cNvSpPr/>
          <p:nvPr/>
        </p:nvSpPr>
        <p:spPr>
          <a:xfrm flipH="1">
            <a:off x="539552" y="2348880"/>
            <a:ext cx="91438" cy="3024336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etrospektíva">
  <a:themeElements>
    <a:clrScheme name="Retrospektí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í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í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18931</TotalTime>
  <Words>2033</Words>
  <Application>Microsoft Office PowerPoint</Application>
  <PresentationFormat>Prezentácia na obrazovke (4:3)</PresentationFormat>
  <Paragraphs>266</Paragraphs>
  <Slides>47</Slides>
  <Notes>1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47</vt:i4>
      </vt:variant>
    </vt:vector>
  </HeadingPairs>
  <TitlesOfParts>
    <vt:vector size="51" baseType="lpstr">
      <vt:lpstr>Calibri</vt:lpstr>
      <vt:lpstr>Calibri Light</vt:lpstr>
      <vt:lpstr>Wingdings</vt:lpstr>
      <vt:lpstr>Retrospektíva</vt:lpstr>
      <vt:lpstr>Organizačné formy vyučovania</vt:lpstr>
      <vt:lpstr>Definícia</vt:lpstr>
      <vt:lpstr>Klasifikácia foriem </vt:lpstr>
      <vt:lpstr>Klasifikácia foriem </vt:lpstr>
      <vt:lpstr>Prezentácia programu PowerPoint</vt:lpstr>
      <vt:lpstr>Prezentácia programu PowerPoint</vt:lpstr>
      <vt:lpstr>Charakteristika základných foriem na SOŠ</vt:lpstr>
      <vt:lpstr>Typy vyučovacích hodín</vt:lpstr>
      <vt:lpstr>Hodina základného typu</vt:lpstr>
      <vt:lpstr> Nedostatky tradičných hodín </vt:lpstr>
      <vt:lpstr>Sociálne formy práce na VH</vt:lpstr>
      <vt:lpstr>Samostatná práca</vt:lpstr>
      <vt:lpstr>Skupinová práca</vt:lpstr>
      <vt:lpstr>Tvorba skupín</vt:lpstr>
      <vt:lpstr>Druhy skupín</vt:lpstr>
      <vt:lpstr>Veľkosť skupiny</vt:lpstr>
      <vt:lpstr>Formy práce v skupinách</vt:lpstr>
      <vt:lpstr>Využitie skupinovej práce</vt:lpstr>
      <vt:lpstr>Nedostatky skupinovej práce</vt:lpstr>
      <vt:lpstr>FRONTÁLNA PRÁCA</vt:lpstr>
      <vt:lpstr>Príprava na vyučovaciu hodinu</vt:lpstr>
      <vt:lpstr>Účel a funkcia prípravy </vt:lpstr>
      <vt:lpstr>Účel a funkcia prípravy</vt:lpstr>
      <vt:lpstr>CVIČENIE</vt:lpstr>
      <vt:lpstr>Funkcie cvičení v technických predmetoch</vt:lpstr>
      <vt:lpstr>Typy cvičení</vt:lpstr>
      <vt:lpstr>Typy cvičení</vt:lpstr>
      <vt:lpstr>Štruktúra cvičenia</vt:lpstr>
      <vt:lpstr>EXKURZIA</vt:lpstr>
      <vt:lpstr>Funkcie exkurzie</vt:lpstr>
      <vt:lpstr>Typy exkurzií</vt:lpstr>
      <vt:lpstr>Metodická príprava a organizácia</vt:lpstr>
      <vt:lpstr>Organizačná príprava</vt:lpstr>
      <vt:lpstr>Realizačná fáza</vt:lpstr>
      <vt:lpstr>  Hodnotiaca fáza </vt:lpstr>
      <vt:lpstr>Požiadavky</vt:lpstr>
      <vt:lpstr>ODBORNÁ PRAX</vt:lpstr>
      <vt:lpstr>Ciele odbornej praxe</vt:lpstr>
      <vt:lpstr>Získanie interaktívnych zručností </vt:lpstr>
      <vt:lpstr>ODBORNÝ  VÝCVIK</vt:lpstr>
      <vt:lpstr>Odborné majstrovstvo</vt:lpstr>
      <vt:lpstr> Zvláštnosti OV </vt:lpstr>
      <vt:lpstr>DOMÁCA PRÍPRAVA </vt:lpstr>
      <vt:lpstr>Funkcie domácich úloh</vt:lpstr>
      <vt:lpstr>Formy domácich úloh</vt:lpstr>
      <vt:lpstr>Požiadavky na zadávanie úloh</vt:lpstr>
      <vt:lpstr>Hodnotenie domácich úloh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Organizačné formy vyučovania</dc:title>
  <dc:creator>Kundratova</dc:creator>
  <cp:lastModifiedBy>Vaskova</cp:lastModifiedBy>
  <cp:revision>67</cp:revision>
  <dcterms:created xsi:type="dcterms:W3CDTF">2010-10-21T08:29:50Z</dcterms:created>
  <dcterms:modified xsi:type="dcterms:W3CDTF">2024-12-03T10:38:13Z</dcterms:modified>
</cp:coreProperties>
</file>