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0" r:id="rId3"/>
    <p:sldId id="261" r:id="rId4"/>
    <p:sldId id="259" r:id="rId5"/>
    <p:sldId id="263" r:id="rId6"/>
    <p:sldId id="271" r:id="rId7"/>
    <p:sldId id="272" r:id="rId8"/>
    <p:sldId id="257" r:id="rId9"/>
    <p:sldId id="267" r:id="rId10"/>
    <p:sldId id="265" r:id="rId11"/>
    <p:sldId id="268" r:id="rId12"/>
    <p:sldId id="269" r:id="rId13"/>
    <p:sldId id="270" r:id="rId1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45DE-4969-4BDD-8100-ED457B88540D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529C3-6086-432D-8D1F-AB757606D25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8829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529C3-6086-432D-8D1F-AB757606D253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k-SK" smtClean="0"/>
              <a:t>Kliknutím upravte štýl predlohy podnadpisov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927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204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911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804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721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984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765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371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146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198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286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AA7CB-9F0E-415D-BCDB-52F4753C5A3F}" type="datetimeFigureOut">
              <a:rPr lang="sk-SK" smtClean="0"/>
              <a:pPr/>
              <a:t>7. 6. 2024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1E498-1C44-4D91-A573-86F1301C86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090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sk-SK" b="1" dirty="0" smtClean="0"/>
              <a:t>Obsah vyučovania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sk-SK" dirty="0" smtClean="0"/>
              <a:t>Základné pojmy</a:t>
            </a:r>
          </a:p>
          <a:p>
            <a:pPr marL="514350" indent="-514350" algn="l">
              <a:buAutoNum type="arabicPeriod"/>
            </a:pPr>
            <a:r>
              <a:rPr lang="sk-SK" dirty="0" smtClean="0"/>
              <a:t>Výber učiva </a:t>
            </a:r>
          </a:p>
          <a:p>
            <a:pPr marL="514350" indent="-514350" algn="l">
              <a:buAutoNum type="arabicPeriod"/>
            </a:pPr>
            <a:r>
              <a:rPr lang="sk-SK" dirty="0" smtClean="0"/>
              <a:t>Usporiadanie učiva</a:t>
            </a:r>
          </a:p>
          <a:p>
            <a:pPr marL="514350" indent="-514350" algn="l">
              <a:buAutoNum type="arabicPeriod"/>
            </a:pPr>
            <a:r>
              <a:rPr lang="sk-SK" dirty="0" smtClean="0"/>
              <a:t>Základné pedagogické dokumenty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scan0023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2900" y="2643174"/>
            <a:ext cx="6172200" cy="51788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Generalizácia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Vyjadruje  vzťah medzi dvomi alebo viacerými pojmami. </a:t>
            </a:r>
          </a:p>
          <a:p>
            <a:pPr>
              <a:buNone/>
            </a:pPr>
            <a:r>
              <a:rPr lang="sk-SK" dirty="0" smtClean="0"/>
              <a:t>Môže mať podobu</a:t>
            </a:r>
          </a:p>
          <a:p>
            <a:r>
              <a:rPr lang="sk-SK" dirty="0" smtClean="0"/>
              <a:t>Zákona</a:t>
            </a:r>
          </a:p>
          <a:p>
            <a:r>
              <a:rPr lang="sk-SK" dirty="0" smtClean="0"/>
              <a:t>Princípu</a:t>
            </a:r>
          </a:p>
          <a:p>
            <a:r>
              <a:rPr lang="sk-SK" dirty="0" smtClean="0"/>
              <a:t>Teórie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2"/>
                </a:solidFill>
              </a:rPr>
              <a:t>Zákon</a:t>
            </a:r>
            <a:r>
              <a:rPr lang="sk-SK" dirty="0" smtClean="0"/>
              <a:t> sa definuje ako všeobecný, nevyhnutný a opakujúci sa vzťah medzi javmi  alebo vlastnosťami objektov, keď zmena jedných vyvolá zmenu iných.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2"/>
                </a:solidFill>
              </a:rPr>
              <a:t>Princíp</a:t>
            </a:r>
            <a:r>
              <a:rPr lang="sk-SK" dirty="0" smtClean="0"/>
              <a:t> je významný kľúčový zákon, ktorý zjednocuje poznatky do celku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2"/>
                </a:solidFill>
              </a:rPr>
              <a:t>Teória</a:t>
            </a:r>
            <a:r>
              <a:rPr lang="sk-SK" dirty="0" smtClean="0"/>
              <a:t> vyjadruje systém zobecneného poznania určitej vednej  oblasti. Je potvrdená hypotéza. Zahrňuje fakty, pojmy, zákony.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/>
              <a:t>Procesuálna generalizácia </a:t>
            </a:r>
          </a:p>
          <a:p>
            <a:pPr>
              <a:buNone/>
            </a:pPr>
            <a:r>
              <a:rPr lang="sk-SK" dirty="0" smtClean="0"/>
              <a:t>    popisuje  spravidla priebeh prírodný dejov, neobsahuje priamo  výpoveď o príčinách ( voda sa zohrieva, odparuje sa ochladením kondenzuje)</a:t>
            </a:r>
          </a:p>
          <a:p>
            <a:pPr>
              <a:buNone/>
            </a:pPr>
            <a:r>
              <a:rPr lang="sk-SK" b="1" dirty="0" smtClean="0"/>
              <a:t>Kauzálna generalizácia</a:t>
            </a:r>
          </a:p>
          <a:p>
            <a:pPr>
              <a:buNone/>
            </a:pPr>
            <a:r>
              <a:rPr lang="sk-SK" dirty="0" smtClean="0"/>
              <a:t>   popisuje príčinný vzťah medzi dvomi alebo viacerými zmenami (rast dopytu vyvoláva vzostup ceny tovaru)</a:t>
            </a:r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Fakty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  Fakty reprezentujú informácie  o jednotlivých skutočnostiach- konkrétnych ľuďoch , veciach, miestach, udalosti, vlastnosti. Možno ich overiť jediným pozorovaním, meraním, vyhľadaním informácie apod.</a:t>
            </a:r>
          </a:p>
          <a:p>
            <a:pPr>
              <a:buNone/>
            </a:pPr>
            <a:r>
              <a:rPr lang="sk-SK" smtClean="0"/>
              <a:t> 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scan0018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8" y="1071538"/>
            <a:ext cx="6193536" cy="7278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scan0019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6390" y="539552"/>
            <a:ext cx="5904938" cy="84145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Didaktická transformácia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Didaktická transformácia je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premena </a:t>
            </a:r>
            <a:r>
              <a:rPr lang="sk-SK" dirty="0" smtClean="0"/>
              <a:t>existujúceho fondu poznatkov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vedného systému na didaktický systém  </a:t>
            </a:r>
          </a:p>
          <a:p>
            <a:r>
              <a:rPr lang="sk-SK" dirty="0" smtClean="0"/>
              <a:t>V pedagogickej praxi technických predmetov ide o také </a:t>
            </a:r>
            <a:r>
              <a:rPr lang="sk-SK" dirty="0" err="1" smtClean="0"/>
              <a:t>psychodidaktické</a:t>
            </a:r>
            <a:r>
              <a:rPr lang="sk-SK" dirty="0" smtClean="0"/>
              <a:t>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uspôsobenie fondu technických poznatkov</a:t>
            </a:r>
            <a:r>
              <a:rPr lang="sk-SK" dirty="0" smtClean="0"/>
              <a:t>  v súlade s výchovnými a didaktickými zásadami,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ktoré by bol žiak schopný vnímať a chápať </a:t>
            </a:r>
            <a:r>
              <a:rPr lang="sk-SK" dirty="0" smtClean="0"/>
              <a:t>a postupne ich premieňať na vedomosti , zručnosti a návyky, riešiť situácie a úlohy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vo vymedzenom čase.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scan0021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604" y="1785918"/>
            <a:ext cx="5778789" cy="5851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Kurikulum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 v súčasnosti dva významy.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Vzdelávací program, projekt, plán vzdelávania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Vlastný  vyučovací proces, jeho obsah a priebeh</a:t>
            </a:r>
          </a:p>
          <a:p>
            <a:pPr marL="514350" indent="-514350">
              <a:buNone/>
            </a:pPr>
            <a:r>
              <a:rPr lang="sk-SK" dirty="0" smtClean="0"/>
              <a:t> v zmysle ad 1)</a:t>
            </a:r>
          </a:p>
          <a:p>
            <a:pPr marL="514350" indent="-514350">
              <a:buNone/>
            </a:pPr>
            <a:r>
              <a:rPr lang="sk-SK" dirty="0" smtClean="0"/>
              <a:t>Učebný plán – </a:t>
            </a:r>
            <a:r>
              <a:rPr lang="sk-SK" dirty="0" err="1" smtClean="0"/>
              <a:t>kurikulum</a:t>
            </a:r>
            <a:r>
              <a:rPr lang="sk-SK" dirty="0" smtClean="0"/>
              <a:t>  študijného odboru</a:t>
            </a:r>
          </a:p>
          <a:p>
            <a:pPr marL="514350" indent="-514350">
              <a:buNone/>
            </a:pPr>
            <a:r>
              <a:rPr lang="sk-SK" dirty="0" smtClean="0"/>
              <a:t>Učebná osnova – </a:t>
            </a:r>
            <a:r>
              <a:rPr lang="sk-SK" dirty="0" err="1" smtClean="0"/>
              <a:t>kurikulum</a:t>
            </a:r>
            <a:r>
              <a:rPr lang="sk-SK" dirty="0" smtClean="0"/>
              <a:t> predmetu</a:t>
            </a:r>
          </a:p>
          <a:p>
            <a:pPr marL="514350" indent="-514350">
              <a:buNone/>
            </a:pPr>
            <a:r>
              <a:rPr lang="sk-SK" dirty="0" smtClean="0"/>
              <a:t>Písomná príprava na vyučovaciu jednotku – </a:t>
            </a:r>
            <a:r>
              <a:rPr lang="sk-SK" dirty="0" err="1" smtClean="0"/>
              <a:t>kurikulum</a:t>
            </a:r>
            <a:r>
              <a:rPr lang="sk-SK" dirty="0" smtClean="0"/>
              <a:t>  vyučovacej jednotky</a:t>
            </a:r>
          </a:p>
          <a:p>
            <a:pPr marL="514350" indent="-514350">
              <a:buNone/>
            </a:pPr>
            <a:r>
              <a:rPr lang="sk-SK" dirty="0" smtClean="0"/>
              <a:t>V zmysle ad2) rozlišujeme </a:t>
            </a:r>
          </a:p>
          <a:p>
            <a:pPr marL="514350" indent="-514350">
              <a:buNone/>
            </a:pPr>
            <a:r>
              <a:rPr lang="sk-SK" dirty="0" smtClean="0">
                <a:solidFill>
                  <a:srgbClr val="FF0000"/>
                </a:solidFill>
              </a:rPr>
              <a:t>Formálne </a:t>
            </a:r>
            <a:r>
              <a:rPr lang="sk-SK" dirty="0" err="1" smtClean="0">
                <a:solidFill>
                  <a:srgbClr val="FF0000"/>
                </a:solidFill>
              </a:rPr>
              <a:t>kurikulum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>
                <a:solidFill>
                  <a:schemeClr val="accent2"/>
                </a:solidFill>
              </a:rPr>
              <a:t>– </a:t>
            </a:r>
            <a:r>
              <a:rPr lang="sk-SK" dirty="0" smtClean="0"/>
              <a:t>predpísané  osnovami</a:t>
            </a:r>
          </a:p>
          <a:p>
            <a:pPr marL="514350" indent="-514350">
              <a:buNone/>
            </a:pPr>
            <a:r>
              <a:rPr lang="sk-SK" dirty="0">
                <a:solidFill>
                  <a:srgbClr val="FF0000"/>
                </a:solidFill>
              </a:rPr>
              <a:t>Neformálne </a:t>
            </a:r>
            <a:r>
              <a:rPr lang="sk-SK" dirty="0" err="1">
                <a:solidFill>
                  <a:srgbClr val="FF0000"/>
                </a:solidFill>
              </a:rPr>
              <a:t>kurikulum</a:t>
            </a:r>
            <a:r>
              <a:rPr lang="sk-SK" dirty="0">
                <a:solidFill>
                  <a:srgbClr val="FF0000"/>
                </a:solidFill>
              </a:rPr>
              <a:t> -  </a:t>
            </a:r>
            <a:r>
              <a:rPr lang="sk-SK" dirty="0" smtClean="0"/>
              <a:t>mimoškolské a </a:t>
            </a:r>
            <a:r>
              <a:rPr lang="sk-SK" dirty="0" err="1" smtClean="0"/>
              <a:t>mimotriedne</a:t>
            </a:r>
            <a:r>
              <a:rPr lang="sk-SK" dirty="0" smtClean="0"/>
              <a:t> aktivity</a:t>
            </a:r>
          </a:p>
          <a:p>
            <a:pPr marL="514350" indent="-514350">
              <a:buNone/>
            </a:pPr>
            <a:r>
              <a:rPr lang="sk-SK" dirty="0" smtClean="0">
                <a:solidFill>
                  <a:srgbClr val="FF0000"/>
                </a:solidFill>
              </a:rPr>
              <a:t>Skryté </a:t>
            </a:r>
            <a:r>
              <a:rPr lang="sk-SK" dirty="0" err="1" smtClean="0">
                <a:solidFill>
                  <a:srgbClr val="FF0000"/>
                </a:solidFill>
              </a:rPr>
              <a:t>kurikulum</a:t>
            </a:r>
            <a:r>
              <a:rPr lang="sk-SK" dirty="0" smtClean="0">
                <a:solidFill>
                  <a:srgbClr val="FF0000"/>
                </a:solidFill>
              </a:rPr>
              <a:t> – </a:t>
            </a:r>
            <a:r>
              <a:rPr lang="sk-SK" dirty="0" smtClean="0"/>
              <a:t>mimo plánovaných aktivít, v sociálnej  interakcii           		žiakov apod.</a:t>
            </a:r>
          </a:p>
          <a:p>
            <a:pPr marL="514350" indent="-514350"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</a:t>
            </a:r>
            <a:r>
              <a:rPr lang="sk-SK" dirty="0" err="1" smtClean="0"/>
              <a:t>kurikula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Normatívny, sprostredkujúci typ- </a:t>
            </a:r>
            <a:r>
              <a:rPr lang="sk-SK" dirty="0" smtClean="0"/>
              <a:t>vychádza z orientácie na vopred stanovené ciele, vyžaduje presnú, konkrétnu podobu (špecifické ciele)</a:t>
            </a:r>
          </a:p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Participatívny, ústretový typ –</a:t>
            </a:r>
          </a:p>
          <a:p>
            <a:pPr>
              <a:buNone/>
            </a:pPr>
            <a:r>
              <a:rPr lang="sk-SK" dirty="0" smtClean="0"/>
              <a:t>hlavným zámerom je vytvorenie podmienok pre interakciu medzi  žiakom a učivom. Nevymedzuje presne ciele ani učivo( </a:t>
            </a:r>
            <a:r>
              <a:rPr lang="sk-SK" dirty="0" err="1" smtClean="0"/>
              <a:t>alterneatívne</a:t>
            </a:r>
            <a:r>
              <a:rPr lang="sk-SK" dirty="0" smtClean="0"/>
              <a:t> školy)</a:t>
            </a:r>
          </a:p>
          <a:p>
            <a:pPr>
              <a:buNone/>
            </a:pPr>
            <a:r>
              <a:rPr lang="sk-SK" dirty="0" smtClean="0"/>
              <a:t>Podobne</a:t>
            </a:r>
          </a:p>
          <a:p>
            <a:pPr>
              <a:buNone/>
            </a:pPr>
            <a:r>
              <a:rPr lang="sk-SK" dirty="0" err="1" smtClean="0"/>
              <a:t>Autoritatíve</a:t>
            </a:r>
            <a:r>
              <a:rPr lang="sk-SK" dirty="0" smtClean="0"/>
              <a:t>  </a:t>
            </a:r>
            <a:r>
              <a:rPr lang="sk-SK" dirty="0" err="1" smtClean="0"/>
              <a:t>kurikulum</a:t>
            </a:r>
            <a:r>
              <a:rPr lang="sk-SK" dirty="0" smtClean="0"/>
              <a:t> (Japonsko, Francúzsko, Španielsko, Taliansko)</a:t>
            </a:r>
          </a:p>
          <a:p>
            <a:pPr>
              <a:buNone/>
            </a:pPr>
            <a:r>
              <a:rPr lang="sk-SK" dirty="0" smtClean="0"/>
              <a:t>Liberálne </a:t>
            </a:r>
            <a:r>
              <a:rPr lang="sk-SK" dirty="0" err="1" smtClean="0"/>
              <a:t>kurikulum</a:t>
            </a:r>
            <a:r>
              <a:rPr lang="sk-SK" dirty="0" smtClean="0"/>
              <a:t> (USA, Holandsko) 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 smtClean="0"/>
              <a:t>Jeromé</a:t>
            </a:r>
            <a:r>
              <a:rPr lang="sk-SK" dirty="0" smtClean="0"/>
              <a:t> </a:t>
            </a:r>
            <a:r>
              <a:rPr lang="sk-SK" dirty="0" err="1" smtClean="0"/>
              <a:t>Bruner</a:t>
            </a:r>
            <a:r>
              <a:rPr lang="sk-SK" dirty="0" smtClean="0"/>
              <a:t> (1969):</a:t>
            </a:r>
          </a:p>
          <a:p>
            <a:pPr>
              <a:buNone/>
            </a:pPr>
            <a:r>
              <a:rPr lang="sk-SK" dirty="0" smtClean="0"/>
              <a:t>Každá téma vyučovaná v škole má svoju štruktúru skladajúcu sa z troch prvkov:</a:t>
            </a:r>
          </a:p>
          <a:p>
            <a:endParaRPr lang="sk-SK" dirty="0" smtClean="0"/>
          </a:p>
          <a:p>
            <a:r>
              <a:rPr lang="sk-SK" dirty="0" smtClean="0"/>
              <a:t>pojmy, </a:t>
            </a:r>
          </a:p>
          <a:p>
            <a:r>
              <a:rPr lang="sk-SK" dirty="0" smtClean="0"/>
              <a:t>generalizácie</a:t>
            </a:r>
          </a:p>
          <a:p>
            <a:r>
              <a:rPr lang="sk-SK" dirty="0" smtClean="0"/>
              <a:t>fakty</a:t>
            </a:r>
          </a:p>
          <a:p>
            <a:pPr>
              <a:buNone/>
            </a:pPr>
            <a:r>
              <a:rPr lang="sk-SK" dirty="0" smtClean="0"/>
              <a:t>Osnova učiva musí vychádzať z jej pochopenia, musia v nej byť zrejmé </a:t>
            </a:r>
            <a:r>
              <a:rPr lang="sk-SK" dirty="0" smtClean="0">
                <a:solidFill>
                  <a:srgbClr val="FF0000"/>
                </a:solidFill>
              </a:rPr>
              <a:t>logické</a:t>
            </a:r>
            <a:r>
              <a:rPr lang="sk-SK" dirty="0" smtClean="0"/>
              <a:t> zoskupenia a vzťahy.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Pojem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je kategória alebo trieda vecí alebo myšlienok, ktoré majú spoločné podstatné, typické vlastnosti. V technických predmetoch ide napr. o odbornú terminológiu. Môžu byť </a:t>
            </a:r>
            <a:r>
              <a:rPr lang="sk-SK" b="1" i="1" dirty="0" smtClean="0"/>
              <a:t>konkrétne </a:t>
            </a:r>
            <a:r>
              <a:rPr lang="sk-SK" i="1" dirty="0" smtClean="0"/>
              <a:t>(stôl, skrutka, elektróda..) </a:t>
            </a:r>
            <a:r>
              <a:rPr lang="sk-SK" dirty="0" smtClean="0"/>
              <a:t>alebo  </a:t>
            </a:r>
            <a:r>
              <a:rPr lang="sk-SK" b="1" i="1" dirty="0" smtClean="0"/>
              <a:t>abstraktné</a:t>
            </a:r>
            <a:r>
              <a:rPr lang="sk-SK" i="1" dirty="0" smtClean="0"/>
              <a:t> (vodivosť, drsnosť, inflácia...)</a:t>
            </a:r>
          </a:p>
          <a:p>
            <a:pPr>
              <a:buNone/>
            </a:pPr>
            <a:r>
              <a:rPr lang="sk-SK" dirty="0" smtClean="0"/>
              <a:t>Pojmy sú základnými stavebnými kameňmi kvalitného </a:t>
            </a:r>
            <a:r>
              <a:rPr lang="sk-SK" dirty="0" err="1" smtClean="0"/>
              <a:t>kurikula</a:t>
            </a:r>
            <a:r>
              <a:rPr lang="sk-SK" dirty="0" smtClean="0"/>
              <a:t>. Umožňujú </a:t>
            </a:r>
          </a:p>
          <a:p>
            <a:r>
              <a:rPr lang="sk-SK" dirty="0" smtClean="0"/>
              <a:t>spojenie medzi skôr osvojenými a novými informáciami, </a:t>
            </a:r>
          </a:p>
          <a:p>
            <a:r>
              <a:rPr lang="sk-SK" dirty="0" smtClean="0"/>
              <a:t>u</a:t>
            </a:r>
            <a:r>
              <a:rPr lang="sk-SK" smtClean="0"/>
              <a:t>važovať </a:t>
            </a:r>
            <a:r>
              <a:rPr lang="sk-SK" dirty="0" smtClean="0"/>
              <a:t>o množstve jednotlivých faktov naraz, </a:t>
            </a:r>
          </a:p>
          <a:p>
            <a:r>
              <a:rPr lang="sk-SK" dirty="0" err="1" smtClean="0"/>
              <a:t>zobecňovať</a:t>
            </a:r>
            <a:r>
              <a:rPr lang="sk-SK" dirty="0" smtClean="0"/>
              <a:t>  dôležité a  abstrahovať od nepodstatného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484</Words>
  <Application>Microsoft Office PowerPoint</Application>
  <PresentationFormat>Prezentácia na obrazovke (4:3)</PresentationFormat>
  <Paragraphs>57</Paragraphs>
  <Slides>13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Motív balíka Office</vt:lpstr>
      <vt:lpstr>Obsah vyučovania</vt:lpstr>
      <vt:lpstr>Prezentácia programu PowerPoint</vt:lpstr>
      <vt:lpstr>Prezentácia programu PowerPoint</vt:lpstr>
      <vt:lpstr>Didaktická transformácia</vt:lpstr>
      <vt:lpstr>Prezentácia programu PowerPoint</vt:lpstr>
      <vt:lpstr>Kurikulum</vt:lpstr>
      <vt:lpstr>Typy kurikula</vt:lpstr>
      <vt:lpstr>Prezentácia programu PowerPoint</vt:lpstr>
      <vt:lpstr>Pojem </vt:lpstr>
      <vt:lpstr>Prezentácia programu PowerPoint</vt:lpstr>
      <vt:lpstr>Generalizácia</vt:lpstr>
      <vt:lpstr>Prezentácia programu PowerPoint</vt:lpstr>
      <vt:lpstr>Fakty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 vyučovania</dc:title>
  <dc:creator>Macka</dc:creator>
  <cp:lastModifiedBy>Vaskova</cp:lastModifiedBy>
  <cp:revision>53</cp:revision>
  <dcterms:created xsi:type="dcterms:W3CDTF">2010-05-17T07:43:23Z</dcterms:created>
  <dcterms:modified xsi:type="dcterms:W3CDTF">2024-06-07T15:52:28Z</dcterms:modified>
</cp:coreProperties>
</file>