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1302C-C5E5-4EC0-B934-D5FAC3C25196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269E2-5B8B-4693-9FDF-B560CBE4AB0D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1</a:t>
            </a:fld>
            <a:endParaRPr lang="sk-S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10</a:t>
            </a:fld>
            <a:endParaRPr lang="sk-S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11</a:t>
            </a:fld>
            <a:endParaRPr lang="sk-S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12</a:t>
            </a:fld>
            <a:endParaRPr lang="sk-S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13</a:t>
            </a:fld>
            <a:endParaRPr lang="sk-S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14</a:t>
            </a:fld>
            <a:endParaRPr lang="sk-S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15</a:t>
            </a:fld>
            <a:endParaRPr lang="sk-S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16</a:t>
            </a:fld>
            <a:endParaRPr lang="sk-S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17</a:t>
            </a:fld>
            <a:endParaRPr lang="sk-S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18</a:t>
            </a:fld>
            <a:endParaRPr lang="sk-S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19</a:t>
            </a:fld>
            <a:endParaRPr lang="sk-S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20</a:t>
            </a:fld>
            <a:endParaRPr lang="sk-S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21</a:t>
            </a:fld>
            <a:endParaRPr lang="sk-S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22</a:t>
            </a:fld>
            <a:endParaRPr lang="sk-SK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23</a:t>
            </a:fld>
            <a:endParaRPr lang="sk-SK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4FE04-224E-4663-908E-DB0016E2695E}" type="slidenum">
              <a:rPr lang="sk-SK" smtClean="0"/>
              <a:pPr/>
              <a:t>24</a:t>
            </a:fld>
            <a:endParaRPr lang="sk-SK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3</a:t>
            </a:fld>
            <a:endParaRPr lang="sk-S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6</a:t>
            </a:fld>
            <a:endParaRPr lang="sk-S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7</a:t>
            </a:fld>
            <a:endParaRPr lang="sk-S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8</a:t>
            </a:fld>
            <a:endParaRPr lang="sk-S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269E2-5B8B-4693-9FDF-B560CBE4AB0D}" type="slidenum">
              <a:rPr lang="sk-SK" smtClean="0"/>
              <a:pPr/>
              <a:t>9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20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Obdĺž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9" name="Vývojový 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BD13BA7-1021-4146-86B0-CBABEDAC4EEC}" type="datetimeFigureOut">
              <a:rPr lang="sk-SK" smtClean="0"/>
              <a:pPr/>
              <a:t>23. 1. 2026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BB02F21-C9F3-4057-9B53-1E84765A2C4A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5" name="Obdĺž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Moderné koncepcie vyučovania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Problémové vyučovanie </a:t>
            </a:r>
          </a:p>
          <a:p>
            <a:r>
              <a:rPr lang="sk-SK" dirty="0" smtClean="0"/>
              <a:t>Programované vyučovanie</a:t>
            </a:r>
          </a:p>
          <a:p>
            <a:r>
              <a:rPr lang="sk-SK" dirty="0" smtClean="0"/>
              <a:t>Projektové vyučovanie</a:t>
            </a:r>
          </a:p>
          <a:p>
            <a:r>
              <a:rPr lang="sk-SK" dirty="0" smtClean="0"/>
              <a:t>Kooperatívne vyučovanie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Brainstorming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Pravidlá: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/>
              <a:t>Zákaz kritiky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/>
              <a:t>Uvoľnenie fantázie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/>
              <a:t>Kvantita nad kvalitou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/>
              <a:t>Vzájomná inšpirácia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/>
              <a:t>Úplná rovnosť účastníkov</a:t>
            </a:r>
          </a:p>
          <a:p>
            <a:pPr marL="596646" indent="-514350">
              <a:buFont typeface="+mj-lt"/>
              <a:buAutoNum type="arabicPeriod"/>
            </a:pPr>
            <a:endParaRPr lang="sk-SK" dirty="0" smtClean="0"/>
          </a:p>
          <a:p>
            <a:pPr marL="596646" indent="-514350">
              <a:buNone/>
            </a:pPr>
            <a:r>
              <a:rPr lang="sk-SK" dirty="0" smtClean="0"/>
              <a:t>Tvorcom metódy je Alex </a:t>
            </a:r>
            <a:r>
              <a:rPr lang="sk-SK" dirty="0" err="1" smtClean="0"/>
              <a:t>Osborn</a:t>
            </a:r>
            <a:r>
              <a:rPr lang="sk-SK" dirty="0" smtClean="0"/>
              <a:t> (</a:t>
            </a:r>
            <a:r>
              <a:rPr lang="sk-SK" dirty="0" smtClean="0"/>
              <a:t>1962)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Učivo vhodné pre problémové vyučovanie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Učivo, ktoré obsahuje </a:t>
            </a:r>
            <a:r>
              <a:rPr lang="sk-SK" dirty="0" smtClean="0">
                <a:solidFill>
                  <a:srgbClr val="FF0000"/>
                </a:solidFill>
              </a:rPr>
              <a:t>kauzálne</a:t>
            </a:r>
            <a:r>
              <a:rPr lang="sk-SK" dirty="0" smtClean="0"/>
              <a:t> vzťahy</a:t>
            </a:r>
          </a:p>
          <a:p>
            <a:r>
              <a:rPr lang="sk-SK" dirty="0" smtClean="0"/>
              <a:t>Zovšeobecnené pojmy, princípy, teórie, zákony a metódy práce</a:t>
            </a:r>
          </a:p>
          <a:p>
            <a:pPr>
              <a:buNone/>
            </a:pPr>
            <a:r>
              <a:rPr lang="sk-SK" dirty="0" smtClean="0"/>
              <a:t>Nevhodné učivo:</a:t>
            </a:r>
          </a:p>
          <a:p>
            <a:pPr>
              <a:buNone/>
            </a:pPr>
            <a:r>
              <a:rPr lang="sk-SK" dirty="0" smtClean="0"/>
              <a:t>Celkom nové, ak žiaci nemajú žiadne vstupné vedomosti</a:t>
            </a:r>
          </a:p>
          <a:p>
            <a:pPr>
              <a:buNone/>
            </a:pPr>
            <a:r>
              <a:rPr lang="sk-SK" dirty="0" smtClean="0"/>
              <a:t>Konkrétne </a:t>
            </a:r>
            <a:r>
              <a:rPr lang="sk-SK" dirty="0" smtClean="0"/>
              <a:t>vedomosti - </a:t>
            </a:r>
            <a:r>
              <a:rPr lang="sk-SK" dirty="0" smtClean="0"/>
              <a:t>fakty, termíny, dáta</a:t>
            </a:r>
          </a:p>
          <a:p>
            <a:pPr>
              <a:buNone/>
            </a:pPr>
            <a:r>
              <a:rPr lang="sk-SK" dirty="0" smtClean="0"/>
              <a:t>Nácvik motorických zručností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Programované  vyučovanie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Teoretické východiská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Teoretické základy PV položil B. F. </a:t>
            </a:r>
            <a:r>
              <a:rPr lang="sk-SK" dirty="0" err="1" smtClean="0"/>
              <a:t>Skinner</a:t>
            </a:r>
            <a:r>
              <a:rPr lang="sk-SK" dirty="0" smtClean="0"/>
              <a:t> referátom Veda o učení a umenie učiť (1954)</a:t>
            </a:r>
          </a:p>
          <a:p>
            <a:r>
              <a:rPr lang="sk-SK" dirty="0" smtClean="0"/>
              <a:t>Vychádza z </a:t>
            </a:r>
            <a:r>
              <a:rPr lang="sk-SK" dirty="0" err="1" smtClean="0"/>
              <a:t>behaviorizmu</a:t>
            </a:r>
            <a:r>
              <a:rPr lang="sk-SK" dirty="0" smtClean="0"/>
              <a:t>, podľa ktorého je učenie sa </a:t>
            </a:r>
            <a:r>
              <a:rPr lang="sk-SK" b="1" dirty="0" smtClean="0"/>
              <a:t>pokusom a omylom </a:t>
            </a:r>
            <a:r>
              <a:rPr lang="sk-SK" dirty="0" smtClean="0"/>
              <a:t>s postupným približovaním sa k cieľu mnohonásobným opakovaním s uplatnením princípu spätnej väzby, čo prakticky znamená </a:t>
            </a:r>
            <a:r>
              <a:rPr lang="sk-SK" b="1" dirty="0" smtClean="0"/>
              <a:t>princíp spevňovania </a:t>
            </a:r>
            <a:r>
              <a:rPr lang="sk-SK" dirty="0" smtClean="0"/>
              <a:t>správnej reakcie na podnet (stimul) (S-R)</a:t>
            </a:r>
          </a:p>
          <a:p>
            <a:r>
              <a:rPr lang="sk-SK" dirty="0" smtClean="0"/>
              <a:t>Učenie sa je tým lepšie, čím častejšie a bezprostrednejšie dostáva učiaci sa informáciu o kvalite svojho výkonu (odmenu</a:t>
            </a:r>
            <a:r>
              <a:rPr lang="sk-SK" dirty="0" smtClean="0"/>
              <a:t>) – frekvencia </a:t>
            </a:r>
            <a:r>
              <a:rPr lang="sk-SK" dirty="0" smtClean="0"/>
              <a:t>spätnej väzby </a:t>
            </a:r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Princípy PV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Princíp malých krokov</a:t>
            </a:r>
          </a:p>
          <a:p>
            <a:r>
              <a:rPr lang="sk-SK" dirty="0" smtClean="0"/>
              <a:t>Princíp aktívnej odpovede</a:t>
            </a:r>
          </a:p>
          <a:p>
            <a:r>
              <a:rPr lang="sk-SK" dirty="0" smtClean="0"/>
              <a:t>Princíp spätnej väzby</a:t>
            </a:r>
          </a:p>
          <a:p>
            <a:r>
              <a:rPr lang="sk-SK" dirty="0" smtClean="0"/>
              <a:t>Princíp vlastného tempa</a:t>
            </a:r>
          </a:p>
          <a:p>
            <a:r>
              <a:rPr lang="sk-SK" dirty="0" smtClean="0"/>
              <a:t>Princíp bezprostredného overovania programu</a:t>
            </a:r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Program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Podstatou je rozdelenie učiva na  malé celky, jednotky</a:t>
            </a:r>
          </a:p>
          <a:p>
            <a:r>
              <a:rPr lang="sk-SK" dirty="0" smtClean="0"/>
              <a:t>Program je didakticky usporiadaná sekvencia krokov (učebných jednotiek), pričom krok je tvorený týmito prvkami:</a:t>
            </a:r>
          </a:p>
          <a:p>
            <a:pPr>
              <a:buNone/>
            </a:pPr>
            <a:r>
              <a:rPr lang="sk-SK" dirty="0" smtClean="0"/>
              <a:t>a</a:t>
            </a:r>
            <a:r>
              <a:rPr lang="sk-SK" dirty="0" smtClean="0"/>
              <a:t>) Učebná </a:t>
            </a:r>
            <a:r>
              <a:rPr lang="sk-SK" dirty="0" smtClean="0"/>
              <a:t>informácia</a:t>
            </a:r>
          </a:p>
          <a:p>
            <a:pPr>
              <a:buNone/>
            </a:pPr>
            <a:r>
              <a:rPr lang="sk-SK" dirty="0" smtClean="0"/>
              <a:t>b</a:t>
            </a:r>
            <a:r>
              <a:rPr lang="sk-SK" dirty="0" smtClean="0"/>
              <a:t>) Úloha </a:t>
            </a:r>
            <a:r>
              <a:rPr lang="sk-SK" dirty="0" smtClean="0"/>
              <a:t>(otázka)</a:t>
            </a:r>
          </a:p>
          <a:p>
            <a:pPr>
              <a:buNone/>
            </a:pPr>
            <a:r>
              <a:rPr lang="sk-SK" dirty="0" smtClean="0"/>
              <a:t>c</a:t>
            </a:r>
            <a:r>
              <a:rPr lang="sk-SK" dirty="0" smtClean="0"/>
              <a:t>) Odpoveď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d) Riadiaca inštrukcia</a:t>
            </a:r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Typy programov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>Lineárny program </a:t>
            </a:r>
            <a:r>
              <a:rPr lang="sk-SK" dirty="0" smtClean="0"/>
              <a:t>direktívneho riadenia učenia sa (</a:t>
            </a:r>
            <a:r>
              <a:rPr lang="sk-SK" dirty="0" err="1" smtClean="0"/>
              <a:t>Skinner</a:t>
            </a:r>
            <a:r>
              <a:rPr lang="sk-SK" dirty="0" smtClean="0"/>
              <a:t>) </a:t>
            </a:r>
          </a:p>
          <a:p>
            <a:r>
              <a:rPr lang="sk-SK" dirty="0" err="1" smtClean="0"/>
              <a:t>Skinner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>nepripúšťa </a:t>
            </a:r>
            <a:r>
              <a:rPr lang="sk-SK" dirty="0" smtClean="0"/>
              <a:t>v učení sa </a:t>
            </a:r>
            <a:r>
              <a:rPr lang="sk-SK" dirty="0" smtClean="0">
                <a:solidFill>
                  <a:srgbClr val="FF0000"/>
                </a:solidFill>
              </a:rPr>
              <a:t>chybu</a:t>
            </a:r>
          </a:p>
          <a:p>
            <a:pPr>
              <a:buNone/>
            </a:pPr>
            <a:r>
              <a:rPr lang="sk-SK" dirty="0" smtClean="0"/>
              <a:t>Preto: kroky sú veľmi malé</a:t>
            </a:r>
          </a:p>
          <a:p>
            <a:pPr>
              <a:buNone/>
            </a:pPr>
            <a:r>
              <a:rPr lang="sk-SK" dirty="0" smtClean="0"/>
              <a:t>		</a:t>
            </a:r>
            <a:r>
              <a:rPr lang="sk-SK" dirty="0" smtClean="0"/>
              <a:t>  odpoveď </a:t>
            </a:r>
            <a:r>
              <a:rPr lang="sk-SK" dirty="0" smtClean="0"/>
              <a:t>žiak tvorí </a:t>
            </a:r>
          </a:p>
          <a:p>
            <a:pPr>
              <a:buNone/>
            </a:pPr>
            <a:r>
              <a:rPr lang="sk-SK" dirty="0" smtClean="0"/>
              <a:t>		</a:t>
            </a:r>
            <a:r>
              <a:rPr lang="sk-SK" dirty="0" smtClean="0"/>
              <a:t>  individualizácia </a:t>
            </a:r>
            <a:r>
              <a:rPr lang="sk-SK" dirty="0" smtClean="0"/>
              <a:t>v tempe postupu</a:t>
            </a:r>
          </a:p>
          <a:p>
            <a:pPr>
              <a:buNone/>
            </a:pPr>
            <a:r>
              <a:rPr lang="sk-SK" dirty="0" smtClean="0"/>
              <a:t>		</a:t>
            </a:r>
            <a:endParaRPr lang="sk-S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>Lineárny program </a:t>
            </a:r>
            <a:r>
              <a:rPr lang="sk-SK" dirty="0" smtClean="0"/>
              <a:t>neadaptívneho riadenia učenia sa s alternatívami (S. L</a:t>
            </a:r>
            <a:r>
              <a:rPr lang="sk-SK" dirty="0" smtClean="0"/>
              <a:t>. </a:t>
            </a:r>
            <a:r>
              <a:rPr lang="sk-SK" dirty="0" err="1" smtClean="0"/>
              <a:t>Pressey</a:t>
            </a:r>
            <a:r>
              <a:rPr lang="sk-SK" dirty="0" smtClean="0"/>
              <a:t>)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Pressey</a:t>
            </a:r>
            <a:r>
              <a:rPr lang="sk-SK" dirty="0" smtClean="0"/>
              <a:t> pripúšťa v učení sa chybu. Platí 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Zákon novosti </a:t>
            </a:r>
            <a:r>
              <a:rPr lang="sk-SK" dirty="0" smtClean="0"/>
              <a:t>(žiak odpovedá niekedy správne, niekedy nesprávne, ale správna odpoveď bude tá posledná a tú si zapamätá)</a:t>
            </a:r>
          </a:p>
          <a:p>
            <a:pPr>
              <a:buNone/>
            </a:pPr>
            <a:r>
              <a:rPr lang="sk-SK" dirty="0" smtClean="0">
                <a:solidFill>
                  <a:schemeClr val="accent4">
                    <a:lumMod val="75000"/>
                  </a:schemeClr>
                </a:solidFill>
              </a:rPr>
              <a:t>Zákon početnosti </a:t>
            </a:r>
            <a:r>
              <a:rPr lang="sk-SK" dirty="0" smtClean="0"/>
              <a:t>(žiak odpovedá niekedy správne, niekedy nesprávne, ale správnych odpovedí bude pravdepodobne viac)</a:t>
            </a:r>
            <a:endParaRPr lang="sk-S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Kroky sú väčšie</a:t>
            </a:r>
          </a:p>
          <a:p>
            <a:r>
              <a:rPr lang="sk-SK" dirty="0" smtClean="0"/>
              <a:t>Odpoveď žiak volí z alternatív</a:t>
            </a:r>
          </a:p>
          <a:p>
            <a:r>
              <a:rPr lang="sk-SK" dirty="0" smtClean="0"/>
              <a:t>Individualizácia v tempe postupu</a:t>
            </a:r>
            <a:endParaRPr lang="sk-SK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>Vetvený program </a:t>
            </a:r>
            <a:r>
              <a:rPr lang="sk-SK" dirty="0" err="1" smtClean="0"/>
              <a:t>poloadaptívneho</a:t>
            </a:r>
            <a:r>
              <a:rPr lang="sk-SK" dirty="0" smtClean="0"/>
              <a:t> riadenia učenia sa (N</a:t>
            </a:r>
            <a:r>
              <a:rPr lang="sk-SK" dirty="0" smtClean="0"/>
              <a:t>. A</a:t>
            </a:r>
            <a:r>
              <a:rPr lang="sk-SK" dirty="0" smtClean="0"/>
              <a:t>. </a:t>
            </a:r>
            <a:r>
              <a:rPr lang="sk-SK" dirty="0" err="1" smtClean="0"/>
              <a:t>Crowder</a:t>
            </a:r>
            <a:r>
              <a:rPr lang="sk-SK" dirty="0" smtClean="0"/>
              <a:t>)</a:t>
            </a:r>
          </a:p>
          <a:p>
            <a:r>
              <a:rPr lang="sk-SK" dirty="0" smtClean="0"/>
              <a:t>Podľa </a:t>
            </a:r>
            <a:r>
              <a:rPr lang="sk-SK" dirty="0" err="1" smtClean="0"/>
              <a:t>Crowdera</a:t>
            </a:r>
            <a:r>
              <a:rPr lang="sk-SK" dirty="0" smtClean="0"/>
              <a:t> je chyba v učení sa diagnózou rozhodujúcou o ďalšom postupe. Podľa charakteru chyby žiak postupuje rôznymi vetvami, nie všetkým krokmi. Učí sa len to, čo nevie.</a:t>
            </a:r>
          </a:p>
          <a:p>
            <a:r>
              <a:rPr lang="sk-SK" dirty="0" smtClean="0"/>
              <a:t>Program </a:t>
            </a:r>
            <a:r>
              <a:rPr lang="sk-SK" dirty="0" smtClean="0"/>
              <a:t>má hlavnú vetvu a vedľajšiu vetvu s </a:t>
            </a:r>
            <a:r>
              <a:rPr lang="sk-SK" dirty="0" err="1" smtClean="0"/>
              <a:t>dovysvetľovaním</a:t>
            </a:r>
            <a:r>
              <a:rPr lang="sk-SK" dirty="0" smtClean="0"/>
              <a:t> nepochopeného učiva, s pokynmi k ďalšiemu postupu, hodnotením, apod.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Problémové vyučovanie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Podstata: </a:t>
            </a:r>
          </a:p>
          <a:p>
            <a:pPr>
              <a:buNone/>
            </a:pPr>
            <a:r>
              <a:rPr lang="sk-SK" sz="2600" dirty="0" smtClean="0"/>
              <a:t>Pri problémovom vyučovaní učiteľ neodovzdáva  žiakom hotové informácie</a:t>
            </a:r>
            <a:r>
              <a:rPr lang="sk-SK" sz="2600" dirty="0"/>
              <a:t>, </a:t>
            </a:r>
            <a:r>
              <a:rPr lang="sk-SK" sz="2600" dirty="0" smtClean="0"/>
              <a:t>ale:</a:t>
            </a:r>
          </a:p>
          <a:p>
            <a:r>
              <a:rPr lang="sk-SK" sz="2600" dirty="0" smtClean="0"/>
              <a:t>stavia </a:t>
            </a:r>
            <a:r>
              <a:rPr lang="sk-SK" sz="2600" dirty="0" smtClean="0"/>
              <a:t>pred nich úlohy obsahujúce neznáme poznatky a spôsoby </a:t>
            </a:r>
            <a:r>
              <a:rPr lang="sk-SK" sz="2600" dirty="0" smtClean="0"/>
              <a:t>činností (protirečenie medzitým čo vie žiak a čo od neho chce úloha), </a:t>
            </a:r>
          </a:p>
          <a:p>
            <a:r>
              <a:rPr lang="sk-SK" sz="2600" dirty="0" smtClean="0"/>
              <a:t>motivuje </a:t>
            </a:r>
            <a:r>
              <a:rPr lang="sk-SK" sz="2600" dirty="0" smtClean="0"/>
              <a:t>ich, </a:t>
            </a:r>
            <a:endParaRPr lang="sk-SK" sz="2600" dirty="0" smtClean="0"/>
          </a:p>
          <a:p>
            <a:r>
              <a:rPr lang="sk-SK" sz="2600" dirty="0" smtClean="0"/>
              <a:t>usmerňuje </a:t>
            </a:r>
            <a:r>
              <a:rPr lang="sk-SK" sz="2600" dirty="0" smtClean="0"/>
              <a:t>samostatné hľadanie spôsobov a prostriedkov riešenia </a:t>
            </a:r>
            <a:r>
              <a:rPr lang="sk-SK" sz="2600" dirty="0" smtClean="0"/>
              <a:t>úloh  (riešenie pre-</a:t>
            </a:r>
            <a:r>
              <a:rPr lang="sk-SK" sz="2600" dirty="0" err="1" smtClean="0"/>
              <a:t>partes</a:t>
            </a:r>
            <a:r>
              <a:rPr lang="sk-SK" sz="2600" dirty="0" smtClean="0"/>
              <a:t>), </a:t>
            </a:r>
            <a:endParaRPr lang="sk-SK" sz="2600" dirty="0"/>
          </a:p>
          <a:p>
            <a:r>
              <a:rPr lang="sk-SK" sz="2600" dirty="0" smtClean="0"/>
              <a:t>žiaci </a:t>
            </a:r>
            <a:r>
              <a:rPr lang="sk-SK" sz="2600" dirty="0" smtClean="0"/>
              <a:t>nielen osvojujú nové </a:t>
            </a:r>
            <a:r>
              <a:rPr lang="sk-SK" sz="2600" dirty="0" smtClean="0"/>
              <a:t>poznatky, </a:t>
            </a:r>
            <a:r>
              <a:rPr lang="sk-SK" sz="2600" dirty="0" smtClean="0"/>
              <a:t>ale aj rozvíjajú svoje </a:t>
            </a:r>
            <a:r>
              <a:rPr lang="sk-SK" sz="2600" dirty="0" smtClean="0"/>
              <a:t>psychické procesy a spôsobilosti</a:t>
            </a:r>
            <a:endParaRPr lang="sk-SK" sz="2600" dirty="0" smtClean="0"/>
          </a:p>
          <a:p>
            <a:pPr>
              <a:buNone/>
            </a:pPr>
            <a:r>
              <a:rPr lang="sk-SK" sz="2600" dirty="0"/>
              <a:t>Žiaci akoby sami objavovali poznatky riešením problémových úloh:  </a:t>
            </a:r>
            <a:r>
              <a:rPr lang="sk-SK" sz="2200" dirty="0" smtClean="0">
                <a:solidFill>
                  <a:srgbClr val="FF0000"/>
                </a:solidFill>
              </a:rPr>
              <a:t>učenie sa „objavovaním“</a:t>
            </a:r>
            <a:endParaRPr lang="sk-SK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Kroky sú väčšie</a:t>
            </a:r>
          </a:p>
          <a:p>
            <a:r>
              <a:rPr lang="sk-SK" dirty="0" smtClean="0"/>
              <a:t>Odpoveď žiak tvorí alebo volí</a:t>
            </a:r>
          </a:p>
          <a:p>
            <a:r>
              <a:rPr lang="sk-SK" dirty="0" smtClean="0"/>
              <a:t>Individualizácia v obsahu</a:t>
            </a:r>
            <a:endParaRPr lang="sk-SK" dirty="0"/>
          </a:p>
        </p:txBody>
      </p:sp>
      <p:cxnSp>
        <p:nvCxnSpPr>
          <p:cNvPr id="21" name="Rovná spojnica 20"/>
          <p:cNvCxnSpPr/>
          <p:nvPr/>
        </p:nvCxnSpPr>
        <p:spPr>
          <a:xfrm flipH="1" flipV="1">
            <a:off x="1475656" y="5445224"/>
            <a:ext cx="144016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sk-SK" b="1" dirty="0" smtClean="0">
                <a:solidFill>
                  <a:schemeClr val="accent1">
                    <a:lumMod val="75000"/>
                  </a:schemeClr>
                </a:solidFill>
              </a:rPr>
              <a:t>Adaptívny program </a:t>
            </a:r>
            <a:r>
              <a:rPr lang="sk-SK" dirty="0" smtClean="0"/>
              <a:t>(G. PASK)</a:t>
            </a:r>
          </a:p>
          <a:p>
            <a:r>
              <a:rPr lang="sk-SK" dirty="0" smtClean="0"/>
              <a:t>Program nie je pevne stanovený, žiak postupuje programom podľa úspešnosti  svojho postupu  vyberaním si rôznej obťažnosti úloh</a:t>
            </a:r>
          </a:p>
          <a:p>
            <a:r>
              <a:rPr lang="sk-SK" dirty="0" smtClean="0"/>
              <a:t> </a:t>
            </a:r>
            <a:r>
              <a:rPr lang="sk-SK" dirty="0" err="1" smtClean="0"/>
              <a:t>Adaptívnosť</a:t>
            </a:r>
            <a:r>
              <a:rPr lang="sk-SK" dirty="0" smtClean="0"/>
              <a:t> spočíva </a:t>
            </a:r>
            <a:r>
              <a:rPr lang="sk-SK" dirty="0" smtClean="0"/>
              <a:t>v tom</a:t>
            </a:r>
            <a:r>
              <a:rPr lang="sk-SK" dirty="0" smtClean="0"/>
              <a:t>, že program zadáva  </a:t>
            </a:r>
            <a:r>
              <a:rPr lang="sk-SK" dirty="0" smtClean="0"/>
              <a:t>žiakovi úlohy </a:t>
            </a:r>
            <a:r>
              <a:rPr lang="sk-SK" dirty="0" smtClean="0"/>
              <a:t>rôznej obťažnosti, </a:t>
            </a:r>
            <a:r>
              <a:rPr lang="sk-SK" dirty="0" smtClean="0"/>
              <a:t>rôznej časovej </a:t>
            </a:r>
            <a:r>
              <a:rPr lang="sk-SK" dirty="0" smtClean="0"/>
              <a:t>dotácie a pomocné </a:t>
            </a:r>
            <a:r>
              <a:rPr lang="sk-SK" dirty="0" smtClean="0"/>
              <a:t>informácie. </a:t>
            </a:r>
            <a:endParaRPr lang="sk-SK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Prednosti a nedostatky PV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556792"/>
            <a:ext cx="86868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k-SK" dirty="0" smtClean="0"/>
              <a:t>Prednosti:</a:t>
            </a:r>
          </a:p>
          <a:p>
            <a:r>
              <a:rPr lang="sk-SK" dirty="0" smtClean="0"/>
              <a:t>Učivo rozložené do krokov zabezpečuje jeho zvládnutie</a:t>
            </a:r>
          </a:p>
          <a:p>
            <a:r>
              <a:rPr lang="sk-SK" dirty="0" smtClean="0"/>
              <a:t>Program udržiava pozornosť, aktivitu, núti žiaka pracovať samostatne, systematicky, dôsledne</a:t>
            </a:r>
          </a:p>
          <a:p>
            <a:r>
              <a:rPr lang="sk-SK" dirty="0" smtClean="0"/>
              <a:t>Rešpektuje zásadu primeranosti</a:t>
            </a:r>
          </a:p>
          <a:p>
            <a:r>
              <a:rPr lang="sk-SK" dirty="0" smtClean="0"/>
              <a:t>Podporuje </a:t>
            </a:r>
            <a:r>
              <a:rPr lang="sk-SK" dirty="0" smtClean="0"/>
              <a:t>trvácnosť </a:t>
            </a:r>
            <a:r>
              <a:rPr lang="sk-SK" dirty="0" smtClean="0"/>
              <a:t>vedomostí</a:t>
            </a:r>
          </a:p>
          <a:p>
            <a:r>
              <a:rPr lang="sk-SK" dirty="0" smtClean="0"/>
              <a:t>Poskytuje okamžitú spätnú väzbu</a:t>
            </a:r>
          </a:p>
          <a:p>
            <a:pPr>
              <a:buNone/>
            </a:pPr>
            <a:r>
              <a:rPr lang="sk-SK" dirty="0" smtClean="0"/>
              <a:t>Nedostatky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Ohrozuje komplexný pohľad na učivo a jeho využitie v praxi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Obmedzuje rozvoj vyjadrovacích schopností</a:t>
            </a:r>
          </a:p>
          <a:p>
            <a:pPr>
              <a:buFont typeface="Wingdings" pitchFamily="2" charset="2"/>
              <a:buChar char="Ø"/>
            </a:pPr>
            <a:r>
              <a:rPr lang="sk-SK" dirty="0" smtClean="0"/>
              <a:t>Ochudobňuje o pôsobenie osobnosti </a:t>
            </a:r>
            <a:r>
              <a:rPr lang="sk-SK" dirty="0" smtClean="0"/>
              <a:t>učiteľa, interakcia temer žiadna</a:t>
            </a:r>
            <a:endParaRPr lang="sk-SK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Projektové vyučovanie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sk-SK" dirty="0" smtClean="0"/>
              <a:t>Projektové vyučovanie je založené na riešení komplexných teoretických alebo praktických problémov na základe aktívnej činnosti žiaka. Vychádza z myšlienky, že učenie </a:t>
            </a:r>
            <a:r>
              <a:rPr lang="sk-SK" dirty="0" smtClean="0"/>
              <a:t>sa </a:t>
            </a:r>
            <a:r>
              <a:rPr lang="sk-SK" dirty="0" smtClean="0"/>
              <a:t>a praktickú činnosť nemožno oddeľovať</a:t>
            </a:r>
          </a:p>
          <a:p>
            <a:pPr>
              <a:buNone/>
            </a:pPr>
            <a:r>
              <a:rPr lang="sk-SK" dirty="0" smtClean="0"/>
              <a:t>Projekty</a:t>
            </a:r>
          </a:p>
          <a:p>
            <a:r>
              <a:rPr lang="sk-SK" dirty="0" smtClean="0"/>
              <a:t>Problémové</a:t>
            </a:r>
          </a:p>
          <a:p>
            <a:r>
              <a:rPr lang="sk-SK" dirty="0" smtClean="0"/>
              <a:t>Tvorivé</a:t>
            </a:r>
          </a:p>
          <a:p>
            <a:r>
              <a:rPr lang="sk-SK" dirty="0" smtClean="0"/>
              <a:t>Hodnotiace</a:t>
            </a:r>
          </a:p>
          <a:p>
            <a:r>
              <a:rPr lang="sk-SK" dirty="0" smtClean="0"/>
              <a:t>Nácvikové</a:t>
            </a:r>
            <a:endParaRPr lang="sk-SK" dirty="0" smtClean="0"/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Znaky</a:t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Interdisciplinárny charakter projektov</a:t>
            </a:r>
          </a:p>
          <a:p>
            <a:r>
              <a:rPr lang="sk-SK" dirty="0" smtClean="0"/>
              <a:t>Vychádzajú zo záujmov žiaka</a:t>
            </a:r>
          </a:p>
          <a:p>
            <a:r>
              <a:rPr lang="sk-SK" dirty="0" smtClean="0"/>
              <a:t>Podiel žiakov na plánovaní, </a:t>
            </a:r>
            <a:r>
              <a:rPr lang="sk-SK" dirty="0" smtClean="0"/>
              <a:t>realizácii </a:t>
            </a:r>
            <a:r>
              <a:rPr lang="sk-SK" dirty="0" smtClean="0"/>
              <a:t>a hodnotení projektov</a:t>
            </a:r>
          </a:p>
          <a:p>
            <a:r>
              <a:rPr lang="sk-SK" dirty="0" smtClean="0"/>
              <a:t>Zodpovednosť žiakov za riešenie a výsledok</a:t>
            </a:r>
          </a:p>
          <a:p>
            <a:r>
              <a:rPr lang="sk-SK" dirty="0" smtClean="0"/>
              <a:t>Samostatnosť a kreativita</a:t>
            </a:r>
          </a:p>
          <a:p>
            <a:r>
              <a:rPr lang="sk-SK" dirty="0" smtClean="0"/>
              <a:t>Sebahodnotenie </a:t>
            </a:r>
            <a:r>
              <a:rPr lang="sk-SK" dirty="0" smtClean="0"/>
              <a:t>a vnútorná motivácia žiakov</a:t>
            </a:r>
          </a:p>
          <a:p>
            <a:r>
              <a:rPr lang="sk-SK" dirty="0" smtClean="0"/>
              <a:t>Zmena roly učiteľa</a:t>
            </a:r>
          </a:p>
          <a:p>
            <a:r>
              <a:rPr lang="sk-SK" dirty="0" smtClean="0"/>
              <a:t>Spoločenská relevantnosť projektov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Problémová situácia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Myslenie vzniká len v problémovej situácii, t.j. </a:t>
            </a:r>
            <a:r>
              <a:rPr lang="sk-SK" i="1" dirty="0" smtClean="0"/>
              <a:t>situácia, keď sa človek vo svojej činnosti stretne s nejakou </a:t>
            </a:r>
            <a:r>
              <a:rPr lang="sk-SK" i="1" dirty="0" smtClean="0">
                <a:solidFill>
                  <a:srgbClr val="FF0000"/>
                </a:solidFill>
              </a:rPr>
              <a:t>prekážkou</a:t>
            </a:r>
            <a:r>
              <a:rPr lang="sk-SK" i="1" dirty="0" smtClean="0"/>
              <a:t>, ťažkosťou, t</a:t>
            </a:r>
            <a:r>
              <a:rPr lang="sk-SK" i="1" dirty="0" smtClean="0"/>
              <a:t>. j</a:t>
            </a:r>
            <a:r>
              <a:rPr lang="sk-SK" i="1" dirty="0" smtClean="0"/>
              <a:t>. s protirečením, niečím neznámym, nepochopiteľným, pričom spôsob prekonania prekážky je mu neznámy</a:t>
            </a:r>
            <a:r>
              <a:rPr lang="sk-SK" dirty="0" smtClean="0"/>
              <a:t>.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Problémová situácia obsahuje okrem </a:t>
            </a:r>
            <a:r>
              <a:rPr lang="sk-SK" dirty="0" smtClean="0">
                <a:solidFill>
                  <a:srgbClr val="FF0000"/>
                </a:solidFill>
              </a:rPr>
              <a:t>protirečenia</a:t>
            </a:r>
            <a:r>
              <a:rPr lang="sk-SK" dirty="0" smtClean="0"/>
              <a:t> dve stránky:</a:t>
            </a:r>
          </a:p>
          <a:p>
            <a:r>
              <a:rPr lang="sk-SK" u="sng" dirty="0" smtClean="0"/>
              <a:t>Motivačnú </a:t>
            </a:r>
            <a:r>
              <a:rPr lang="sk-SK" dirty="0" smtClean="0"/>
              <a:t>– žiaci </a:t>
            </a:r>
            <a:r>
              <a:rPr lang="sk-SK" dirty="0" smtClean="0"/>
              <a:t>chcú odstrániť protirečenie, riešiť problém</a:t>
            </a:r>
          </a:p>
          <a:p>
            <a:r>
              <a:rPr lang="sk-SK" u="sng" dirty="0" smtClean="0"/>
              <a:t>Predmetovo-obsahovú </a:t>
            </a:r>
            <a:r>
              <a:rPr lang="sk-SK" dirty="0" smtClean="0"/>
              <a:t>– žiaci musia byť schopní riešiť </a:t>
            </a:r>
            <a:r>
              <a:rPr lang="sk-SK" dirty="0" smtClean="0"/>
              <a:t>problém - </a:t>
            </a:r>
            <a:r>
              <a:rPr lang="sk-SK" dirty="0" smtClean="0"/>
              <a:t>mať vedomosti a zručnosti zodpovedajúce vecnému </a:t>
            </a:r>
            <a:r>
              <a:rPr lang="sk-SK" dirty="0" smtClean="0"/>
              <a:t>zadaniu</a:t>
            </a:r>
            <a:r>
              <a:rPr lang="sk-SK" dirty="0" smtClean="0"/>
              <a:t> </a:t>
            </a:r>
            <a:r>
              <a:rPr lang="sk-SK" dirty="0" smtClean="0"/>
              <a:t>situácie a intelektuálne prostriedky na manipuláciu s týmto obsahom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Navodenie problémovej situácie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sk-SK" dirty="0" smtClean="0"/>
              <a:t>Problémovú situáciu navodí učiteľ prostredníctvom tzv. </a:t>
            </a:r>
            <a:r>
              <a:rPr lang="sk-SK" dirty="0" smtClean="0">
                <a:solidFill>
                  <a:srgbClr val="FF0000"/>
                </a:solidFill>
              </a:rPr>
              <a:t>problémových úloh:</a:t>
            </a:r>
          </a:p>
          <a:p>
            <a:r>
              <a:rPr lang="sk-SK" dirty="0" smtClean="0"/>
              <a:t>Problémová otázka</a:t>
            </a:r>
          </a:p>
          <a:p>
            <a:r>
              <a:rPr lang="sk-SK" dirty="0" smtClean="0"/>
              <a:t>Problémový príklad</a:t>
            </a:r>
          </a:p>
          <a:p>
            <a:r>
              <a:rPr lang="sk-SK" dirty="0" smtClean="0"/>
              <a:t>Problémová praktická úloha</a:t>
            </a:r>
          </a:p>
          <a:p>
            <a:endParaRPr lang="sk-SK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Požiadavky na problémovú úlohu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Má byť prirodzene spätá s učivom, logicky z neho vyplývať</a:t>
            </a:r>
          </a:p>
          <a:p>
            <a:r>
              <a:rPr lang="sk-SK" dirty="0" smtClean="0"/>
              <a:t>Má vychádzať zo životnej situácie (motivovať)</a:t>
            </a:r>
          </a:p>
          <a:p>
            <a:r>
              <a:rPr lang="sk-SK" dirty="0" smtClean="0"/>
              <a:t>Má zodpovedať intelektuálnym možnostiam žiakov</a:t>
            </a:r>
          </a:p>
          <a:p>
            <a:pPr>
              <a:buNone/>
            </a:pPr>
            <a:r>
              <a:rPr lang="sk-SK" dirty="0" smtClean="0"/>
              <a:t>		Úloha	žiak		problém</a:t>
            </a:r>
          </a:p>
          <a:p>
            <a:pPr>
              <a:buNone/>
            </a:pPr>
            <a:r>
              <a:rPr lang="sk-SK" dirty="0" smtClean="0"/>
              <a:t>dané  hľadané		známe 	neznáme</a:t>
            </a:r>
            <a:endParaRPr lang="sk-SK" dirty="0"/>
          </a:p>
        </p:txBody>
      </p:sp>
      <p:cxnSp>
        <p:nvCxnSpPr>
          <p:cNvPr id="8" name="Rovná spojnica 7"/>
          <p:cNvCxnSpPr/>
          <p:nvPr/>
        </p:nvCxnSpPr>
        <p:spPr>
          <a:xfrm rot="5400000">
            <a:off x="2843808" y="515719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>
            <a:off x="2267744" y="5229200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ovná spojnica 11"/>
          <p:cNvCxnSpPr/>
          <p:nvPr/>
        </p:nvCxnSpPr>
        <p:spPr>
          <a:xfrm rot="5400000">
            <a:off x="2231740" y="5265204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 rot="5400000">
            <a:off x="3527884" y="5265204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3563888" y="4941168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ovná spojnica 17"/>
          <p:cNvCxnSpPr/>
          <p:nvPr/>
        </p:nvCxnSpPr>
        <p:spPr>
          <a:xfrm>
            <a:off x="5004048" y="4941168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ovná spojnica 21"/>
          <p:cNvCxnSpPr/>
          <p:nvPr/>
        </p:nvCxnSpPr>
        <p:spPr>
          <a:xfrm>
            <a:off x="5796136" y="5229200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ovná spojnica 23"/>
          <p:cNvCxnSpPr/>
          <p:nvPr/>
        </p:nvCxnSpPr>
        <p:spPr>
          <a:xfrm rot="5400000" flipH="1" flipV="1">
            <a:off x="6660232" y="50851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5760132" y="5265204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7632340" y="5265204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6660232" y="5157192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Realizácia problémového vyučovania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Metódy problémového vyučovania:</a:t>
            </a:r>
          </a:p>
          <a:p>
            <a:r>
              <a:rPr lang="sk-SK" dirty="0" smtClean="0"/>
              <a:t>Problémový výklad</a:t>
            </a:r>
          </a:p>
          <a:p>
            <a:r>
              <a:rPr lang="sk-SK" dirty="0" smtClean="0"/>
              <a:t>Problémový </a:t>
            </a:r>
            <a:r>
              <a:rPr lang="sk-SK" dirty="0" smtClean="0"/>
              <a:t>rozhovor </a:t>
            </a:r>
          </a:p>
          <a:p>
            <a:r>
              <a:rPr lang="sk-SK" dirty="0"/>
              <a:t>H</a:t>
            </a:r>
            <a:r>
              <a:rPr lang="sk-SK" dirty="0" smtClean="0"/>
              <a:t>euristická </a:t>
            </a:r>
            <a:r>
              <a:rPr lang="sk-SK" dirty="0" smtClean="0"/>
              <a:t>metóda</a:t>
            </a:r>
          </a:p>
          <a:p>
            <a:r>
              <a:rPr lang="sk-SK" dirty="0" smtClean="0"/>
              <a:t>Výskumná </a:t>
            </a:r>
            <a:r>
              <a:rPr lang="sk-SK" dirty="0" smtClean="0"/>
              <a:t>metóda</a:t>
            </a:r>
          </a:p>
          <a:p>
            <a:r>
              <a:rPr lang="sk-SK" dirty="0" smtClean="0"/>
              <a:t>Didaktické hry</a:t>
            </a:r>
          </a:p>
          <a:p>
            <a:r>
              <a:rPr lang="sk-SK" dirty="0" smtClean="0"/>
              <a:t>Situačná </a:t>
            </a:r>
            <a:r>
              <a:rPr lang="sk-SK" dirty="0" smtClean="0"/>
              <a:t>metóda</a:t>
            </a:r>
          </a:p>
          <a:p>
            <a:r>
              <a:rPr lang="sk-SK" dirty="0" smtClean="0"/>
              <a:t>Inscenačná </a:t>
            </a:r>
            <a:r>
              <a:rPr lang="sk-SK" dirty="0" smtClean="0"/>
              <a:t>metóda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Heuristiky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Sú predpisy, ktoré sa používajú pri riešení úloh tvorivého charakteru, </a:t>
            </a:r>
            <a:r>
              <a:rPr lang="sk-SK" dirty="0" err="1" smtClean="0"/>
              <a:t>t.j</a:t>
            </a:r>
            <a:r>
              <a:rPr lang="sk-SK" dirty="0" smtClean="0"/>
              <a:t> . </a:t>
            </a:r>
            <a:r>
              <a:rPr lang="sk-SK" dirty="0" smtClean="0"/>
              <a:t>pri heuristickej a výskumnej metóde. Na rozdiel od algoritmických predpisov negarantujú dosiahnutie riešenia. Pomáhajú lepšie využiť odborné vedomosti pri riešení problémov.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DITOR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sk-SK" dirty="0" smtClean="0">
                <a:solidFill>
                  <a:srgbClr val="FF0000"/>
                </a:solidFill>
              </a:rPr>
              <a:t>D</a:t>
            </a:r>
            <a:r>
              <a:rPr lang="sk-SK" dirty="0" smtClean="0"/>
              <a:t>efinuj problém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>
                <a:solidFill>
                  <a:srgbClr val="FF0000"/>
                </a:solidFill>
              </a:rPr>
              <a:t>I</a:t>
            </a:r>
            <a:r>
              <a:rPr lang="sk-SK" dirty="0" smtClean="0"/>
              <a:t>nformuj sa o probléme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>
                <a:solidFill>
                  <a:srgbClr val="FF0000"/>
                </a:solidFill>
              </a:rPr>
              <a:t>T</a:t>
            </a:r>
            <a:r>
              <a:rPr lang="sk-SK" dirty="0" smtClean="0"/>
              <a:t>vor riešenia, nápady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>
                <a:solidFill>
                  <a:srgbClr val="FF0000"/>
                </a:solidFill>
              </a:rPr>
              <a:t>O</a:t>
            </a:r>
            <a:r>
              <a:rPr lang="sk-SK" dirty="0" smtClean="0"/>
              <a:t>veruj, ohodnoť nápady</a:t>
            </a:r>
          </a:p>
          <a:p>
            <a:pPr marL="596646" indent="-514350">
              <a:buFont typeface="+mj-lt"/>
              <a:buAutoNum type="arabicPeriod"/>
            </a:pPr>
            <a:r>
              <a:rPr lang="sk-SK" dirty="0" smtClean="0">
                <a:solidFill>
                  <a:srgbClr val="FF0000"/>
                </a:solidFill>
              </a:rPr>
              <a:t>R</a:t>
            </a:r>
            <a:r>
              <a:rPr lang="sk-SK" dirty="0" smtClean="0"/>
              <a:t>ieš, realizuj vybrané riešenie v praxi</a:t>
            </a:r>
          </a:p>
          <a:p>
            <a:pPr marL="596646" indent="-514350">
              <a:buNone/>
            </a:pPr>
            <a:endParaRPr lang="sk-SK" dirty="0" smtClean="0"/>
          </a:p>
          <a:p>
            <a:pPr marL="596646" indent="-514350">
              <a:buNone/>
            </a:pPr>
            <a:r>
              <a:rPr lang="sk-SK" dirty="0" smtClean="0"/>
              <a:t>Autormi sú Zelina, </a:t>
            </a:r>
            <a:r>
              <a:rPr lang="sk-SK" dirty="0" smtClean="0"/>
              <a:t>Zelinová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182</TotalTime>
  <Words>949</Words>
  <Application>Microsoft Office PowerPoint</Application>
  <PresentationFormat>Prezentácia na obrazovke (4:3)</PresentationFormat>
  <Paragraphs>156</Paragraphs>
  <Slides>24</Slides>
  <Notes>24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30" baseType="lpstr">
      <vt:lpstr>Calibri</vt:lpstr>
      <vt:lpstr>Gill Sans MT</vt:lpstr>
      <vt:lpstr>Verdana</vt:lpstr>
      <vt:lpstr>Wingdings</vt:lpstr>
      <vt:lpstr>Wingdings 2</vt:lpstr>
      <vt:lpstr>Slnovrat</vt:lpstr>
      <vt:lpstr>Moderné koncepcie vyučovania </vt:lpstr>
      <vt:lpstr>Problémové vyučovanie</vt:lpstr>
      <vt:lpstr>Problémová situácia</vt:lpstr>
      <vt:lpstr>Prezentácia programu PowerPoint</vt:lpstr>
      <vt:lpstr>Navodenie problémovej situácie</vt:lpstr>
      <vt:lpstr>Požiadavky na problémovú úlohu</vt:lpstr>
      <vt:lpstr>Realizácia problémového vyučovania</vt:lpstr>
      <vt:lpstr>Heuristiky</vt:lpstr>
      <vt:lpstr>DITOR</vt:lpstr>
      <vt:lpstr>Brainstorming</vt:lpstr>
      <vt:lpstr>Učivo vhodné pre problémové vyučovanie</vt:lpstr>
      <vt:lpstr>Programované  vyučovanie </vt:lpstr>
      <vt:lpstr>Teoretické východiská</vt:lpstr>
      <vt:lpstr>Princípy PV</vt:lpstr>
      <vt:lpstr>Program</vt:lpstr>
      <vt:lpstr>Typy programov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Prednosti a nedostatky PV</vt:lpstr>
      <vt:lpstr>Projektové vyučovanie</vt:lpstr>
      <vt:lpstr>Znaky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Moderné koncepcie vyučovania</dc:title>
  <dc:creator>Macka</dc:creator>
  <cp:lastModifiedBy>Vaskova</cp:lastModifiedBy>
  <cp:revision>21</cp:revision>
  <dcterms:created xsi:type="dcterms:W3CDTF">2010-10-26T10:52:11Z</dcterms:created>
  <dcterms:modified xsi:type="dcterms:W3CDTF">2026-01-23T17:36:27Z</dcterms:modified>
</cp:coreProperties>
</file>