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350" r:id="rId3"/>
    <p:sldId id="335" r:id="rId4"/>
    <p:sldId id="351" r:id="rId5"/>
    <p:sldId id="352" r:id="rId6"/>
    <p:sldId id="257" r:id="rId7"/>
    <p:sldId id="354" r:id="rId8"/>
    <p:sldId id="258" r:id="rId9"/>
    <p:sldId id="356" r:id="rId10"/>
    <p:sldId id="348" r:id="rId11"/>
    <p:sldId id="259" r:id="rId12"/>
    <p:sldId id="260" r:id="rId13"/>
    <p:sldId id="337" r:id="rId14"/>
    <p:sldId id="261" r:id="rId15"/>
    <p:sldId id="263" r:id="rId16"/>
    <p:sldId id="357" r:id="rId17"/>
    <p:sldId id="264" r:id="rId18"/>
    <p:sldId id="338" r:id="rId19"/>
    <p:sldId id="265" r:id="rId20"/>
    <p:sldId id="323" r:id="rId21"/>
    <p:sldId id="324" r:id="rId22"/>
    <p:sldId id="325" r:id="rId23"/>
    <p:sldId id="266" r:id="rId24"/>
    <p:sldId id="267" r:id="rId25"/>
    <p:sldId id="321" r:id="rId26"/>
    <p:sldId id="326" r:id="rId27"/>
    <p:sldId id="322" r:id="rId28"/>
    <p:sldId id="268" r:id="rId29"/>
    <p:sldId id="273" r:id="rId30"/>
    <p:sldId id="358" r:id="rId31"/>
    <p:sldId id="359" r:id="rId32"/>
    <p:sldId id="360" r:id="rId33"/>
    <p:sldId id="361" r:id="rId34"/>
    <p:sldId id="362" r:id="rId35"/>
    <p:sldId id="274" r:id="rId36"/>
    <p:sldId id="363" r:id="rId37"/>
    <p:sldId id="364" r:id="rId38"/>
    <p:sldId id="365" r:id="rId39"/>
    <p:sldId id="366" r:id="rId40"/>
    <p:sldId id="367" r:id="rId41"/>
    <p:sldId id="370" r:id="rId42"/>
    <p:sldId id="377" r:id="rId43"/>
    <p:sldId id="369" r:id="rId44"/>
    <p:sldId id="371" r:id="rId45"/>
    <p:sldId id="372" r:id="rId46"/>
    <p:sldId id="373" r:id="rId47"/>
    <p:sldId id="374" r:id="rId48"/>
    <p:sldId id="376" r:id="rId49"/>
    <p:sldId id="378" r:id="rId50"/>
    <p:sldId id="379" r:id="rId51"/>
    <p:sldId id="380" r:id="rId52"/>
    <p:sldId id="381" r:id="rId53"/>
    <p:sldId id="382" r:id="rId54"/>
    <p:sldId id="383" r:id="rId55"/>
    <p:sldId id="384" r:id="rId56"/>
    <p:sldId id="385" r:id="rId57"/>
    <p:sldId id="386" r:id="rId58"/>
    <p:sldId id="387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  <p:sldId id="301" r:id="rId72"/>
    <p:sldId id="302" r:id="rId73"/>
    <p:sldId id="303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04" r:id="rId82"/>
    <p:sldId id="305" r:id="rId83"/>
    <p:sldId id="306" r:id="rId84"/>
    <p:sldId id="308" r:id="rId85"/>
    <p:sldId id="307" r:id="rId86"/>
    <p:sldId id="311" r:id="rId87"/>
    <p:sldId id="314" r:id="rId88"/>
    <p:sldId id="313" r:id="rId89"/>
    <p:sldId id="312" r:id="rId90"/>
    <p:sldId id="317" r:id="rId91"/>
    <p:sldId id="315" r:id="rId92"/>
    <p:sldId id="316" r:id="rId93"/>
    <p:sldId id="320" r:id="rId94"/>
    <p:sldId id="309" r:id="rId95"/>
    <p:sldId id="310" r:id="rId96"/>
    <p:sldId id="318" r:id="rId97"/>
    <p:sldId id="319" r:id="rId98"/>
    <p:sldId id="327" r:id="rId9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5" autoAdjust="0"/>
    <p:restoredTop sz="94660"/>
  </p:normalViewPr>
  <p:slideViewPr>
    <p:cSldViewPr>
      <p:cViewPr varScale="1">
        <p:scale>
          <a:sx n="105" d="100"/>
          <a:sy n="105" d="100"/>
        </p:scale>
        <p:origin x="178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4E0968-0EA4-4DA2-935E-8170C27A03F5}" type="doc">
      <dgm:prSet loTypeId="urn:microsoft.com/office/officeart/2005/8/layout/pyramid2" loCatId="pyramid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sk-SK"/>
        </a:p>
      </dgm:t>
    </dgm:pt>
    <dgm:pt modelId="{777C6A2D-773F-4E07-BD94-2DC592CD213A}">
      <dgm:prSet/>
      <dgm:spPr/>
      <dgm:t>
        <a:bodyPr/>
        <a:lstStyle/>
        <a:p>
          <a:pPr rtl="0"/>
          <a:r>
            <a:rPr lang="sk-SK" dirty="0">
              <a:solidFill>
                <a:srgbClr val="C00000"/>
              </a:solidFill>
            </a:rPr>
            <a:t>Fantázia </a:t>
          </a:r>
          <a:r>
            <a:rPr lang="sk-SK" dirty="0"/>
            <a:t>- záujem, zábava, problémy, osobný rozmer, pestrosť</a:t>
          </a:r>
        </a:p>
      </dgm:t>
    </dgm:pt>
    <dgm:pt modelId="{4565703B-E2D6-4CC6-9675-8720797BBA68}" type="parTrans" cxnId="{955D72A8-8CEF-4966-A7D5-A79A4DD4BC77}">
      <dgm:prSet/>
      <dgm:spPr/>
      <dgm:t>
        <a:bodyPr/>
        <a:lstStyle/>
        <a:p>
          <a:endParaRPr lang="sk-SK"/>
        </a:p>
      </dgm:t>
    </dgm:pt>
    <dgm:pt modelId="{FB5B51B4-45CA-4DBE-B6D9-CF76070FF5FC}" type="sibTrans" cxnId="{955D72A8-8CEF-4966-A7D5-A79A4DD4BC77}">
      <dgm:prSet/>
      <dgm:spPr/>
      <dgm:t>
        <a:bodyPr/>
        <a:lstStyle/>
        <a:p>
          <a:endParaRPr lang="sk-SK"/>
        </a:p>
      </dgm:t>
    </dgm:pt>
    <dgm:pt modelId="{80B7820C-5805-4B24-988F-673263366F45}">
      <dgm:prSet/>
      <dgm:spPr/>
      <dgm:t>
        <a:bodyPr/>
        <a:lstStyle/>
        <a:p>
          <a:pPr rtl="0"/>
          <a:r>
            <a:rPr lang="sk-SK" dirty="0">
              <a:solidFill>
                <a:srgbClr val="C00000"/>
              </a:solidFill>
            </a:rPr>
            <a:t>Ocenenie </a:t>
          </a:r>
          <a:r>
            <a:rPr lang="sk-SK" dirty="0"/>
            <a:t>- pochvala a spätná väzba</a:t>
          </a:r>
        </a:p>
      </dgm:t>
    </dgm:pt>
    <dgm:pt modelId="{AF44E170-FDB3-4056-8030-E394F44213B3}" type="parTrans" cxnId="{F311E946-4733-49E0-A92F-9EA14F57C422}">
      <dgm:prSet/>
      <dgm:spPr/>
      <dgm:t>
        <a:bodyPr/>
        <a:lstStyle/>
        <a:p>
          <a:endParaRPr lang="sk-SK"/>
        </a:p>
      </dgm:t>
    </dgm:pt>
    <dgm:pt modelId="{B95D1409-662E-4758-948D-C700AE182900}" type="sibTrans" cxnId="{F311E946-4733-49E0-A92F-9EA14F57C422}">
      <dgm:prSet/>
      <dgm:spPr/>
      <dgm:t>
        <a:bodyPr/>
        <a:lstStyle/>
        <a:p>
          <a:endParaRPr lang="sk-SK"/>
        </a:p>
      </dgm:t>
    </dgm:pt>
    <dgm:pt modelId="{F0B0E32B-8CF0-4E47-B138-A484CA83A927}">
      <dgm:prSet/>
      <dgm:spPr/>
      <dgm:t>
        <a:bodyPr/>
        <a:lstStyle/>
        <a:p>
          <a:pPr rtl="0"/>
          <a:r>
            <a:rPr lang="sk-SK" dirty="0">
              <a:solidFill>
                <a:srgbClr val="C00000"/>
              </a:solidFill>
            </a:rPr>
            <a:t>Ciele</a:t>
          </a:r>
          <a:r>
            <a:rPr lang="sk-SK" dirty="0">
              <a:solidFill>
                <a:schemeClr val="tx1"/>
              </a:solidFill>
            </a:rPr>
            <a:t> - </a:t>
          </a:r>
          <a:r>
            <a:rPr lang="sk-SK" dirty="0"/>
            <a:t>dosiahnuteľné, krátkodobé, primerane náročné</a:t>
          </a:r>
        </a:p>
      </dgm:t>
    </dgm:pt>
    <dgm:pt modelId="{F60BABA2-FC91-459C-915A-54947CD44FED}" type="parTrans" cxnId="{C41AC888-5FBB-4E7D-8A36-D337911A1633}">
      <dgm:prSet/>
      <dgm:spPr/>
      <dgm:t>
        <a:bodyPr/>
        <a:lstStyle/>
        <a:p>
          <a:endParaRPr lang="sk-SK"/>
        </a:p>
      </dgm:t>
    </dgm:pt>
    <dgm:pt modelId="{BC08A46F-8D09-46C9-A527-4B681BD7D6DB}" type="sibTrans" cxnId="{C41AC888-5FBB-4E7D-8A36-D337911A1633}">
      <dgm:prSet/>
      <dgm:spPr/>
      <dgm:t>
        <a:bodyPr/>
        <a:lstStyle/>
        <a:p>
          <a:endParaRPr lang="sk-SK"/>
        </a:p>
      </dgm:t>
    </dgm:pt>
    <dgm:pt modelId="{ECF9B3F1-6479-46A3-80AD-3D1307083A29}">
      <dgm:prSet/>
      <dgm:spPr/>
      <dgm:t>
        <a:bodyPr/>
        <a:lstStyle/>
        <a:p>
          <a:pPr rtl="0"/>
          <a:r>
            <a:rPr lang="sk-SK" dirty="0">
              <a:solidFill>
                <a:srgbClr val="C00000"/>
              </a:solidFill>
            </a:rPr>
            <a:t>Úspech</a:t>
          </a:r>
          <a:r>
            <a:rPr lang="sk-SK" dirty="0"/>
            <a:t> - zvládnuteľné úlohy</a:t>
          </a:r>
        </a:p>
      </dgm:t>
    </dgm:pt>
    <dgm:pt modelId="{624C8A3F-24AB-4FF3-B713-BE27216DB18C}" type="parTrans" cxnId="{083607DF-B63F-4C00-9CB6-368C27F0FF05}">
      <dgm:prSet/>
      <dgm:spPr/>
      <dgm:t>
        <a:bodyPr/>
        <a:lstStyle/>
        <a:p>
          <a:endParaRPr lang="sk-SK"/>
        </a:p>
      </dgm:t>
    </dgm:pt>
    <dgm:pt modelId="{6B7AB1DF-AE18-4FF7-9A51-5859A55B7CD5}" type="sibTrans" cxnId="{083607DF-B63F-4C00-9CB6-368C27F0FF05}">
      <dgm:prSet/>
      <dgm:spPr/>
      <dgm:t>
        <a:bodyPr/>
        <a:lstStyle/>
        <a:p>
          <a:endParaRPr lang="sk-SK"/>
        </a:p>
      </dgm:t>
    </dgm:pt>
    <dgm:pt modelId="{A416EC3C-3F24-4DA0-BD55-DDC9AA80FDE6}">
      <dgm:prSet/>
      <dgm:spPr/>
      <dgm:t>
        <a:bodyPr/>
        <a:lstStyle/>
        <a:p>
          <a:pPr rtl="0"/>
          <a:r>
            <a:rPr lang="sk-SK" dirty="0">
              <a:solidFill>
                <a:srgbClr val="C00000"/>
              </a:solidFill>
            </a:rPr>
            <a:t>Zmysel</a:t>
          </a:r>
          <a:r>
            <a:rPr lang="sk-SK" dirty="0"/>
            <a:t> – jasný účel učiva, vzťah k praxi, k životu</a:t>
          </a:r>
        </a:p>
      </dgm:t>
    </dgm:pt>
    <dgm:pt modelId="{EC3EF58B-C41F-42F2-90BF-64E3F65D4FE8}" type="parTrans" cxnId="{23A1080B-1BAF-469A-A9CF-76617C5806F3}">
      <dgm:prSet/>
      <dgm:spPr/>
      <dgm:t>
        <a:bodyPr/>
        <a:lstStyle/>
        <a:p>
          <a:endParaRPr lang="sk-SK"/>
        </a:p>
      </dgm:t>
    </dgm:pt>
    <dgm:pt modelId="{0F6BF415-C2FF-432F-81C6-13352BB5C536}" type="sibTrans" cxnId="{23A1080B-1BAF-469A-A9CF-76617C5806F3}">
      <dgm:prSet/>
      <dgm:spPr/>
      <dgm:t>
        <a:bodyPr/>
        <a:lstStyle/>
        <a:p>
          <a:endParaRPr lang="sk-SK"/>
        </a:p>
      </dgm:t>
    </dgm:pt>
    <dgm:pt modelId="{C8250C85-CA5E-416A-ABC5-80E9F51B2D7D}" type="pres">
      <dgm:prSet presAssocID="{E14E0968-0EA4-4DA2-935E-8170C27A03F5}" presName="compositeShape" presStyleCnt="0">
        <dgm:presLayoutVars>
          <dgm:dir/>
          <dgm:resizeHandles/>
        </dgm:presLayoutVars>
      </dgm:prSet>
      <dgm:spPr/>
    </dgm:pt>
    <dgm:pt modelId="{262659BB-D31D-41FD-9E99-5E8FDC9D503F}" type="pres">
      <dgm:prSet presAssocID="{E14E0968-0EA4-4DA2-935E-8170C27A03F5}" presName="pyramid" presStyleLbl="node1" presStyleIdx="0" presStyleCnt="1" custLinFactNeighborX="-781" custLinFactNeighborY="-24344"/>
      <dgm:spPr/>
    </dgm:pt>
    <dgm:pt modelId="{FE7AC7E4-B7BB-4034-A6FA-897546BF296D}" type="pres">
      <dgm:prSet presAssocID="{E14E0968-0EA4-4DA2-935E-8170C27A03F5}" presName="theList" presStyleCnt="0"/>
      <dgm:spPr/>
    </dgm:pt>
    <dgm:pt modelId="{9B81EA00-D6AB-4CEA-A780-143090B66853}" type="pres">
      <dgm:prSet presAssocID="{777C6A2D-773F-4E07-BD94-2DC592CD213A}" presName="aNode" presStyleLbl="fgAcc1" presStyleIdx="0" presStyleCnt="5">
        <dgm:presLayoutVars>
          <dgm:bulletEnabled val="1"/>
        </dgm:presLayoutVars>
      </dgm:prSet>
      <dgm:spPr/>
    </dgm:pt>
    <dgm:pt modelId="{83309152-6D86-4026-B22C-5C2F40C242B7}" type="pres">
      <dgm:prSet presAssocID="{777C6A2D-773F-4E07-BD94-2DC592CD213A}" presName="aSpace" presStyleCnt="0"/>
      <dgm:spPr/>
    </dgm:pt>
    <dgm:pt modelId="{E70B7B6A-5778-4E70-B5EE-BC86A9B2C0B6}" type="pres">
      <dgm:prSet presAssocID="{80B7820C-5805-4B24-988F-673263366F45}" presName="aNode" presStyleLbl="fgAcc1" presStyleIdx="1" presStyleCnt="5">
        <dgm:presLayoutVars>
          <dgm:bulletEnabled val="1"/>
        </dgm:presLayoutVars>
      </dgm:prSet>
      <dgm:spPr/>
    </dgm:pt>
    <dgm:pt modelId="{2AD0B1D8-2452-44C8-8A63-06B5175A7AF3}" type="pres">
      <dgm:prSet presAssocID="{80B7820C-5805-4B24-988F-673263366F45}" presName="aSpace" presStyleCnt="0"/>
      <dgm:spPr/>
    </dgm:pt>
    <dgm:pt modelId="{E97A701A-E511-4EB0-BE42-767BC00DA2A8}" type="pres">
      <dgm:prSet presAssocID="{F0B0E32B-8CF0-4E47-B138-A484CA83A927}" presName="aNode" presStyleLbl="fgAcc1" presStyleIdx="2" presStyleCnt="5">
        <dgm:presLayoutVars>
          <dgm:bulletEnabled val="1"/>
        </dgm:presLayoutVars>
      </dgm:prSet>
      <dgm:spPr/>
    </dgm:pt>
    <dgm:pt modelId="{89CC1932-EE84-4453-8690-B3A4A5F83015}" type="pres">
      <dgm:prSet presAssocID="{F0B0E32B-8CF0-4E47-B138-A484CA83A927}" presName="aSpace" presStyleCnt="0"/>
      <dgm:spPr/>
    </dgm:pt>
    <dgm:pt modelId="{F494B0E5-FB48-40E8-9C88-F37B036296AA}" type="pres">
      <dgm:prSet presAssocID="{ECF9B3F1-6479-46A3-80AD-3D1307083A29}" presName="aNode" presStyleLbl="fgAcc1" presStyleIdx="3" presStyleCnt="5" custLinFactNeighborX="1442" custLinFactNeighborY="-56366">
        <dgm:presLayoutVars>
          <dgm:bulletEnabled val="1"/>
        </dgm:presLayoutVars>
      </dgm:prSet>
      <dgm:spPr/>
    </dgm:pt>
    <dgm:pt modelId="{F3E31D13-25E4-4C07-B781-CF1896FBFF33}" type="pres">
      <dgm:prSet presAssocID="{ECF9B3F1-6479-46A3-80AD-3D1307083A29}" presName="aSpace" presStyleCnt="0"/>
      <dgm:spPr/>
    </dgm:pt>
    <dgm:pt modelId="{E89ADAFF-4048-4600-9B73-7F8ACE732316}" type="pres">
      <dgm:prSet presAssocID="{A416EC3C-3F24-4DA0-BD55-DDC9AA80FDE6}" presName="aNode" presStyleLbl="fgAcc1" presStyleIdx="4" presStyleCnt="5">
        <dgm:presLayoutVars>
          <dgm:bulletEnabled val="1"/>
        </dgm:presLayoutVars>
      </dgm:prSet>
      <dgm:spPr/>
    </dgm:pt>
    <dgm:pt modelId="{FEF8C4C7-7796-4927-AE7C-503F5ED23277}" type="pres">
      <dgm:prSet presAssocID="{A416EC3C-3F24-4DA0-BD55-DDC9AA80FDE6}" presName="aSpace" presStyleCnt="0"/>
      <dgm:spPr/>
    </dgm:pt>
  </dgm:ptLst>
  <dgm:cxnLst>
    <dgm:cxn modelId="{23A1080B-1BAF-469A-A9CF-76617C5806F3}" srcId="{E14E0968-0EA4-4DA2-935E-8170C27A03F5}" destId="{A416EC3C-3F24-4DA0-BD55-DDC9AA80FDE6}" srcOrd="4" destOrd="0" parTransId="{EC3EF58B-C41F-42F2-90BF-64E3F65D4FE8}" sibTransId="{0F6BF415-C2FF-432F-81C6-13352BB5C536}"/>
    <dgm:cxn modelId="{49426445-1AAD-4D36-998F-345F0ACE738A}" type="presOf" srcId="{A416EC3C-3F24-4DA0-BD55-DDC9AA80FDE6}" destId="{E89ADAFF-4048-4600-9B73-7F8ACE732316}" srcOrd="0" destOrd="0" presId="urn:microsoft.com/office/officeart/2005/8/layout/pyramid2"/>
    <dgm:cxn modelId="{F311E946-4733-49E0-A92F-9EA14F57C422}" srcId="{E14E0968-0EA4-4DA2-935E-8170C27A03F5}" destId="{80B7820C-5805-4B24-988F-673263366F45}" srcOrd="1" destOrd="0" parTransId="{AF44E170-FDB3-4056-8030-E394F44213B3}" sibTransId="{B95D1409-662E-4758-948D-C700AE182900}"/>
    <dgm:cxn modelId="{C41AC888-5FBB-4E7D-8A36-D337911A1633}" srcId="{E14E0968-0EA4-4DA2-935E-8170C27A03F5}" destId="{F0B0E32B-8CF0-4E47-B138-A484CA83A927}" srcOrd="2" destOrd="0" parTransId="{F60BABA2-FC91-459C-915A-54947CD44FED}" sibTransId="{BC08A46F-8D09-46C9-A527-4B681BD7D6DB}"/>
    <dgm:cxn modelId="{70FFD593-8F0F-46D9-962F-EA0E5CA036E6}" type="presOf" srcId="{E14E0968-0EA4-4DA2-935E-8170C27A03F5}" destId="{C8250C85-CA5E-416A-ABC5-80E9F51B2D7D}" srcOrd="0" destOrd="0" presId="urn:microsoft.com/office/officeart/2005/8/layout/pyramid2"/>
    <dgm:cxn modelId="{3C1E0399-A937-40B8-AF3E-F921A373C71D}" type="presOf" srcId="{ECF9B3F1-6479-46A3-80AD-3D1307083A29}" destId="{F494B0E5-FB48-40E8-9C88-F37B036296AA}" srcOrd="0" destOrd="0" presId="urn:microsoft.com/office/officeart/2005/8/layout/pyramid2"/>
    <dgm:cxn modelId="{955D72A8-8CEF-4966-A7D5-A79A4DD4BC77}" srcId="{E14E0968-0EA4-4DA2-935E-8170C27A03F5}" destId="{777C6A2D-773F-4E07-BD94-2DC592CD213A}" srcOrd="0" destOrd="0" parTransId="{4565703B-E2D6-4CC6-9675-8720797BBA68}" sibTransId="{FB5B51B4-45CA-4DBE-B6D9-CF76070FF5FC}"/>
    <dgm:cxn modelId="{23F4CCDB-E8DD-4F4E-81B5-DA480E8EE23A}" type="presOf" srcId="{777C6A2D-773F-4E07-BD94-2DC592CD213A}" destId="{9B81EA00-D6AB-4CEA-A780-143090B66853}" srcOrd="0" destOrd="0" presId="urn:microsoft.com/office/officeart/2005/8/layout/pyramid2"/>
    <dgm:cxn modelId="{7DB90EDD-EE54-431A-BF6E-7A665F79C374}" type="presOf" srcId="{80B7820C-5805-4B24-988F-673263366F45}" destId="{E70B7B6A-5778-4E70-B5EE-BC86A9B2C0B6}" srcOrd="0" destOrd="0" presId="urn:microsoft.com/office/officeart/2005/8/layout/pyramid2"/>
    <dgm:cxn modelId="{083607DF-B63F-4C00-9CB6-368C27F0FF05}" srcId="{E14E0968-0EA4-4DA2-935E-8170C27A03F5}" destId="{ECF9B3F1-6479-46A3-80AD-3D1307083A29}" srcOrd="3" destOrd="0" parTransId="{624C8A3F-24AB-4FF3-B713-BE27216DB18C}" sibTransId="{6B7AB1DF-AE18-4FF7-9A51-5859A55B7CD5}"/>
    <dgm:cxn modelId="{579B91EA-6C2C-4126-8DC5-AA4CBFBFEB8C}" type="presOf" srcId="{F0B0E32B-8CF0-4E47-B138-A484CA83A927}" destId="{E97A701A-E511-4EB0-BE42-767BC00DA2A8}" srcOrd="0" destOrd="0" presId="urn:microsoft.com/office/officeart/2005/8/layout/pyramid2"/>
    <dgm:cxn modelId="{7510ACFE-525E-452C-8163-56039113A1ED}" type="presParOf" srcId="{C8250C85-CA5E-416A-ABC5-80E9F51B2D7D}" destId="{262659BB-D31D-41FD-9E99-5E8FDC9D503F}" srcOrd="0" destOrd="0" presId="urn:microsoft.com/office/officeart/2005/8/layout/pyramid2"/>
    <dgm:cxn modelId="{563A747A-2D52-4CB6-BE9E-A6F67B6B10F4}" type="presParOf" srcId="{C8250C85-CA5E-416A-ABC5-80E9F51B2D7D}" destId="{FE7AC7E4-B7BB-4034-A6FA-897546BF296D}" srcOrd="1" destOrd="0" presId="urn:microsoft.com/office/officeart/2005/8/layout/pyramid2"/>
    <dgm:cxn modelId="{644E4201-419F-42EC-88FA-364558CC7DCC}" type="presParOf" srcId="{FE7AC7E4-B7BB-4034-A6FA-897546BF296D}" destId="{9B81EA00-D6AB-4CEA-A780-143090B66853}" srcOrd="0" destOrd="0" presId="urn:microsoft.com/office/officeart/2005/8/layout/pyramid2"/>
    <dgm:cxn modelId="{5627C7BC-76C4-4303-8258-FED62EB23E95}" type="presParOf" srcId="{FE7AC7E4-B7BB-4034-A6FA-897546BF296D}" destId="{83309152-6D86-4026-B22C-5C2F40C242B7}" srcOrd="1" destOrd="0" presId="urn:microsoft.com/office/officeart/2005/8/layout/pyramid2"/>
    <dgm:cxn modelId="{423E76DC-A3C9-451A-B4EA-FC247A6B18A2}" type="presParOf" srcId="{FE7AC7E4-B7BB-4034-A6FA-897546BF296D}" destId="{E70B7B6A-5778-4E70-B5EE-BC86A9B2C0B6}" srcOrd="2" destOrd="0" presId="urn:microsoft.com/office/officeart/2005/8/layout/pyramid2"/>
    <dgm:cxn modelId="{E47A25A8-2B6D-4190-92B8-258C1878862A}" type="presParOf" srcId="{FE7AC7E4-B7BB-4034-A6FA-897546BF296D}" destId="{2AD0B1D8-2452-44C8-8A63-06B5175A7AF3}" srcOrd="3" destOrd="0" presId="urn:microsoft.com/office/officeart/2005/8/layout/pyramid2"/>
    <dgm:cxn modelId="{EA6F829C-D6DB-464D-B862-5C515278E20A}" type="presParOf" srcId="{FE7AC7E4-B7BB-4034-A6FA-897546BF296D}" destId="{E97A701A-E511-4EB0-BE42-767BC00DA2A8}" srcOrd="4" destOrd="0" presId="urn:microsoft.com/office/officeart/2005/8/layout/pyramid2"/>
    <dgm:cxn modelId="{B4975D9F-1801-4048-BCE7-822569CD919B}" type="presParOf" srcId="{FE7AC7E4-B7BB-4034-A6FA-897546BF296D}" destId="{89CC1932-EE84-4453-8690-B3A4A5F83015}" srcOrd="5" destOrd="0" presId="urn:microsoft.com/office/officeart/2005/8/layout/pyramid2"/>
    <dgm:cxn modelId="{F8CB7F42-3EE8-4766-8DAE-768CE87DDD19}" type="presParOf" srcId="{FE7AC7E4-B7BB-4034-A6FA-897546BF296D}" destId="{F494B0E5-FB48-40E8-9C88-F37B036296AA}" srcOrd="6" destOrd="0" presId="urn:microsoft.com/office/officeart/2005/8/layout/pyramid2"/>
    <dgm:cxn modelId="{7C2B735D-D045-4374-B598-3D07FFA0D019}" type="presParOf" srcId="{FE7AC7E4-B7BB-4034-A6FA-897546BF296D}" destId="{F3E31D13-25E4-4C07-B781-CF1896FBFF33}" srcOrd="7" destOrd="0" presId="urn:microsoft.com/office/officeart/2005/8/layout/pyramid2"/>
    <dgm:cxn modelId="{0765E87F-D306-4A06-90E6-E91241DB53CA}" type="presParOf" srcId="{FE7AC7E4-B7BB-4034-A6FA-897546BF296D}" destId="{E89ADAFF-4048-4600-9B73-7F8ACE732316}" srcOrd="8" destOrd="0" presId="urn:microsoft.com/office/officeart/2005/8/layout/pyramid2"/>
    <dgm:cxn modelId="{F1F9F2B0-6DC2-4E37-BB21-4C7FBAAAB233}" type="presParOf" srcId="{FE7AC7E4-B7BB-4034-A6FA-897546BF296D}" destId="{FEF8C4C7-7796-4927-AE7C-503F5ED23277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659BB-D31D-41FD-9E99-5E8FDC9D503F}">
      <dsp:nvSpPr>
        <dsp:cNvPr id="0" name=""/>
        <dsp:cNvSpPr/>
      </dsp:nvSpPr>
      <dsp:spPr>
        <a:xfrm>
          <a:off x="1594525" y="0"/>
          <a:ext cx="4324350" cy="4324350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81EA00-D6AB-4CEA-A780-143090B66853}">
      <dsp:nvSpPr>
        <dsp:cNvPr id="0" name=""/>
        <dsp:cNvSpPr/>
      </dsp:nvSpPr>
      <dsp:spPr>
        <a:xfrm>
          <a:off x="3790473" y="432857"/>
          <a:ext cx="2810827" cy="6148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>
              <a:solidFill>
                <a:srgbClr val="C00000"/>
              </a:solidFill>
            </a:rPr>
            <a:t>Fantázia </a:t>
          </a:r>
          <a:r>
            <a:rPr lang="sk-SK" sz="1200" kern="1200" dirty="0"/>
            <a:t>- záujem, zábava, problémy, osobný rozmer, pestrosť</a:t>
          </a:r>
        </a:p>
      </dsp:txBody>
      <dsp:txXfrm>
        <a:off x="3820488" y="462872"/>
        <a:ext cx="2750797" cy="554838"/>
      </dsp:txXfrm>
    </dsp:sp>
    <dsp:sp modelId="{E70B7B6A-5778-4E70-B5EE-BC86A9B2C0B6}">
      <dsp:nvSpPr>
        <dsp:cNvPr id="0" name=""/>
        <dsp:cNvSpPr/>
      </dsp:nvSpPr>
      <dsp:spPr>
        <a:xfrm>
          <a:off x="3790473" y="1124584"/>
          <a:ext cx="2810827" cy="6148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>
              <a:solidFill>
                <a:srgbClr val="C00000"/>
              </a:solidFill>
            </a:rPr>
            <a:t>Ocenenie </a:t>
          </a:r>
          <a:r>
            <a:rPr lang="sk-SK" sz="1200" kern="1200" dirty="0"/>
            <a:t>- pochvala a spätná väzba</a:t>
          </a:r>
        </a:p>
      </dsp:txBody>
      <dsp:txXfrm>
        <a:off x="3820488" y="1154599"/>
        <a:ext cx="2750797" cy="554838"/>
      </dsp:txXfrm>
    </dsp:sp>
    <dsp:sp modelId="{E97A701A-E511-4EB0-BE42-767BC00DA2A8}">
      <dsp:nvSpPr>
        <dsp:cNvPr id="0" name=""/>
        <dsp:cNvSpPr/>
      </dsp:nvSpPr>
      <dsp:spPr>
        <a:xfrm>
          <a:off x="3790473" y="1816311"/>
          <a:ext cx="2810827" cy="6148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>
              <a:solidFill>
                <a:srgbClr val="C00000"/>
              </a:solidFill>
            </a:rPr>
            <a:t>Ciele</a:t>
          </a:r>
          <a:r>
            <a:rPr lang="sk-SK" sz="1200" kern="1200" dirty="0">
              <a:solidFill>
                <a:schemeClr val="tx1"/>
              </a:solidFill>
            </a:rPr>
            <a:t> - </a:t>
          </a:r>
          <a:r>
            <a:rPr lang="sk-SK" sz="1200" kern="1200" dirty="0"/>
            <a:t>dosiahnuteľné, krátkodobé, primerane náročné</a:t>
          </a:r>
        </a:p>
      </dsp:txBody>
      <dsp:txXfrm>
        <a:off x="3820488" y="1846326"/>
        <a:ext cx="2750797" cy="554838"/>
      </dsp:txXfrm>
    </dsp:sp>
    <dsp:sp modelId="{F494B0E5-FB48-40E8-9C88-F37B036296AA}">
      <dsp:nvSpPr>
        <dsp:cNvPr id="0" name=""/>
        <dsp:cNvSpPr/>
      </dsp:nvSpPr>
      <dsp:spPr>
        <a:xfrm>
          <a:off x="3831005" y="2464716"/>
          <a:ext cx="2810827" cy="6148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>
              <a:solidFill>
                <a:srgbClr val="C00000"/>
              </a:solidFill>
            </a:rPr>
            <a:t>Úspech</a:t>
          </a:r>
          <a:r>
            <a:rPr lang="sk-SK" sz="1200" kern="1200" dirty="0"/>
            <a:t> - zvládnuteľné úlohy</a:t>
          </a:r>
        </a:p>
      </dsp:txBody>
      <dsp:txXfrm>
        <a:off x="3861020" y="2494731"/>
        <a:ext cx="2750797" cy="554838"/>
      </dsp:txXfrm>
    </dsp:sp>
    <dsp:sp modelId="{E89ADAFF-4048-4600-9B73-7F8ACE732316}">
      <dsp:nvSpPr>
        <dsp:cNvPr id="0" name=""/>
        <dsp:cNvSpPr/>
      </dsp:nvSpPr>
      <dsp:spPr>
        <a:xfrm>
          <a:off x="3790473" y="3199765"/>
          <a:ext cx="2810827" cy="6148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>
              <a:solidFill>
                <a:srgbClr val="C00000"/>
              </a:solidFill>
            </a:rPr>
            <a:t>Zmysel</a:t>
          </a:r>
          <a:r>
            <a:rPr lang="sk-SK" sz="1200" kern="1200" dirty="0"/>
            <a:t> – jasný účel učiva, vzťah k praxi, k životu</a:t>
          </a:r>
        </a:p>
      </dsp:txBody>
      <dsp:txXfrm>
        <a:off x="3820488" y="3229780"/>
        <a:ext cx="2750797" cy="5548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uhlý trojuholní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k-SK"/>
              <a:t>Kliknite sem a upravte štýl predlohy podnadpisov.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Voľná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Voľná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Voľná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ovná spojnica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ástupný symbol dátumu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7091C8-5014-4F8E-A12C-1FF3DA240673}" type="datetimeFigureOut">
              <a:rPr lang="sk-SK" smtClean="0"/>
              <a:pPr/>
              <a:t>21. 9. 2026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27" name="Zástupný symbol čísla snímky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71915D3-97DA-45F5-A829-7C0BD0DF953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91C8-5014-4F8E-A12C-1FF3DA240673}" type="datetimeFigureOut">
              <a:rPr lang="sk-SK" smtClean="0"/>
              <a:pPr/>
              <a:t>21. 9. 2026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15D3-97DA-45F5-A829-7C0BD0DF953E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91C8-5014-4F8E-A12C-1FF3DA240673}" type="datetimeFigureOut">
              <a:rPr lang="sk-SK" smtClean="0"/>
              <a:pPr/>
              <a:t>21. 9. 2026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15D3-97DA-45F5-A829-7C0BD0DF953E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7" name="Výložk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Výložk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91C8-5014-4F8E-A12C-1FF3DA240673}" type="datetimeFigureOut">
              <a:rPr lang="sk-SK" smtClean="0"/>
              <a:pPr/>
              <a:t>21. 9. 2026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15D3-97DA-45F5-A829-7C0BD0DF953E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91C8-5014-4F8E-A12C-1FF3DA240673}" type="datetimeFigureOut">
              <a:rPr lang="sk-SK" smtClean="0"/>
              <a:pPr/>
              <a:t>21. 9. 2026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15D3-97DA-45F5-A829-7C0BD0DF953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91C8-5014-4F8E-A12C-1FF3DA240673}" type="datetimeFigureOut">
              <a:rPr lang="sk-SK" smtClean="0"/>
              <a:pPr/>
              <a:t>21. 9. 2026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15D3-97DA-45F5-A829-7C0BD0DF953E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91C8-5014-4F8E-A12C-1FF3DA240673}" type="datetimeFigureOut">
              <a:rPr lang="sk-SK" smtClean="0"/>
              <a:pPr/>
              <a:t>21. 9. 2026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15D3-97DA-45F5-A829-7C0BD0DF953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977091C8-5014-4F8E-A12C-1FF3DA240673}" type="datetimeFigureOut">
              <a:rPr lang="sk-SK" smtClean="0"/>
              <a:pPr/>
              <a:t>21. 9. 2026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15D3-97DA-45F5-A829-7C0BD0DF953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k-SK"/>
              <a:t>Ak chcete pridať obrázok, kliknite na ikonu</a:t>
            </a:r>
            <a:endParaRPr kumimoji="0" lang="en-US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7091C8-5014-4F8E-A12C-1FF3DA240673}" type="datetimeFigureOut">
              <a:rPr lang="sk-SK" smtClean="0"/>
              <a:pPr/>
              <a:t>21. 9. 2026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71915D3-97DA-45F5-A829-7C0BD0DF953E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8" name="Voľná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Voľná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avouhlý trojuholní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Rovná spojnica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Výložk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Výložk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91C8-5014-4F8E-A12C-1FF3DA240673}" type="datetimeFigureOut">
              <a:rPr lang="sk-SK" smtClean="0"/>
              <a:pPr/>
              <a:t>21. 9. 2026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15D3-97DA-45F5-A829-7C0BD0DF953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091C8-5014-4F8E-A12C-1FF3DA240673}" type="datetimeFigureOut">
              <a:rPr lang="sk-SK" smtClean="0"/>
              <a:pPr/>
              <a:t>21. 9. 2026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915D3-97DA-45F5-A829-7C0BD0DF953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ľná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Voľná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ravouhlý trojuholní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Rovná spojnica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nadpis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0" name="Zástupný symbol tex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/>
              <a:t>Kliknite sem a upravte štýly predlohy textu.</a:t>
            </a:r>
          </a:p>
          <a:p>
            <a:pPr lvl="1" eaLnBrk="1" latinLnBrk="0" hangingPunct="1"/>
            <a:r>
              <a:rPr kumimoji="0" lang="sk-SK"/>
              <a:t>Druhá úroveň</a:t>
            </a:r>
          </a:p>
          <a:p>
            <a:pPr lvl="2" eaLnBrk="1" latinLnBrk="0" hangingPunct="1"/>
            <a:r>
              <a:rPr kumimoji="0" lang="sk-SK"/>
              <a:t>Tretia úroveň</a:t>
            </a:r>
          </a:p>
          <a:p>
            <a:pPr lvl="3" eaLnBrk="1" latinLnBrk="0" hangingPunct="1"/>
            <a:r>
              <a:rPr kumimoji="0" lang="sk-SK"/>
              <a:t>Štvrtá úroveň</a:t>
            </a:r>
          </a:p>
          <a:p>
            <a:pPr lvl="4" eaLnBrk="1" latinLnBrk="0" hangingPunct="1"/>
            <a:r>
              <a:rPr kumimoji="0" lang="sk-SK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77091C8-5014-4F8E-A12C-1FF3DA240673}" type="datetimeFigureOut">
              <a:rPr lang="sk-SK" smtClean="0"/>
              <a:pPr/>
              <a:t>21. 9. 2026</a:t>
            </a:fld>
            <a:endParaRPr lang="sk-SK"/>
          </a:p>
        </p:txBody>
      </p:sp>
      <p:sp>
        <p:nvSpPr>
          <p:cNvPr id="22" name="Zástupný symbol päty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71915D3-97DA-45F5-A829-7C0BD0DF953E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Metódy vyučovacieho procesu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endParaRPr lang="sk-S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>
            <a:extLst>
              <a:ext uri="{FF2B5EF4-FFF2-40B4-BE49-F238E27FC236}">
                <a16:creationId xmlns:a16="http://schemas.microsoft.com/office/drawing/2014/main" id="{0F1AC6D9-08D4-6DD2-501E-876A1ACDA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  <a:ln>
            <a:miter lim="800000"/>
            <a:headEnd/>
            <a:tailEnd/>
          </a:ln>
        </p:spPr>
        <p:txBody>
          <a:bodyPr>
            <a:normAutofit fontScale="77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i="1" dirty="0"/>
              <a:t>Povinnosť bez lásky nás robí mrzutými.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i="1" dirty="0"/>
              <a:t>Zodpovednosť bez lásky nás robí bezohľadnými.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i="1" dirty="0"/>
              <a:t>Spravodlivosť bez lásky nás robí tvrdými.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i="1" dirty="0"/>
              <a:t>Pravda bez lásky nás robí kritickými.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i="1" dirty="0"/>
              <a:t>Výchova bez lásky nás robí rozporuplnými.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i="1" dirty="0"/>
              <a:t>Šikovnosť bez lásky z nás robí špekulantov.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i="1" dirty="0"/>
              <a:t>Láskavosť bez lásky nás robí pokryteckými.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i="1" dirty="0"/>
              <a:t>Poriadok bez lásky nás robí malichernými.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i="1" dirty="0"/>
              <a:t>Vedomosti bez lásky nás robia neústupnými.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i="1" dirty="0"/>
              <a:t>Moc bez lásky nás robí násilníckymi.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i="1" dirty="0"/>
              <a:t>Česť bez lásky nás robí pyšnými.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i="1" dirty="0"/>
              <a:t>Vlastníctvo bez lásky nás robí lakomými.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i="1" dirty="0"/>
              <a:t>Viera v čokoľvek bez lásky nás robí fanatickými.</a:t>
            </a:r>
          </a:p>
          <a:p>
            <a:pPr lvl="8">
              <a:buFont typeface="Wingdings 2"/>
              <a:buNone/>
              <a:defRPr/>
            </a:pPr>
            <a:r>
              <a:rPr lang="sk-SK" b="1" i="1" dirty="0"/>
              <a:t>          					</a:t>
            </a:r>
            <a:endParaRPr 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378BB0AC-E818-876C-AE82-42DD2BB58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dirty="0">
                <a:solidFill>
                  <a:srgbClr val="FF0000"/>
                </a:solidFill>
              </a:rPr>
              <a:t>Aj učiť a učiť sa treba s láskou, lebo... </a:t>
            </a:r>
            <a:r>
              <a:rPr lang="sk-SK" dirty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sk-SK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altLang="sk-SK" sz="3200" b="1" i="1" dirty="0"/>
              <a:t>Začiatkom a koncom našej didaktiky nech je: hľadať a nachádzať spôsob, podľa ktorého by učitelia menej učili, ale žiaci sa viac naučili, aby bolo v školách menej zhonu, nechuti a márnej práce, no viac voľného času, potešenia a zaručeného úspechu...</a:t>
            </a:r>
            <a:endParaRPr lang="sk-SK" altLang="sk-SK" sz="3200" dirty="0"/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sk-SK" altLang="sk-SK" sz="3200" b="1" i="1" dirty="0"/>
              <a:t>						 J. A. Komenský</a:t>
            </a:r>
            <a:endParaRPr lang="sk-SK" altLang="sk-SK" sz="3200" dirty="0"/>
          </a:p>
          <a:p>
            <a:pPr eaLnBrk="1" hangingPunct="1"/>
            <a:endParaRPr lang="sk-SK" alt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dirty="0">
                <a:solidFill>
                  <a:srgbClr val="FF0000"/>
                </a:solidFill>
              </a:rPr>
              <a:t>Namiesto cieľa...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BFABE21-76C2-CA63-91BF-D3D589010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60232" y="116632"/>
            <a:ext cx="1008112" cy="1273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5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Zástupný symbol obsahu 1">
            <a:extLst>
              <a:ext uri="{FF2B5EF4-FFF2-40B4-BE49-F238E27FC236}">
                <a16:creationId xmlns:a16="http://schemas.microsoft.com/office/drawing/2014/main" id="{AB2123F4-6540-82B5-C25D-BF0AAB9E7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endParaRPr lang="sk-SK" altLang="sk-SK" b="1" dirty="0"/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sk-SK" altLang="sk-SK" dirty="0"/>
              <a:t>realizovať výber vhodnej vyučovacej metódy k príslušnému obsahu,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sk-SK" altLang="sk-SK" dirty="0"/>
              <a:t>zhodnotiť väzbu  medzi jednotlivými prvkami vyučovacieho procesu,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sk-SK" altLang="sk-SK" dirty="0"/>
              <a:t>zhodnotiť účinnosť volených prostriedkov vzhľadom na cieľ a dané podmienky výchovno-vzdelávacieho procesu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aké sú prednosti a nedostatky jednotlivých metód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k akému účelu možno metódu využiť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metódy zmysluplne aplikovať v praxi</a:t>
            </a:r>
          </a:p>
          <a:p>
            <a:pPr eaLnBrk="1" hangingPunct="1"/>
            <a:endParaRPr lang="sk-SK" altLang="sk-SK" dirty="0"/>
          </a:p>
          <a:p>
            <a:pPr eaLnBrk="1" hangingPunct="1"/>
            <a:endParaRPr lang="sk-SK" alt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66221E4-59CA-C560-D143-BB5A46807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sk-SK" i="1" dirty="0">
                <a:solidFill>
                  <a:srgbClr val="FF0000"/>
                </a:solidFill>
              </a:rPr>
            </a:br>
            <a:r>
              <a:rPr lang="sk-SK" i="1" dirty="0">
                <a:solidFill>
                  <a:srgbClr val="FF0000"/>
                </a:solidFill>
              </a:rPr>
              <a:t>Čo by ste mali vedieť </a:t>
            </a:r>
            <a:r>
              <a:rPr lang="sk-SK" i="1" dirty="0">
                <a:solidFill>
                  <a:srgbClr val="FF0000"/>
                </a:solidFill>
                <a:sym typeface="Wingdings" pitchFamily="2" charset="2"/>
              </a:rPr>
              <a:t></a:t>
            </a:r>
            <a:br>
              <a:rPr lang="sk-SK" dirty="0">
                <a:solidFill>
                  <a:srgbClr val="FF0000"/>
                </a:solidFill>
              </a:rPr>
            </a:br>
            <a:endParaRPr lang="sk-SK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Zástupný symbol obsahu 1">
            <a:extLst>
              <a:ext uri="{FF2B5EF4-FFF2-40B4-BE49-F238E27FC236}">
                <a16:creationId xmlns:a16="http://schemas.microsoft.com/office/drawing/2014/main" id="{80DCD1B0-7359-7C07-F5B4-8780C9F95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sk-SK" altLang="sk-SK"/>
          </a:p>
          <a:p>
            <a:pPr eaLnBrk="1" hangingPunct="1"/>
            <a:endParaRPr lang="sk-SK" altLang="sk-SK"/>
          </a:p>
          <a:p>
            <a:pPr eaLnBrk="1" hangingPunct="1"/>
            <a:endParaRPr lang="sk-SK" altLang="sk-SK" b="1"/>
          </a:p>
          <a:p>
            <a:pPr eaLnBrk="1" hangingPunct="1"/>
            <a:r>
              <a:rPr lang="sk-SK" altLang="sk-SK" b="1"/>
              <a:t>osobnosť učiaceho sa,</a:t>
            </a:r>
            <a:endParaRPr lang="sk-SK" altLang="sk-SK"/>
          </a:p>
          <a:p>
            <a:pPr eaLnBrk="1" hangingPunct="1"/>
            <a:r>
              <a:rPr lang="sk-SK" altLang="sk-SK" b="1"/>
              <a:t>povaha učebnej látky,</a:t>
            </a:r>
            <a:endParaRPr lang="sk-SK" altLang="sk-SK"/>
          </a:p>
          <a:p>
            <a:pPr eaLnBrk="1" hangingPunct="1"/>
            <a:r>
              <a:rPr lang="sk-SK" altLang="sk-SK" b="1"/>
              <a:t>povaha učebného procesu.</a:t>
            </a:r>
            <a:endParaRPr lang="sk-SK" altLang="sk-SK"/>
          </a:p>
          <a:p>
            <a:pPr eaLnBrk="1" hangingPunct="1"/>
            <a:endParaRPr lang="sk-SK" altLang="sk-SK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D000364-6901-384E-595A-56BF5A2C2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sk-SK" sz="2700" dirty="0"/>
            </a:br>
            <a:br>
              <a:rPr lang="sk-SK" sz="2700" dirty="0"/>
            </a:br>
            <a:br>
              <a:rPr lang="sk-SK" sz="2700" dirty="0"/>
            </a:br>
            <a:br>
              <a:rPr lang="sk-SK" sz="2700" dirty="0"/>
            </a:br>
            <a:br>
              <a:rPr lang="sk-SK" sz="2700" dirty="0"/>
            </a:br>
            <a:r>
              <a:rPr lang="sk-SK" sz="2700" i="1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Pri úvahách o realizácii konkrétnej vyučovacej jednotky treba počítať s tromi dôležitými premennými determinujúcimi kvalitu učenia sa žiakov: </a:t>
            </a:r>
            <a:br>
              <a:rPr lang="sk-SK" sz="2700" i="1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</a:br>
            <a:br>
              <a:rPr lang="sk-SK" dirty="0"/>
            </a:br>
            <a:endParaRPr lang="sk-S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Významne ovplyvňujú efektívnosť vyučovacieho procesu</a:t>
            </a:r>
          </a:p>
          <a:p>
            <a:r>
              <a:rPr lang="sk-SK" dirty="0"/>
              <a:t>Dávajú odpoveď na otázku, ako postupovať, aby boli dosiahnuté ciele</a:t>
            </a:r>
          </a:p>
          <a:p>
            <a:r>
              <a:rPr lang="sk-SK" dirty="0"/>
              <a:t>Umožňujú transformovať učivo do vedomostí a zručností žiakov </a:t>
            </a:r>
            <a:r>
              <a:rPr lang="sk-SK" sz="1400" dirty="0"/>
              <a:t>(informácia =&gt;vedomosť)</a:t>
            </a:r>
          </a:p>
          <a:p>
            <a:r>
              <a:rPr lang="sk-SK" dirty="0"/>
              <a:t>Pedagogickí odborníci, ale aj samotní žiaci považujú učiteľov metodický postup za jedno z najdôležitejších kritérií jeho hodnotenia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Postavenie a význam vyučovacích metód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>
            <a:extLst>
              <a:ext uri="{FF2B5EF4-FFF2-40B4-BE49-F238E27FC236}">
                <a16:creationId xmlns:a16="http://schemas.microsoft.com/office/drawing/2014/main" id="{8E35B022-C403-BC69-5BB5-26674953A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altLang="sk-SK" b="1" dirty="0"/>
              <a:t>Pojem   </a:t>
            </a:r>
            <a:r>
              <a:rPr lang="sk-SK" altLang="sk-SK" b="1" i="1" dirty="0"/>
              <a:t>m e t ó d a  </a:t>
            </a:r>
            <a:r>
              <a:rPr lang="sk-SK" altLang="sk-SK" b="1" dirty="0"/>
              <a:t>sa vymedzuje na základe gréckeho termínu </a:t>
            </a:r>
            <a:r>
              <a:rPr lang="sk-SK" altLang="sk-SK" b="1" i="1" dirty="0" err="1"/>
              <a:t>hodos</a:t>
            </a:r>
            <a:r>
              <a:rPr lang="sk-SK" altLang="sk-SK" b="1" dirty="0"/>
              <a:t> - cesta, v spojení s predložkou </a:t>
            </a:r>
            <a:r>
              <a:rPr lang="sk-SK" altLang="sk-SK" b="1" i="1" dirty="0" err="1"/>
              <a:t>meta</a:t>
            </a:r>
            <a:r>
              <a:rPr lang="sk-SK" altLang="sk-SK" b="1" dirty="0"/>
              <a:t> - </a:t>
            </a:r>
            <a:r>
              <a:rPr lang="sk-SK" altLang="sk-SK" b="1" dirty="0" err="1"/>
              <a:t>methodos</a:t>
            </a:r>
            <a:r>
              <a:rPr lang="sk-SK" altLang="sk-SK" b="1" dirty="0"/>
              <a:t> – cesta za určitým cieľom.</a:t>
            </a:r>
          </a:p>
          <a:p>
            <a:pPr eaLnBrk="1" hangingPunct="1"/>
            <a:r>
              <a:rPr lang="sk-SK" altLang="sk-SK" b="1" dirty="0">
                <a:solidFill>
                  <a:srgbClr val="FF0000"/>
                </a:solidFill>
              </a:rPr>
              <a:t>E. </a:t>
            </a:r>
            <a:r>
              <a:rPr lang="sk-SK" altLang="sk-SK" b="1" dirty="0" err="1">
                <a:solidFill>
                  <a:srgbClr val="FF0000"/>
                </a:solidFill>
              </a:rPr>
              <a:t>Stračár</a:t>
            </a:r>
            <a:r>
              <a:rPr lang="sk-SK" altLang="sk-SK" b="1" dirty="0">
                <a:solidFill>
                  <a:srgbClr val="FF0000"/>
                </a:solidFill>
              </a:rPr>
              <a:t> </a:t>
            </a:r>
            <a:r>
              <a:rPr lang="sk-SK" altLang="sk-SK" b="1" dirty="0"/>
              <a:t>pod vyučovacou metódou rozumie  </a:t>
            </a:r>
            <a:r>
              <a:rPr lang="sk-SK" altLang="sk-SK" b="1" i="1" dirty="0"/>
              <a:t>„… zámerné usporiadanie  obsahu vyučovania, činnosti učiteľa a žiaka, ktoré sa zacieľuje na dosiahnutie stanovených výchovných a vzdelávacích cieľov, a to v súlade so zásadami organizácie vyučovania.“ </a:t>
            </a:r>
            <a:endParaRPr lang="sk-SK" altLang="sk-SK" b="1" dirty="0"/>
          </a:p>
          <a:p>
            <a:endParaRPr 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B827F5DD-7F9C-50A1-1974-299269C24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Charakteristika pojmu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92491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k-SK" dirty="0"/>
              <a:t>Vyučovaciu metódu možno chápať ako pedagogický, špecificky didaktický postup na dosiahnutie výučbového cieľa, ako spôsob didaktického stvárnenia obsahu vyučovania.</a:t>
            </a:r>
          </a:p>
          <a:p>
            <a:pPr>
              <a:buNone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Charakteristika pojmu</a:t>
            </a:r>
            <a:br>
              <a:rPr lang="sk-SK" dirty="0"/>
            </a:br>
            <a:endParaRPr lang="sk-S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Zástupný symbol obsahu 1">
            <a:extLst>
              <a:ext uri="{FF2B5EF4-FFF2-40B4-BE49-F238E27FC236}">
                <a16:creationId xmlns:a16="http://schemas.microsoft.com/office/drawing/2014/main" id="{CFB0E277-5115-A2C2-8652-2402DD665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530850"/>
          </a:xfrm>
        </p:spPr>
        <p:txBody>
          <a:bodyPr>
            <a:normAutofit/>
          </a:bodyPr>
          <a:lstStyle/>
          <a:p>
            <a:pPr eaLnBrk="1" hangingPunct="1"/>
            <a:r>
              <a:rPr lang="sk-SK" altLang="sk-SK" dirty="0"/>
              <a:t>Pedagogický slovník: </a:t>
            </a:r>
          </a:p>
          <a:p>
            <a:pPr eaLnBrk="1" hangingPunct="1"/>
            <a:r>
              <a:rPr lang="sk-SK" altLang="sk-SK" dirty="0"/>
              <a:t>(</a:t>
            </a:r>
            <a:r>
              <a:rPr lang="sk-SK" altLang="sk-SK" dirty="0" err="1">
                <a:solidFill>
                  <a:srgbClr val="FF0000"/>
                </a:solidFill>
              </a:rPr>
              <a:t>Průcha</a:t>
            </a:r>
            <a:r>
              <a:rPr lang="sk-SK" altLang="sk-SK" dirty="0">
                <a:solidFill>
                  <a:srgbClr val="FF0000"/>
                </a:solidFill>
              </a:rPr>
              <a:t>, </a:t>
            </a:r>
            <a:r>
              <a:rPr lang="sk-SK" altLang="sk-SK" dirty="0" err="1">
                <a:solidFill>
                  <a:srgbClr val="FF0000"/>
                </a:solidFill>
              </a:rPr>
              <a:t>Walterová</a:t>
            </a:r>
            <a:r>
              <a:rPr lang="sk-SK" altLang="sk-SK" dirty="0">
                <a:solidFill>
                  <a:srgbClr val="FF0000"/>
                </a:solidFill>
              </a:rPr>
              <a:t>, </a:t>
            </a:r>
            <a:r>
              <a:rPr lang="sk-SK" altLang="sk-SK" dirty="0" err="1">
                <a:solidFill>
                  <a:srgbClr val="FF0000"/>
                </a:solidFill>
              </a:rPr>
              <a:t>Mareš</a:t>
            </a:r>
            <a:r>
              <a:rPr lang="sk-SK" altLang="sk-SK" dirty="0">
                <a:solidFill>
                  <a:srgbClr val="FF0000"/>
                </a:solidFill>
              </a:rPr>
              <a:t>, 2005</a:t>
            </a:r>
            <a:r>
              <a:rPr lang="sk-SK" altLang="sk-SK" dirty="0"/>
              <a:t>) vyučovacia metóda </a:t>
            </a:r>
            <a:r>
              <a:rPr lang="sk-SK" altLang="sk-SK" b="1" i="1" dirty="0"/>
              <a:t>„charakterizuje činnosť učiteľa, ktorá vedie žiaka k dosiahnutiu stanovených cieľov“</a:t>
            </a:r>
          </a:p>
          <a:p>
            <a:pPr eaLnBrk="1" hangingPunct="1"/>
            <a:endParaRPr lang="sk-SK" altLang="sk-SK" dirty="0"/>
          </a:p>
          <a:p>
            <a:pPr eaLnBrk="1" hangingPunct="1"/>
            <a:r>
              <a:rPr lang="sk-SK" altLang="sk-SK" dirty="0"/>
              <a:t>Metódu môžeme vyjadriť ako funkciu viacerých zložiek výchovno-vzdelávacieho procesu vzťahom  (</a:t>
            </a:r>
            <a:r>
              <a:rPr lang="sk-SK" altLang="sk-SK" dirty="0" err="1">
                <a:solidFill>
                  <a:srgbClr val="FF0000"/>
                </a:solidFill>
              </a:rPr>
              <a:t>Driensky</a:t>
            </a:r>
            <a:r>
              <a:rPr lang="sk-SK" altLang="sk-SK" dirty="0"/>
              <a:t>:			</a:t>
            </a: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sk-SK" altLang="sk-SK" b="1" dirty="0"/>
              <a:t>		   </a:t>
            </a:r>
            <a:r>
              <a:rPr lang="sk-SK" altLang="sk-SK" sz="3200" b="1" i="1" dirty="0"/>
              <a:t>M = f (</a:t>
            </a:r>
            <a:r>
              <a:rPr lang="sk-SK" altLang="sk-SK" sz="3200" b="1" i="1" dirty="0" err="1"/>
              <a:t>Cv</a:t>
            </a:r>
            <a:r>
              <a:rPr lang="sk-SK" altLang="sk-SK" sz="3200" b="1" i="1" dirty="0"/>
              <a:t>, </a:t>
            </a:r>
            <a:r>
              <a:rPr lang="sk-SK" altLang="sk-SK" sz="3200" b="1" i="1" dirty="0" err="1"/>
              <a:t>Oš</a:t>
            </a:r>
            <a:r>
              <a:rPr lang="sk-SK" altLang="sk-SK" sz="3200" b="1" i="1" dirty="0"/>
              <a:t>, Of, </a:t>
            </a:r>
            <a:r>
              <a:rPr lang="sk-SK" altLang="sk-SK" sz="3200" b="1" i="1" dirty="0" err="1"/>
              <a:t>Pv</a:t>
            </a:r>
            <a:r>
              <a:rPr lang="sk-SK" altLang="sk-SK" sz="3200" b="1" i="1" dirty="0"/>
              <a:t>, t, Čo)</a:t>
            </a:r>
            <a:endParaRPr lang="sk-SK" altLang="sk-SK" sz="3200" i="1" dirty="0"/>
          </a:p>
          <a:p>
            <a:pPr eaLnBrk="1" hangingPunct="1"/>
            <a:r>
              <a:rPr lang="sk-SK" altLang="sk-SK" dirty="0" err="1"/>
              <a:t>Cv</a:t>
            </a:r>
            <a:r>
              <a:rPr lang="sk-SK" altLang="sk-SK" dirty="0"/>
              <a:t> – cieľ, </a:t>
            </a:r>
            <a:r>
              <a:rPr lang="sk-SK" altLang="sk-SK" dirty="0" err="1"/>
              <a:t>Oš</a:t>
            </a:r>
            <a:r>
              <a:rPr lang="sk-SK" altLang="sk-SK" dirty="0"/>
              <a:t> – obsah, Of – organizačná forma, </a:t>
            </a:r>
            <a:r>
              <a:rPr lang="sk-SK" altLang="sk-SK" dirty="0" err="1"/>
              <a:t>Pv</a:t>
            </a:r>
            <a:r>
              <a:rPr lang="sk-SK" altLang="sk-SK" dirty="0"/>
              <a:t> – podmienky, t – čas, Čo – ostatné </a:t>
            </a:r>
            <a:r>
              <a:rPr lang="sk-SK" altLang="sk-SK" dirty="0" err="1"/>
              <a:t>cinitele</a:t>
            </a:r>
            <a:endParaRPr lang="sk-SK" altLang="sk-SK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>
            <a:extLst>
              <a:ext uri="{FF2B5EF4-FFF2-40B4-BE49-F238E27FC236}">
                <a16:creationId xmlns:a16="http://schemas.microsoft.com/office/drawing/2014/main" id="{4FCB09D9-976F-980C-E8FA-7361B884F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666332"/>
          </a:xfrm>
        </p:spPr>
        <p:txBody>
          <a:bodyPr>
            <a:normAutofit fontScale="92500" lnSpcReduction="10000"/>
          </a:bodyPr>
          <a:lstStyle/>
          <a:p>
            <a:pPr lvl="1" eaLnBrk="1" hangingPunct="1"/>
            <a:r>
              <a:rPr lang="sk-SK" altLang="sk-SK" dirty="0"/>
              <a:t>musí to vnímať, chápať, zapamätať si ...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sk-SK" altLang="sk-SK" b="1" i="1" dirty="0"/>
              <a:t>kognitívna stránka učenia;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endParaRPr lang="sk-SK" altLang="sk-SK" dirty="0"/>
          </a:p>
          <a:p>
            <a:pPr lvl="1" eaLnBrk="1" hangingPunct="1">
              <a:buClrTx/>
              <a:buFont typeface="Wingdings" panose="05000000000000000000" pitchFamily="2" charset="2"/>
              <a:buChar char="ü"/>
            </a:pPr>
            <a:r>
              <a:rPr lang="sk-SK" altLang="sk-SK" dirty="0"/>
              <a:t>musí sa chcieť učiť ...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sk-SK" altLang="sk-SK" b="1" i="1" dirty="0"/>
              <a:t>motivačná stránka učenia;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endParaRPr lang="sk-SK" altLang="sk-SK" dirty="0"/>
          </a:p>
          <a:p>
            <a:pPr lvl="1" eaLnBrk="1" hangingPunct="1">
              <a:buClrTx/>
              <a:buFont typeface="Wingdings" panose="05000000000000000000" pitchFamily="2" charset="2"/>
              <a:buChar char="ü"/>
            </a:pPr>
            <a:r>
              <a:rPr lang="sk-SK" altLang="sk-SK" dirty="0"/>
              <a:t>musí mať dostatočnú výdrž sa učiť ...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sk-SK" altLang="sk-SK" b="1" i="1" dirty="0" err="1"/>
              <a:t>konatívna</a:t>
            </a:r>
            <a:r>
              <a:rPr lang="sk-SK" altLang="sk-SK" b="1" i="1" dirty="0"/>
              <a:t> (vôľová) stránka učenia;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endParaRPr lang="sk-SK" altLang="sk-SK" dirty="0"/>
          </a:p>
          <a:p>
            <a:pPr lvl="1" eaLnBrk="1" hangingPunct="1">
              <a:buClrTx/>
              <a:buFont typeface="Wingdings" panose="05000000000000000000" pitchFamily="2" charset="2"/>
              <a:buChar char="ü"/>
            </a:pPr>
            <a:r>
              <a:rPr lang="sk-SK" altLang="sk-SK" dirty="0"/>
              <a:t>musí mať adekvátne podmienky pre učenie (kto ho učí, s kým sa učí) ...</a:t>
            </a:r>
          </a:p>
          <a:p>
            <a:pPr eaLnBrk="1" hangingPunct="1">
              <a:buClrTx/>
              <a:buFont typeface="Wingdings" panose="05000000000000000000" pitchFamily="2" charset="2"/>
              <a:buChar char="ü"/>
            </a:pPr>
            <a:r>
              <a:rPr lang="sk-SK" altLang="sk-SK" b="1" i="1" dirty="0"/>
              <a:t>sociálna stránka učenia.</a:t>
            </a:r>
            <a:endParaRPr lang="sk-SK" alt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F4F45681-88E0-D8CC-B7B8-1603EE57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sk-SK" sz="4900" dirty="0">
                <a:solidFill>
                  <a:srgbClr val="FF0000"/>
                </a:solidFill>
              </a:rPr>
              <a:t>Ak sa žiak niečo učí</a:t>
            </a:r>
            <a:br>
              <a:rPr lang="sk-SK" dirty="0"/>
            </a:b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24078" indent="-514350">
              <a:buNone/>
            </a:pPr>
            <a:r>
              <a:rPr lang="sk-SK" sz="3500" b="1" dirty="0">
                <a:solidFill>
                  <a:srgbClr val="00B050"/>
                </a:solidFill>
              </a:rPr>
              <a:t>Podľa zdroja poznatkov (didaktický aspekt):</a:t>
            </a:r>
          </a:p>
          <a:p>
            <a:pPr marL="624078" indent="-514350">
              <a:buNone/>
            </a:pP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1. Slovné metódy </a:t>
            </a:r>
            <a:r>
              <a:rPr lang="sk-SK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(z</a:t>
            </a:r>
            <a:r>
              <a:rPr lang="sk-SK" dirty="0"/>
              <a:t>drojom poznatkov je hovorené, písané, resp. tlačené slovo)</a:t>
            </a:r>
          </a:p>
          <a:p>
            <a:pPr marL="880110" lvl="1" indent="-514350">
              <a:buNone/>
            </a:pPr>
            <a:r>
              <a:rPr lang="sk-SK" dirty="0"/>
              <a:t>a) monologické (rozprávanie, opis, vysvetľovanie)</a:t>
            </a:r>
          </a:p>
          <a:p>
            <a:pPr marL="880110" lvl="1" indent="-514350">
              <a:buNone/>
            </a:pPr>
            <a:r>
              <a:rPr lang="sk-SK" dirty="0"/>
              <a:t>b) dialogické (rozhovor, diskusia)</a:t>
            </a:r>
          </a:p>
          <a:p>
            <a:pPr marL="880110" lvl="1" indent="-514350">
              <a:buNone/>
            </a:pPr>
            <a:r>
              <a:rPr lang="sk-SK" dirty="0"/>
              <a:t>c) práca s textom (učebnicou, internetom, IKT, AI apod.)</a:t>
            </a:r>
          </a:p>
          <a:p>
            <a:pPr marL="624078" indent="-514350">
              <a:buNone/>
            </a:pP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2. Názorné metódy </a:t>
            </a:r>
            <a:r>
              <a:rPr lang="sk-SK" b="1" dirty="0"/>
              <a:t>(</a:t>
            </a:r>
            <a:r>
              <a:rPr lang="sk-SK" dirty="0"/>
              <a:t>zdrojom poznatkov je živé nazeranie, pozorovanie)</a:t>
            </a:r>
          </a:p>
          <a:p>
            <a:pPr marL="880110" lvl="1" indent="-514350">
              <a:buNone/>
            </a:pP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a) pozorovanie (prírodných javov)</a:t>
            </a:r>
          </a:p>
          <a:p>
            <a:pPr marL="880110" lvl="1" indent="-514350">
              <a:buNone/>
            </a:pP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b) demonštrácia</a:t>
            </a: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(ukážka predmetov, javov, postupov, procesov, filmov apod.)</a:t>
            </a: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	</a:t>
            </a:r>
          </a:p>
          <a:p>
            <a:pPr marL="624078" indent="-514350">
              <a:buNone/>
            </a:pP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3. Praktické (pracovné) metódy 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(zdrojom poznatkov je aktívna činnosť žiakov)</a:t>
            </a:r>
          </a:p>
          <a:p>
            <a:pPr marL="880110" lvl="1" indent="-514350">
              <a:buNone/>
            </a:pP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a) metódy riešenia úloh (referáty, projekty, výkresy, apod.)</a:t>
            </a:r>
          </a:p>
          <a:p>
            <a:pPr marL="880110" lvl="1" indent="-514350">
              <a:buNone/>
            </a:pP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</a:rPr>
              <a:t>b) praktická činnosť (v odbornom výcviku, v dielni)</a:t>
            </a:r>
          </a:p>
          <a:p>
            <a:pPr marL="624078" indent="-514350">
              <a:buNone/>
            </a:pP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Klasifikácia vyučovacích metód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sah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b="1" dirty="0">
                <a:solidFill>
                  <a:srgbClr val="00B050"/>
                </a:solidFill>
              </a:rPr>
              <a:t>Podľa charakteru poznávacej činnosti žiakov (psychologický aspekt):</a:t>
            </a:r>
          </a:p>
          <a:p>
            <a:pPr marL="624078" indent="-514350">
              <a:buFont typeface="+mj-lt"/>
              <a:buAutoNum type="arabicPeriod"/>
            </a:pPr>
            <a:r>
              <a:rPr lang="sk-SK" dirty="0" err="1">
                <a:solidFill>
                  <a:schemeClr val="accent2">
                    <a:lumMod val="75000"/>
                  </a:schemeClr>
                </a:solidFill>
              </a:rPr>
              <a:t>Informačno</a:t>
            </a: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 - receptívna metóda</a:t>
            </a:r>
          </a:p>
          <a:p>
            <a:pPr marL="624078" indent="-514350">
              <a:buFont typeface="+mj-lt"/>
              <a:buAutoNum type="arabicPeriod"/>
            </a:pPr>
            <a:r>
              <a:rPr lang="sk-SK" dirty="0" err="1">
                <a:solidFill>
                  <a:schemeClr val="accent2">
                    <a:lumMod val="75000"/>
                  </a:schemeClr>
                </a:solidFill>
              </a:rPr>
              <a:t>Reproduktívna</a:t>
            </a: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 metóda</a:t>
            </a:r>
          </a:p>
          <a:p>
            <a:pPr marL="624078" indent="-514350">
              <a:buFont typeface="+mj-lt"/>
              <a:buAutoNum type="arabicPeriod"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Problémový výklad</a:t>
            </a:r>
          </a:p>
          <a:p>
            <a:pPr marL="624078" indent="-514350">
              <a:buFont typeface="+mj-lt"/>
              <a:buAutoNum type="arabicPeriod"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Heuristická metóda</a:t>
            </a:r>
          </a:p>
          <a:p>
            <a:pPr marL="624078" indent="-514350">
              <a:buFont typeface="+mj-lt"/>
              <a:buAutoNum type="arabicPeriod"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Výskumná metóda</a:t>
            </a:r>
          </a:p>
          <a:p>
            <a:pPr marL="624078" indent="-514350">
              <a:buFont typeface="+mj-lt"/>
              <a:buAutoNum type="arabicPeriod"/>
            </a:pPr>
            <a:endParaRPr lang="sk-SK" dirty="0">
              <a:solidFill>
                <a:schemeClr val="accent2">
                  <a:lumMod val="75000"/>
                </a:schemeClr>
              </a:solidFill>
            </a:endParaRPr>
          </a:p>
          <a:p>
            <a:pPr marL="624078" indent="-514350">
              <a:buNone/>
            </a:pPr>
            <a:r>
              <a:rPr lang="sk-SK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Pozn. členenie podľa </a:t>
            </a:r>
            <a:r>
              <a:rPr lang="sk-SK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Lernera</a:t>
            </a:r>
            <a:endParaRPr lang="sk-SK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Zástupný symbol obsahu 1"/>
          <p:cNvSpPr>
            <a:spLocks noGrp="1"/>
          </p:cNvSpPr>
          <p:nvPr>
            <p:ph idx="1"/>
          </p:nvPr>
        </p:nvSpPr>
        <p:spPr>
          <a:xfrm>
            <a:off x="251520" y="908720"/>
            <a:ext cx="8229600" cy="4958011"/>
          </a:xfrm>
        </p:spPr>
        <p:txBody>
          <a:bodyPr>
            <a:normAutofit/>
          </a:bodyPr>
          <a:lstStyle/>
          <a:p>
            <a:pPr marL="109728" indent="0" eaLnBrk="1" hangingPunct="1">
              <a:buNone/>
            </a:pPr>
            <a:r>
              <a:rPr lang="sk-SK" b="1" dirty="0">
                <a:solidFill>
                  <a:srgbClr val="00B050"/>
                </a:solidFill>
              </a:rPr>
              <a:t>Metódy z logického aspektu </a:t>
            </a:r>
            <a:endParaRPr lang="sk-SK" altLang="sk-SK" b="1" dirty="0">
              <a:solidFill>
                <a:srgbClr val="00B050"/>
              </a:solidFill>
            </a:endParaRPr>
          </a:p>
          <a:p>
            <a:pPr eaLnBrk="1" hangingPunct="1"/>
            <a:r>
              <a:rPr lang="sk-SK" altLang="sk-SK" dirty="0"/>
              <a:t>analýza, </a:t>
            </a:r>
          </a:p>
          <a:p>
            <a:pPr eaLnBrk="1" hangingPunct="1"/>
            <a:r>
              <a:rPr lang="sk-SK" altLang="sk-SK" dirty="0"/>
              <a:t>syntéza, </a:t>
            </a:r>
          </a:p>
          <a:p>
            <a:pPr eaLnBrk="1" hangingPunct="1"/>
            <a:r>
              <a:rPr lang="sk-SK" altLang="sk-SK" dirty="0"/>
              <a:t>komparácia, </a:t>
            </a:r>
          </a:p>
          <a:p>
            <a:pPr eaLnBrk="1" hangingPunct="1"/>
            <a:r>
              <a:rPr lang="sk-SK" altLang="sk-SK" dirty="0"/>
              <a:t>indukcia, </a:t>
            </a:r>
          </a:p>
          <a:p>
            <a:pPr eaLnBrk="1" hangingPunct="1"/>
            <a:r>
              <a:rPr lang="sk-SK" altLang="sk-SK" dirty="0"/>
              <a:t>dedukcia, </a:t>
            </a:r>
          </a:p>
          <a:p>
            <a:pPr eaLnBrk="1" hangingPunct="1"/>
            <a:r>
              <a:rPr lang="sk-SK" altLang="sk-SK" dirty="0"/>
              <a:t>zovšeobecňovanie, </a:t>
            </a:r>
          </a:p>
          <a:p>
            <a:pPr eaLnBrk="1" hangingPunct="1"/>
            <a:r>
              <a:rPr lang="sk-SK" altLang="sk-SK" dirty="0"/>
              <a:t>abstrakcia </a:t>
            </a:r>
          </a:p>
          <a:p>
            <a:pPr eaLnBrk="1" hangingPunct="1"/>
            <a:r>
              <a:rPr lang="sk-SK" altLang="sk-SK" dirty="0"/>
              <a:t>analógia a pod.</a:t>
            </a:r>
          </a:p>
          <a:p>
            <a:pPr marL="109728" indent="0" eaLnBrk="1" hangingPunct="1">
              <a:buNone/>
            </a:pPr>
            <a:r>
              <a:rPr lang="sk-SK" altLang="sk-SK" sz="2400" i="1" dirty="0"/>
              <a:t>Pozn.: Málokedy samostatne, väčšinou v kombinácii</a:t>
            </a:r>
            <a:endParaRPr lang="sk-SK" altLang="sk-SK" sz="2400" dirty="0"/>
          </a:p>
          <a:p>
            <a:pPr eaLnBrk="1" hangingPunct="1"/>
            <a:endParaRPr lang="sk-SK" alt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6071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sk-S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343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k-SK" b="1" dirty="0">
                <a:solidFill>
                  <a:srgbClr val="00B050"/>
                </a:solidFill>
              </a:rPr>
              <a:t>Podľa fáz, etáp vyučovacieho procesu (procesuálne hľadisko):</a:t>
            </a:r>
          </a:p>
          <a:p>
            <a:pPr>
              <a:buNone/>
            </a:pPr>
            <a:endParaRPr lang="sk-SK" dirty="0"/>
          </a:p>
          <a:p>
            <a:pPr marL="624078" indent="-514350">
              <a:buClrTx/>
              <a:buAutoNum type="alphaLcParenR"/>
            </a:pPr>
            <a:r>
              <a:rPr lang="sk-SK" dirty="0"/>
              <a:t>Expozičné metódy</a:t>
            </a:r>
          </a:p>
          <a:p>
            <a:pPr marL="624078" indent="-514350">
              <a:buClrTx/>
              <a:buAutoNum type="alphaLcParenR"/>
            </a:pPr>
            <a:r>
              <a:rPr lang="sk-SK" dirty="0"/>
              <a:t>Motivačné metódy</a:t>
            </a:r>
          </a:p>
          <a:p>
            <a:pPr marL="624078" indent="-514350">
              <a:buClrTx/>
              <a:buAutoNum type="alphaLcParenR"/>
            </a:pPr>
            <a:r>
              <a:rPr lang="sk-SK" dirty="0"/>
              <a:t>Fixačné metódy</a:t>
            </a:r>
          </a:p>
          <a:p>
            <a:pPr marL="624078" indent="-514350">
              <a:buClrTx/>
              <a:buAutoNum type="alphaLcParenR"/>
            </a:pPr>
            <a:r>
              <a:rPr lang="sk-SK" dirty="0"/>
              <a:t>Aplikačné metódy</a:t>
            </a:r>
          </a:p>
          <a:p>
            <a:pPr marL="624078" indent="-514350">
              <a:buClrTx/>
              <a:buAutoNum type="alphaLcParenR"/>
            </a:pPr>
            <a:r>
              <a:rPr lang="sk-SK" dirty="0"/>
              <a:t>Diagnostické metódy</a:t>
            </a:r>
          </a:p>
          <a:p>
            <a:pPr marL="624078" indent="-514350">
              <a:buAutoNum type="alphaLcParenR"/>
            </a:pPr>
            <a:endParaRPr lang="sk-SK" dirty="0">
              <a:solidFill>
                <a:schemeClr val="accent2">
                  <a:lumMod val="75000"/>
                </a:schemeClr>
              </a:solidFill>
            </a:endParaRPr>
          </a:p>
          <a:p>
            <a:pPr marL="624078" indent="-514350">
              <a:buAutoNum type="alphaLcParenR"/>
            </a:pPr>
            <a:endParaRPr lang="sk-SK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/>
              <a:t>Závisí od:</a:t>
            </a:r>
          </a:p>
          <a:p>
            <a:r>
              <a:rPr lang="sk-SK" dirty="0"/>
              <a:t>Výučbového cieľa (predmetu, vyučovacej jednotky, témy)</a:t>
            </a:r>
          </a:p>
          <a:p>
            <a:r>
              <a:rPr lang="sk-SK" dirty="0"/>
              <a:t>Charakteru preberaného učiva (abstraktné, konkrétne, teoretické, praktické, faktografia, kauzalita...)</a:t>
            </a:r>
          </a:p>
          <a:p>
            <a:r>
              <a:rPr lang="sk-SK" dirty="0"/>
              <a:t>Prístupnosti a druhu materiálnych prostriedkov</a:t>
            </a:r>
          </a:p>
          <a:p>
            <a:r>
              <a:rPr lang="sk-SK" dirty="0"/>
              <a:t>Organizačnej formy</a:t>
            </a:r>
          </a:p>
          <a:p>
            <a:r>
              <a:rPr lang="sk-SK" dirty="0"/>
              <a:t>Fyziologicko-psychického stavu žiakov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Výber vyučovacej metódy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>
            <a:extLst>
              <a:ext uri="{FF2B5EF4-FFF2-40B4-BE49-F238E27FC236}">
                <a16:creationId xmlns:a16="http://schemas.microsoft.com/office/drawing/2014/main" id="{A4CD7F96-9A72-7C95-4EC2-828DF053E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dirty="0"/>
              <a:t>intelektuálne pozadie triedy,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dirty="0"/>
              <a:t>osobnostné predpoklady jednotlivcov,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dirty="0"/>
              <a:t>vyučovací predmet,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dirty="0"/>
              <a:t>obsah vzdelávania,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dirty="0"/>
              <a:t>cieľ,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dirty="0"/>
              <a:t>momentálne psychosomatické rozpoloženie učiteľa, resp. žiakov,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dirty="0"/>
              <a:t>materiálne zabezpečenie školy,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dirty="0"/>
              <a:t>dĺžka učiteľovej praxe a pod.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35BD21C7-8DC1-8C80-B688-F7085FCCB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sz="3100" dirty="0">
                <a:solidFill>
                  <a:srgbClr val="FF0000"/>
                </a:solidFill>
                <a:latin typeface="Arial Black" panose="020B0A04020102020204" pitchFamily="34" charset="0"/>
              </a:rPr>
              <a:t>O výbere vyučovacích metód rozhoduje niekoľko vzájomne sa podmieňujúcich faktorov, napr.: </a:t>
            </a:r>
            <a:br>
              <a:rPr lang="sk-SK" dirty="0"/>
            </a:br>
            <a:endParaRPr lang="sk-SK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k-SK" dirty="0"/>
              <a:t>Vyučovacia metóda má nasledovné vlastnosti:</a:t>
            </a:r>
          </a:p>
          <a:p>
            <a:r>
              <a:rPr lang="sk-SK" b="1" dirty="0">
                <a:solidFill>
                  <a:srgbClr val="FF0000"/>
                </a:solidFill>
              </a:rPr>
              <a:t>Výchovná</a:t>
            </a:r>
          </a:p>
          <a:p>
            <a:r>
              <a:rPr lang="sk-SK" b="1" dirty="0">
                <a:solidFill>
                  <a:srgbClr val="FF0000"/>
                </a:solidFill>
              </a:rPr>
              <a:t>Informatívne nosná</a:t>
            </a:r>
          </a:p>
          <a:p>
            <a:r>
              <a:rPr lang="sk-SK" b="1" dirty="0" err="1">
                <a:solidFill>
                  <a:srgbClr val="FF0000"/>
                </a:solidFill>
              </a:rPr>
              <a:t>Formatívne</a:t>
            </a:r>
            <a:r>
              <a:rPr lang="sk-SK" b="1" dirty="0">
                <a:solidFill>
                  <a:srgbClr val="FF0000"/>
                </a:solidFill>
              </a:rPr>
              <a:t> účinná</a:t>
            </a:r>
          </a:p>
          <a:p>
            <a:r>
              <a:rPr lang="sk-SK" dirty="0"/>
              <a:t>Racionálne a emotívne pôsobivá</a:t>
            </a:r>
          </a:p>
          <a:p>
            <a:r>
              <a:rPr lang="sk-SK" dirty="0"/>
              <a:t>Prirodzená</a:t>
            </a:r>
          </a:p>
          <a:p>
            <a:r>
              <a:rPr lang="sk-SK" dirty="0"/>
              <a:t>Použiteľná v praxi</a:t>
            </a:r>
          </a:p>
          <a:p>
            <a:r>
              <a:rPr lang="sk-SK" dirty="0"/>
              <a:t>Adekvátna žiakom</a:t>
            </a:r>
          </a:p>
          <a:p>
            <a:r>
              <a:rPr lang="sk-SK" dirty="0"/>
              <a:t>Adekvátna učiteľovi</a:t>
            </a:r>
          </a:p>
          <a:p>
            <a:r>
              <a:rPr lang="sk-SK" dirty="0"/>
              <a:t>Didakticky a finančne ekonomická</a:t>
            </a:r>
          </a:p>
          <a:p>
            <a:r>
              <a:rPr lang="sk-SK" dirty="0"/>
              <a:t>Hygienická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Efektívnosť a účinnosť vyučovacej metódy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E5A6FC65-5699-E684-4979-5080D552A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k-SK" dirty="0">
                <a:solidFill>
                  <a:srgbClr val="FF0000"/>
                </a:solidFill>
              </a:rPr>
            </a:br>
            <a:br>
              <a:rPr lang="sk-SK" dirty="0">
                <a:solidFill>
                  <a:srgbClr val="FF0000"/>
                </a:solidFill>
              </a:rPr>
            </a:br>
            <a:br>
              <a:rPr lang="sk-SK" dirty="0">
                <a:solidFill>
                  <a:srgbClr val="FF0000"/>
                </a:solidFill>
              </a:rPr>
            </a:br>
            <a:br>
              <a:rPr lang="sk-SK" dirty="0">
                <a:solidFill>
                  <a:srgbClr val="FF0000"/>
                </a:solidFill>
              </a:rPr>
            </a:br>
            <a:br>
              <a:rPr lang="sk-SK" dirty="0">
                <a:solidFill>
                  <a:srgbClr val="FF0000"/>
                </a:solidFill>
              </a:rPr>
            </a:br>
            <a:br>
              <a:rPr lang="sk-SK" dirty="0">
                <a:solidFill>
                  <a:srgbClr val="FF0000"/>
                </a:solidFill>
              </a:rPr>
            </a:br>
            <a:br>
              <a:rPr lang="sk-SK" dirty="0">
                <a:solidFill>
                  <a:srgbClr val="FF0000"/>
                </a:solidFill>
              </a:rPr>
            </a:br>
            <a:br>
              <a:rPr lang="sk-SK" dirty="0">
                <a:solidFill>
                  <a:srgbClr val="FF0000"/>
                </a:solidFill>
              </a:rPr>
            </a:br>
            <a:br>
              <a:rPr lang="sk-SK" dirty="0">
                <a:solidFill>
                  <a:srgbClr val="FF0000"/>
                </a:solidFill>
              </a:rPr>
            </a:br>
            <a:r>
              <a:rPr lang="sk-SK" dirty="0">
                <a:solidFill>
                  <a:srgbClr val="FF0000"/>
                </a:solidFill>
              </a:rPr>
              <a:t>Charakteristika vybraných metód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93226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666523"/>
          </a:xfrm>
        </p:spPr>
        <p:txBody>
          <a:bodyPr/>
          <a:lstStyle/>
          <a:p>
            <a:pPr>
              <a:buNone/>
            </a:pPr>
            <a:endParaRPr lang="sk-SK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sk-SK" dirty="0"/>
              <a:t>	Metódy získavania a udržiavania pozornosti a záujmu žiakov</a:t>
            </a:r>
          </a:p>
          <a:p>
            <a:pPr marL="624078" indent="-514350">
              <a:buClrTx/>
              <a:buFont typeface="+mj-lt"/>
              <a:buAutoNum type="arabicPeriod"/>
            </a:pPr>
            <a:r>
              <a:rPr lang="sk-SK" b="1" i="1" dirty="0"/>
              <a:t>Vstupné motivačné </a:t>
            </a:r>
            <a:r>
              <a:rPr lang="sk-SK" i="1" dirty="0"/>
              <a:t>metódy (na začiatku vyučovacej jednotky)</a:t>
            </a:r>
          </a:p>
          <a:p>
            <a:pPr marL="624078" indent="-514350">
              <a:buClrTx/>
              <a:buFont typeface="+mj-lt"/>
              <a:buAutoNum type="arabicPeriod"/>
            </a:pPr>
            <a:r>
              <a:rPr lang="sk-SK" b="1" i="1" dirty="0"/>
              <a:t>Priebežné motivačné </a:t>
            </a:r>
            <a:r>
              <a:rPr lang="sk-SK" i="1" dirty="0"/>
              <a:t>metódy (v priebehu vyučovacej jednotky)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4900" cap="all" dirty="0">
                <a:solidFill>
                  <a:srgbClr val="FF0000"/>
                </a:solidFill>
              </a:rPr>
              <a:t>Motivačné metódy</a:t>
            </a:r>
            <a:br>
              <a:rPr lang="sk-SK" dirty="0">
                <a:solidFill>
                  <a:srgbClr val="002060"/>
                </a:solidFill>
              </a:rPr>
            </a:br>
            <a:endParaRPr lang="sk-SK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Veci, ktoré sa učím sa mi hodia</a:t>
            </a:r>
          </a:p>
          <a:p>
            <a:r>
              <a:rPr lang="sk-SK" dirty="0"/>
              <a:t>Kvalifikácia, ktorú získam sa mi hodí</a:t>
            </a:r>
          </a:p>
          <a:p>
            <a:r>
              <a:rPr lang="sk-SK" dirty="0"/>
              <a:t>Pri učení mávam úspech a to mi zvyšuje sebavedomie</a:t>
            </a:r>
          </a:p>
          <a:p>
            <a:r>
              <a:rPr lang="sk-SK" dirty="0"/>
              <a:t>Keď sa dobre učím, získam uznanie učiteľa a spolužiakov</a:t>
            </a:r>
          </a:p>
          <a:p>
            <a:r>
              <a:rPr lang="sk-SK" dirty="0"/>
              <a:t>Keď sa neučím, má to nepríjemné dôsledky</a:t>
            </a:r>
          </a:p>
          <a:p>
            <a:r>
              <a:rPr lang="sk-SK" dirty="0"/>
              <a:t>Učivo je zaujímavé, vzbudzuje moju zvedavosť</a:t>
            </a:r>
          </a:p>
          <a:p>
            <a:r>
              <a:rPr lang="sk-SK" dirty="0"/>
              <a:t>Vyučovanie môže byť zábavné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Motivácia žiakov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sk-SK" dirty="0"/>
              <a:t>Prejavujte záujem, entuziazmus pre odbor, tému a učenie, ukážte jeho význam vo svete, v priemysle, noste na hodiny predmety z praxe, poukážte na aplikáciu učiva, pozvite odborníkov z praxe, choďte na exkurzie</a:t>
            </a:r>
          </a:p>
          <a:p>
            <a:pPr>
              <a:buClrTx/>
            </a:pPr>
            <a:r>
              <a:rPr lang="sk-SK" dirty="0"/>
              <a:t>Nešetrite sa, nebuďte lenivý a unudený</a:t>
            </a:r>
          </a:p>
          <a:p>
            <a:pPr>
              <a:buClrTx/>
            </a:pPr>
            <a:r>
              <a:rPr lang="sk-SK" dirty="0"/>
              <a:t>Buďte úprimný a otvorený v relevantných veciach, zdvorilý, bez sarkazmu a ubližovania</a:t>
            </a:r>
          </a:p>
          <a:p>
            <a:pPr>
              <a:buClrTx/>
            </a:pPr>
            <a:r>
              <a:rPr lang="sk-SK" dirty="0"/>
              <a:t>Majte široký rozhľad nielen v odbore, ale aj všeobecne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Vzbudenie záujmu žiakov – čo má robiť učiteľ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sk-SK" dirty="0"/>
              <a:t>Buďte zvedavý a trpezlivý v počúvaní a dobre reagujte na otázky a odpovede </a:t>
            </a:r>
          </a:p>
          <a:p>
            <a:pPr>
              <a:buClrTx/>
            </a:pPr>
            <a:r>
              <a:rPr lang="sk-SK" dirty="0"/>
              <a:t>Buďte empatický</a:t>
            </a:r>
          </a:p>
          <a:p>
            <a:pPr>
              <a:buClrTx/>
            </a:pPr>
            <a:r>
              <a:rPr lang="sk-SK" dirty="0"/>
              <a:t>Neberte sa príliš vážne, majte nadhľad, používajte humor</a:t>
            </a:r>
          </a:p>
          <a:p>
            <a:pPr>
              <a:buClrTx/>
            </a:pPr>
            <a:r>
              <a:rPr lang="sk-SK" dirty="0"/>
              <a:t>Využívajte tvorivosť a sebavyjadrenie žiakov</a:t>
            </a:r>
          </a:p>
          <a:p>
            <a:pPr>
              <a:buClrTx/>
            </a:pPr>
            <a:r>
              <a:rPr lang="sk-SK" dirty="0"/>
              <a:t>Zapájajte žiakov aktívne do vyučovania</a:t>
            </a:r>
          </a:p>
          <a:p>
            <a:pPr>
              <a:buClrTx/>
            </a:pPr>
            <a:r>
              <a:rPr lang="sk-SK" dirty="0"/>
              <a:t>Dávajte žiakom hádanky, prekvapivé, súťažné a problémové úlohy </a:t>
            </a:r>
          </a:p>
          <a:p>
            <a:pPr>
              <a:buClrTx/>
            </a:pPr>
            <a:r>
              <a:rPr lang="sk-SK" dirty="0"/>
              <a:t>Pravidelne odmeňujte činnosť žiakov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Vzbudenie záujmu žiakov – čo má robiť učiteľ</a:t>
            </a:r>
            <a:endParaRPr lang="sk-SK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Motivačné rozprávanie </a:t>
            </a:r>
            <a:r>
              <a:rPr lang="sk-SK" b="1" dirty="0"/>
              <a:t>(emočne zafarbené slovné približovanie preberanej témy)</a:t>
            </a:r>
          </a:p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Motivačný rozhovor  </a:t>
            </a:r>
            <a:r>
              <a:rPr lang="sk-SK" b="1" dirty="0"/>
              <a:t>(vedenie dialógu so žiakmi za účelom aktivizácie ich poznatkov, skúseností a zážitkov, prebudenie záujmu)</a:t>
            </a:r>
          </a:p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Motivačná demonštrácia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/>
              <a:t>(ukážka, film, video, prospekty)</a:t>
            </a:r>
          </a:p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Problém</a:t>
            </a:r>
          </a:p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Otázka</a:t>
            </a:r>
            <a:r>
              <a:rPr lang="sk-SK" b="1" dirty="0"/>
              <a:t> (priama, rečnícka)</a:t>
            </a:r>
          </a:p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Vlastný zážitok </a:t>
            </a:r>
            <a:r>
              <a:rPr lang="sk-SK" b="1" dirty="0"/>
              <a:t>(stručne a skromne)</a:t>
            </a:r>
          </a:p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Príhoda zo života</a:t>
            </a:r>
          </a:p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Rekvizity </a:t>
            </a:r>
            <a:r>
              <a:rPr lang="sk-SK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sk-SK" b="1" dirty="0"/>
              <a:t>(majú prekvapiť, slúžiť a nerušiť)</a:t>
            </a:r>
          </a:p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Citáty, príslovia, definície</a:t>
            </a:r>
          </a:p>
          <a:p>
            <a:pPr marL="109728" indent="0">
              <a:buNone/>
            </a:pPr>
            <a:endParaRPr lang="sk-SK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Vstupné motivačné metódy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Motivačné výzvy </a:t>
            </a:r>
            <a:r>
              <a:rPr lang="sk-SK" b="1" dirty="0"/>
              <a:t>(</a:t>
            </a:r>
            <a:r>
              <a:rPr lang="sk-SK" b="1" i="1" dirty="0"/>
              <a:t>Teraz dávajte pozor! Toto je dôležité! Všimnite si...!) </a:t>
            </a:r>
          </a:p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Aktualizácia obsahu </a:t>
            </a:r>
            <a:r>
              <a:rPr lang="sk-SK" b="1" i="1" dirty="0"/>
              <a:t>príklady zo života, využiteľnosť v praxi, v ďalšom štúdiu, v živote </a:t>
            </a:r>
          </a:p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Zaujímavá a zábavná prezentácia učiva</a:t>
            </a:r>
          </a:p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Problémové vyučovanie</a:t>
            </a:r>
          </a:p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Systém a orientácia, prehľad</a:t>
            </a:r>
          </a:p>
          <a:p>
            <a:pPr>
              <a:buClr>
                <a:schemeClr val="tx1"/>
              </a:buClr>
            </a:pPr>
            <a:r>
              <a:rPr lang="sk-SK" b="1" i="1" dirty="0">
                <a:solidFill>
                  <a:srgbClr val="FF0000"/>
                </a:solidFill>
              </a:rPr>
              <a:t>Pochvaly, konštruktívna kritika, pokarhanie, známky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Priebežné motivačné metódy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Tx/>
            </a:pPr>
            <a:r>
              <a:rPr lang="sk-SK" b="1" dirty="0"/>
              <a:t>Autokratický štýl vyučovania</a:t>
            </a:r>
          </a:p>
          <a:p>
            <a:pPr>
              <a:buClrTx/>
            </a:pPr>
            <a:r>
              <a:rPr lang="sk-SK" b="1" dirty="0" err="1"/>
              <a:t>Rigidita</a:t>
            </a:r>
            <a:r>
              <a:rPr lang="sk-SK" b="1" dirty="0"/>
              <a:t>, strnulosť vyučovacích hodín</a:t>
            </a:r>
          </a:p>
          <a:p>
            <a:pPr>
              <a:buClrTx/>
            </a:pPr>
            <a:r>
              <a:rPr lang="sk-SK" b="1" dirty="0"/>
              <a:t>Málo tvorivé prostredie a úlohy</a:t>
            </a:r>
          </a:p>
          <a:p>
            <a:pPr>
              <a:buClrTx/>
            </a:pPr>
            <a:r>
              <a:rPr lang="sk-SK" b="1" dirty="0"/>
              <a:t>Odtrhnutie od praxe, od života</a:t>
            </a:r>
          </a:p>
          <a:p>
            <a:pPr>
              <a:buClrTx/>
            </a:pPr>
            <a:r>
              <a:rPr lang="sk-SK" b="1" dirty="0"/>
              <a:t>Príliš veľa (alebo málo) informácií</a:t>
            </a:r>
          </a:p>
          <a:p>
            <a:pPr>
              <a:buClrTx/>
            </a:pPr>
            <a:r>
              <a:rPr lang="sk-SK" b="1" dirty="0"/>
              <a:t>Neprimeraná náročnosť a tempo práce</a:t>
            </a:r>
          </a:p>
          <a:p>
            <a:pPr>
              <a:buClrTx/>
            </a:pPr>
            <a:r>
              <a:rPr lang="sk-SK" b="1" dirty="0"/>
              <a:t>Nevysvetlená odborná terminológia</a:t>
            </a:r>
          </a:p>
          <a:p>
            <a:pPr>
              <a:buClrTx/>
            </a:pPr>
            <a:r>
              <a:rPr lang="sk-SK" b="1" dirty="0"/>
              <a:t>Neprimeraná slovná zásoba (veľa cudzích slov, komplikované vety, dialekt)</a:t>
            </a:r>
          </a:p>
          <a:p>
            <a:pPr>
              <a:buClrTx/>
            </a:pPr>
            <a:r>
              <a:rPr lang="sk-SK" b="1" dirty="0"/>
              <a:t>Nevhodné prostredie (hluk, teplo, chlad, neporiadok, piatok, posledná hodina a pod...)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rgbClr val="FF0000"/>
                </a:solidFill>
              </a:rPr>
              <a:t>Demotivačné</a:t>
            </a:r>
            <a:r>
              <a:rPr lang="sk-SK" dirty="0">
                <a:solidFill>
                  <a:srgbClr val="FF0000"/>
                </a:solidFill>
              </a:rPr>
              <a:t> faktory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sk-SK" dirty="0"/>
              <a:t>Dôraz na školské známky</a:t>
            </a:r>
          </a:p>
          <a:p>
            <a:pPr>
              <a:buClrTx/>
            </a:pPr>
            <a:r>
              <a:rPr lang="sk-SK" dirty="0"/>
              <a:t>Neprimerané zdôrazňovanie súťaživosti</a:t>
            </a:r>
          </a:p>
          <a:p>
            <a:pPr>
              <a:buClrTx/>
            </a:pPr>
            <a:r>
              <a:rPr lang="sk-SK" dirty="0"/>
              <a:t>Emočné faktory (depresia, úzkosť, stres, strach, predchádzajúci neúspech)</a:t>
            </a:r>
          </a:p>
          <a:p>
            <a:endParaRPr lang="sk-SK" dirty="0"/>
          </a:p>
          <a:p>
            <a:endParaRPr lang="sk-SK" dirty="0"/>
          </a:p>
          <a:p>
            <a:pPr>
              <a:buNone/>
            </a:pPr>
            <a:r>
              <a:rPr lang="sk-SK" i="1" dirty="0">
                <a:solidFill>
                  <a:srgbClr val="0070C0"/>
                </a:solidFill>
              </a:rPr>
              <a:t>Aj medzi jednotkármi môžu byť intelektuálne slabší, netvoriví, snobi, interpersonálne nedostatoční a emoční invalidi...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rgbClr val="FF0000"/>
                </a:solidFill>
              </a:rPr>
              <a:t>Demotivačné</a:t>
            </a:r>
            <a:r>
              <a:rPr lang="sk-SK" dirty="0">
                <a:solidFill>
                  <a:srgbClr val="FF0000"/>
                </a:solidFill>
              </a:rPr>
              <a:t> faktory</a:t>
            </a:r>
            <a:endParaRPr lang="sk-SK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530169"/>
              </p:ext>
            </p:extLst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Motivácia      </a:t>
            </a:r>
            <a:r>
              <a:rPr lang="sk-SK" dirty="0">
                <a:solidFill>
                  <a:schemeClr val="bg2">
                    <a:lumMod val="50000"/>
                  </a:schemeClr>
                </a:solidFill>
              </a:rPr>
              <a:t>(FOCUZ)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k-SK" dirty="0">
                <a:solidFill>
                  <a:schemeClr val="accent4">
                    <a:lumMod val="75000"/>
                  </a:schemeClr>
                </a:solidFill>
              </a:rPr>
              <a:t>Metódy poznávania, osvojovania nového učiva</a:t>
            </a:r>
          </a:p>
          <a:p>
            <a:pPr>
              <a:buNone/>
            </a:pPr>
            <a:r>
              <a:rPr lang="sk-SK" dirty="0">
                <a:solidFill>
                  <a:schemeClr val="accent4">
                    <a:lumMod val="75000"/>
                  </a:schemeClr>
                </a:solidFill>
              </a:rPr>
              <a:t>Sem patria: </a:t>
            </a:r>
          </a:p>
          <a:p>
            <a:pPr>
              <a:buNone/>
            </a:pPr>
            <a:r>
              <a:rPr lang="sk-SK" dirty="0" err="1">
                <a:solidFill>
                  <a:srgbClr val="FF0000"/>
                </a:solidFill>
              </a:rPr>
              <a:t>Všeobecnodidaktické</a:t>
            </a:r>
            <a:r>
              <a:rPr lang="sk-SK" dirty="0">
                <a:solidFill>
                  <a:srgbClr val="FF0000"/>
                </a:solidFill>
              </a:rPr>
              <a:t> metódy </a:t>
            </a:r>
          </a:p>
          <a:p>
            <a:pPr>
              <a:buNone/>
            </a:pPr>
            <a:r>
              <a:rPr lang="sk-SK" dirty="0">
                <a:solidFill>
                  <a:schemeClr val="accent4">
                    <a:lumMod val="75000"/>
                  </a:schemeClr>
                </a:solidFill>
              </a:rPr>
              <a:t>ide o organizáciu poznávacej činnosti a jej riadenie učiteľom vo všeobecnosti a ich konkrétna realizácia v rôznych fázach vyučovacieho procesu a v jednotlivých predmetoch sa realizuje prostredníctvom rôznych tradičných a problémových  metód, didaktických hier apod.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cap="all" dirty="0">
                <a:solidFill>
                  <a:srgbClr val="FF0000"/>
                </a:solidFill>
              </a:rPr>
              <a:t>Expozičné metódy </a:t>
            </a:r>
            <a:r>
              <a:rPr lang="sk-SK" sz="1200" cap="all" dirty="0">
                <a:solidFill>
                  <a:srgbClr val="FF0000"/>
                </a:solidFill>
              </a:rPr>
              <a:t>zároveň </a:t>
            </a:r>
            <a:r>
              <a:rPr lang="sk-SK" sz="1200" cap="all" dirty="0" err="1">
                <a:solidFill>
                  <a:srgbClr val="FF0000"/>
                </a:solidFill>
              </a:rPr>
              <a:t>pspychologický</a:t>
            </a:r>
            <a:r>
              <a:rPr lang="sk-SK" sz="1200" cap="all" dirty="0">
                <a:solidFill>
                  <a:srgbClr val="FF0000"/>
                </a:solidFill>
              </a:rPr>
              <a:t> aspekt – charakter poznávacej činnosti žiaka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sk-SK" dirty="0"/>
              <a:t>Podstata spočíva v prezentácii informácie v </a:t>
            </a:r>
            <a:r>
              <a:rPr lang="sk-SK" b="1" i="1" dirty="0">
                <a:solidFill>
                  <a:srgbClr val="FF0000"/>
                </a:solidFill>
              </a:rPr>
              <a:t>hotovej </a:t>
            </a:r>
            <a:r>
              <a:rPr lang="sk-SK" dirty="0"/>
              <a:t>podobe žiakom (informuje ich) a žiaci tieto informácie vnímajú prostredníctvom </a:t>
            </a:r>
            <a:r>
              <a:rPr lang="sk-SK" b="1" i="1" dirty="0">
                <a:solidFill>
                  <a:srgbClr val="FF0000"/>
                </a:solidFill>
              </a:rPr>
              <a:t>receptorov </a:t>
            </a:r>
            <a:r>
              <a:rPr lang="sk-SK" dirty="0"/>
              <a:t>(najmä sluch a zraku) </a:t>
            </a:r>
          </a:p>
          <a:p>
            <a:pPr>
              <a:buClrTx/>
            </a:pPr>
            <a:r>
              <a:rPr lang="sk-SK" dirty="0"/>
              <a:t>Zdrojom informácie môže byť aj učebnica, názorné pomôcky, činnosť- teda slovo, obraz, graf, diagram</a:t>
            </a:r>
          </a:p>
          <a:p>
            <a:pPr>
              <a:buClrTx/>
            </a:pPr>
            <a:r>
              <a:rPr lang="sk-SK" dirty="0"/>
              <a:t>Výsledkom sú vedomosti na úrovni zapamätania a porozumenia, nie zručnosti</a:t>
            </a:r>
          </a:p>
          <a:p>
            <a:pPr>
              <a:buClrTx/>
            </a:pPr>
            <a:r>
              <a:rPr lang="sk-SK" dirty="0"/>
              <a:t>Realizuje sa slovnými, názornými metódami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Informačno-receptívna metóda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Zástupný symbol obsahu 1">
            <a:extLst>
              <a:ext uri="{FF2B5EF4-FFF2-40B4-BE49-F238E27FC236}">
                <a16:creationId xmlns:a16="http://schemas.microsoft.com/office/drawing/2014/main" id="{9452C024-B56C-85C6-C78D-ACC05066A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altLang="sk-SK" dirty="0"/>
              <a:t>jasná,  pre žiakov  zrozumiteľná a prijateľná formulácia cieľov;</a:t>
            </a:r>
          </a:p>
          <a:p>
            <a:r>
              <a:rPr lang="sk-SK" altLang="sk-SK" dirty="0"/>
              <a:t>rozdelenie učiva na menšie, logicky ucelené časti - osnova max - 7 prvkov</a:t>
            </a:r>
          </a:p>
          <a:p>
            <a:pPr eaLnBrk="1" hangingPunct="1"/>
            <a:r>
              <a:rPr lang="sk-SK" altLang="sk-SK" dirty="0"/>
              <a:t>; </a:t>
            </a:r>
          </a:p>
          <a:p>
            <a:pPr eaLnBrk="1" hangingPunct="1"/>
            <a:r>
              <a:rPr lang="sk-SK" altLang="sk-SK" dirty="0"/>
              <a:t>pri ich expozícii rešpektovať didaktickú zásadu primeranosti a postupnosti,  </a:t>
            </a:r>
          </a:p>
          <a:p>
            <a:pPr eaLnBrk="1" hangingPunct="1"/>
            <a:r>
              <a:rPr lang="sk-SK" altLang="sk-SK" dirty="0"/>
              <a:t>každú časť v rámci výkladu zhrnúť;</a:t>
            </a:r>
          </a:p>
          <a:p>
            <a:pPr eaLnBrk="1" hangingPunct="1"/>
            <a:r>
              <a:rPr lang="sk-SK" altLang="sk-SK" dirty="0"/>
              <a:t>hlavné pojmy, vzťahy a myšlienky zapisovať na tabuľu; 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CE2F310-5218-4A1A-F3D2-0B806BF23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dirty="0">
                <a:solidFill>
                  <a:srgbClr val="FF0000"/>
                </a:solidFill>
              </a:rPr>
              <a:t>Ako z minima vyťažiť maximum -</a:t>
            </a:r>
            <a:br>
              <a:rPr lang="sk-SK" dirty="0"/>
            </a:br>
            <a:r>
              <a:rPr lang="sk-SK" dirty="0">
                <a:solidFill>
                  <a:srgbClr val="FF0000"/>
                </a:solidFill>
              </a:rPr>
              <a:t>ako zefektívniť IRM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Zástupný symbol obsahu 1">
            <a:extLst>
              <a:ext uri="{FF2B5EF4-FFF2-40B4-BE49-F238E27FC236}">
                <a16:creationId xmlns:a16="http://schemas.microsoft.com/office/drawing/2014/main" id="{48D810A2-F1AC-E6CB-A2C5-6FB7DC9E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673725"/>
          </a:xfrm>
        </p:spPr>
        <p:txBody>
          <a:bodyPr/>
          <a:lstStyle/>
          <a:p>
            <a:pPr eaLnBrk="1" hangingPunct="1"/>
            <a:r>
              <a:rPr lang="sk-SK" altLang="sk-SK"/>
              <a:t>kľúčové prvky učiva prezentovať technikou  </a:t>
            </a:r>
            <a:r>
              <a:rPr lang="sk-SK" altLang="sk-SK" b="1"/>
              <a:t>pravidlo – príklad – pravidlo</a:t>
            </a:r>
            <a:r>
              <a:rPr lang="sk-SK" altLang="sk-SK"/>
              <a:t> </a:t>
            </a:r>
            <a:r>
              <a:rPr lang="sk-SK" altLang="sk-SK" b="1" i="1">
                <a:solidFill>
                  <a:srgbClr val="FF0000"/>
                </a:solidFill>
              </a:rPr>
              <a:t>(rul-eg-rul)</a:t>
            </a:r>
          </a:p>
          <a:p>
            <a:pPr eaLnBrk="1" hangingPunct="1"/>
            <a:r>
              <a:rPr lang="sk-SK" altLang="sk-SK"/>
              <a:t>realizovať spätnú väzbu;</a:t>
            </a:r>
          </a:p>
          <a:p>
            <a:pPr eaLnBrk="1" hangingPunct="1"/>
            <a:r>
              <a:rPr lang="sk-SK" altLang="sk-SK"/>
              <a:t>používať učebné pomôcky a didaktickú techniku s uplatnením didaktickej zásady názornosti.</a:t>
            </a:r>
          </a:p>
          <a:p>
            <a:pPr eaLnBrk="1" hangingPunct="1"/>
            <a:endParaRPr lang="sk-SK" altLang="sk-SK">
              <a:solidFill>
                <a:srgbClr val="FF0000"/>
              </a:solidFill>
            </a:endParaRP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sk-SK" altLang="sk-SK"/>
              <a:t>	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>
            <a:extLst>
              <a:ext uri="{FF2B5EF4-FFF2-40B4-BE49-F238E27FC236}">
                <a16:creationId xmlns:a16="http://schemas.microsoft.com/office/drawing/2014/main" id="{3B3F3B6F-2F00-A656-3915-293A77065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dirty="0"/>
              <a:t>podľa vzniku na: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sk-SK" b="1" dirty="0"/>
              <a:t>		</a:t>
            </a:r>
            <a:r>
              <a:rPr lang="sk-SK" b="1" dirty="0">
                <a:solidFill>
                  <a:srgbClr val="00B050"/>
                </a:solidFill>
              </a:rPr>
              <a:t>vonkajšie</a:t>
            </a:r>
            <a:r>
              <a:rPr lang="sk-SK" b="1" dirty="0"/>
              <a:t> – vychádzajú z vonkajšieho prostredia, od učiteľa, rodiča, spolužiaka, PC a pod.,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sk-SK" b="1" dirty="0"/>
              <a:t>		</a:t>
            </a:r>
            <a:r>
              <a:rPr lang="sk-SK" b="1" dirty="0">
                <a:solidFill>
                  <a:srgbClr val="00B050"/>
                </a:solidFill>
              </a:rPr>
              <a:t>vnútorné </a:t>
            </a:r>
            <a:r>
              <a:rPr lang="sk-SK" b="1" dirty="0"/>
              <a:t>– informácie o priebehu a výsledkoch učenia si poskytuje učiaci sám;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b="1" dirty="0"/>
              <a:t>podľa prežívania:	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sk-SK" b="1" dirty="0"/>
              <a:t>		</a:t>
            </a:r>
            <a:r>
              <a:rPr lang="sk-SK" b="1" dirty="0">
                <a:solidFill>
                  <a:srgbClr val="00B050"/>
                </a:solidFill>
              </a:rPr>
              <a:t>pozitívne </a:t>
            </a:r>
            <a:r>
              <a:rPr lang="sk-SK" b="1" dirty="0"/>
              <a:t>– sú spojené s kladným ohodnotením, úspešným riešením a pod., majú pozitívny vplyv na  učebné aktivity žiakov a ich angažovanosť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sk-SK" b="1" dirty="0"/>
              <a:t>		v procese učenia;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sk-SK" b="1" dirty="0"/>
              <a:t>		</a:t>
            </a:r>
            <a:r>
              <a:rPr lang="sk-SK" b="1" dirty="0">
                <a:solidFill>
                  <a:srgbClr val="00B050"/>
                </a:solidFill>
              </a:rPr>
              <a:t>negatívne </a:t>
            </a:r>
            <a:r>
              <a:rPr lang="sk-SK" b="1" dirty="0"/>
              <a:t>– najčastejšie spojené s neúspechom, negatívnym hodnotením, negatívnym vzťahom medzi učiteľom a žiakom, ich dôsledkom môže byť negatívny postoj k učeniu, strata záujmu, rezignácia na učenie;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13C9BE8-71B9-3A36-B758-657B3C1BB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620688"/>
            <a:ext cx="9036496" cy="57606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dirty="0" err="1">
                <a:solidFill>
                  <a:srgbClr val="FF0000"/>
                </a:solidFill>
              </a:rPr>
              <a:t>Spätnoväzobné</a:t>
            </a:r>
            <a:r>
              <a:rPr lang="sk-SK" dirty="0">
                <a:solidFill>
                  <a:srgbClr val="FF0000"/>
                </a:solidFill>
              </a:rPr>
              <a:t> informácie klasifikujeme</a:t>
            </a:r>
            <a:br>
              <a:rPr lang="sk-SK" dirty="0"/>
            </a:br>
            <a:endParaRPr lang="sk-SK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>
            <a:extLst>
              <a:ext uri="{FF2B5EF4-FFF2-40B4-BE49-F238E27FC236}">
                <a16:creationId xmlns:a16="http://schemas.microsoft.com/office/drawing/2014/main" id="{C0BA8DBF-0D97-EA4D-8832-B9BB4B4E7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sz="2000" b="1" dirty="0"/>
              <a:t>podľa vonkajšej podoby: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sk-SK" sz="2000" b="1" dirty="0"/>
              <a:t>		</a:t>
            </a:r>
            <a:r>
              <a:rPr lang="sk-SK" sz="2000" b="1" dirty="0">
                <a:solidFill>
                  <a:srgbClr val="00B050"/>
                </a:solidFill>
              </a:rPr>
              <a:t>slovná</a:t>
            </a:r>
            <a:r>
              <a:rPr lang="sk-SK" sz="2000" b="1" dirty="0"/>
              <a:t> (verbálna) – odpovede žiakov na otázky učiteľa, resp. formulácia otázok samotnými žiakmi;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sk-SK" sz="2000" b="1" dirty="0"/>
              <a:t>		</a:t>
            </a:r>
            <a:r>
              <a:rPr lang="sk-SK" sz="2000" b="1" dirty="0">
                <a:solidFill>
                  <a:srgbClr val="00B050"/>
                </a:solidFill>
              </a:rPr>
              <a:t>neslovná</a:t>
            </a:r>
            <a:r>
              <a:rPr lang="sk-SK" sz="2000" b="1" dirty="0"/>
              <a:t> (</a:t>
            </a:r>
            <a:r>
              <a:rPr lang="sk-SK" sz="2000" b="1" dirty="0" err="1"/>
              <a:t>nonverbálna</a:t>
            </a:r>
            <a:r>
              <a:rPr lang="sk-SK" sz="2000" b="1" dirty="0"/>
              <a:t>) – učiteľ pozoruje reakcie žiakov (spontaneitu, pozornosť, unavenosť, vzdorovitosť, rýchlosť reagovania, vtipné sentencie a reakcie a pod.);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sz="2000" b="1" dirty="0"/>
              <a:t>podľa toho, kedy spätná väzba vstupuje do procesu učenia sa: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sk-SK" sz="2000" b="1" dirty="0"/>
              <a:t>		</a:t>
            </a:r>
            <a:r>
              <a:rPr lang="sk-SK" sz="2000" b="1" dirty="0">
                <a:solidFill>
                  <a:srgbClr val="00B050"/>
                </a:solidFill>
              </a:rPr>
              <a:t>priebežná</a:t>
            </a:r>
            <a:r>
              <a:rPr lang="sk-SK" sz="2000" b="1" dirty="0"/>
              <a:t>  - informuje učiaceho sa o správnosti postupu riešenia a vytvára tak podmienky pre korekciu chýb už v samotnom procese učenia;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sk-SK" sz="2000" b="1" dirty="0"/>
              <a:t>		</a:t>
            </a:r>
            <a:r>
              <a:rPr lang="sk-SK" sz="2000" b="1" dirty="0" err="1">
                <a:solidFill>
                  <a:srgbClr val="00B050"/>
                </a:solidFill>
              </a:rPr>
              <a:t>rezultatívna</a:t>
            </a:r>
            <a:r>
              <a:rPr lang="sk-SK" sz="2000" b="1" dirty="0">
                <a:solidFill>
                  <a:srgbClr val="00B050"/>
                </a:solidFill>
              </a:rPr>
              <a:t> </a:t>
            </a:r>
            <a:r>
              <a:rPr lang="sk-SK" sz="2000" b="1" dirty="0"/>
              <a:t>– informuje o sumarizovanom výsledku učenia</a:t>
            </a:r>
          </a:p>
          <a:p>
            <a:pPr>
              <a:defRPr/>
            </a:pPr>
            <a:endParaRPr 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9E52D9F-F89E-5531-ECA8-5FC147E5B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Zástupný symbol obsahu 1">
            <a:extLst>
              <a:ext uri="{FF2B5EF4-FFF2-40B4-BE49-F238E27FC236}">
                <a16:creationId xmlns:a16="http://schemas.microsoft.com/office/drawing/2014/main" id="{8AD58AE8-2A90-D5A4-4FEA-11D996D68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2205038"/>
            <a:ext cx="8229600" cy="3446462"/>
          </a:xfrm>
        </p:spPr>
        <p:txBody>
          <a:bodyPr/>
          <a:lstStyle/>
          <a:p>
            <a:pPr eaLnBrk="1" hangingPunct="1">
              <a:buClrTx/>
            </a:pPr>
            <a:r>
              <a:rPr lang="sk-SK" altLang="sk-SK" b="1" dirty="0"/>
              <a:t>orientáciu žiaka vo vlastnom reálnom výkone;</a:t>
            </a:r>
          </a:p>
          <a:p>
            <a:pPr eaLnBrk="1" hangingPunct="1">
              <a:buClrTx/>
            </a:pPr>
            <a:r>
              <a:rPr lang="sk-SK" altLang="sk-SK" b="1" dirty="0"/>
              <a:t>ovplyvňovanie úrovne sebahodnotenia a sebapoznania žiaka z hľadiska učebných možností;</a:t>
            </a:r>
          </a:p>
          <a:p>
            <a:pPr eaLnBrk="1" hangingPunct="1">
              <a:buClrTx/>
            </a:pPr>
            <a:r>
              <a:rPr lang="sk-SK" altLang="sk-SK" b="1" dirty="0"/>
              <a:t>postavenie reálnej aspiračnej úrovne žiaka v korelácii s jeho učebnými možnosťami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ABB4268-F40B-A18C-6D30-D52970BD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58417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sz="3100" dirty="0">
                <a:solidFill>
                  <a:srgbClr val="FF0000"/>
                </a:solidFill>
              </a:rPr>
              <a:t>Adekvátna,   racionálne  </a:t>
            </a:r>
            <a:r>
              <a:rPr lang="sk-SK" sz="3100" dirty="0" err="1">
                <a:solidFill>
                  <a:srgbClr val="FF0000"/>
                </a:solidFill>
              </a:rPr>
              <a:t>argumentová</a:t>
            </a:r>
            <a:r>
              <a:rPr lang="sk-SK" sz="3100" dirty="0">
                <a:solidFill>
                  <a:srgbClr val="FF0000"/>
                </a:solidFill>
              </a:rPr>
              <a:t>   vonkajšia  spätná  väzba  od  učiteľa   smerom k žiakovi vytvára vhodné podmienky pre:</a:t>
            </a:r>
            <a:br>
              <a:rPr lang="sk-SK" dirty="0">
                <a:solidFill>
                  <a:schemeClr val="tx1"/>
                </a:solidFill>
              </a:rPr>
            </a:br>
            <a:endParaRPr lang="sk-SK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sk-SK" dirty="0"/>
              <a:t>Podstata spočíva v osvojovaní si skúseností z realizácie ukázanej činnosti, v opakovaní vedomostí, v reprodukcii vzoru riešenia intelektuálnych alebo praktických úloh</a:t>
            </a:r>
          </a:p>
          <a:p>
            <a:pPr>
              <a:buClrTx/>
            </a:pPr>
            <a:r>
              <a:rPr lang="sk-SK" dirty="0"/>
              <a:t>cieľom je trvácnosť a operatívnosť vedomostí t. j. praktické použitie – sformovanie zručností a návykov na úrovni špecifického transferu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rgbClr val="FF0000"/>
                </a:solidFill>
              </a:rPr>
              <a:t>Reproduktívna</a:t>
            </a:r>
            <a:r>
              <a:rPr lang="sk-SK" dirty="0">
                <a:solidFill>
                  <a:srgbClr val="FF0000"/>
                </a:solidFill>
              </a:rPr>
              <a:t> metóda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obsahu 1">
            <a:extLst>
              <a:ext uri="{FF2B5EF4-FFF2-40B4-BE49-F238E27FC236}">
                <a16:creationId xmlns:a16="http://schemas.microsoft.com/office/drawing/2014/main" id="{FE5A6F7E-C23A-9DC5-D09B-299BC7845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ClrTx/>
            </a:pPr>
            <a:r>
              <a:rPr lang="sk-SK" altLang="sk-SK" b="1" dirty="0"/>
              <a:t>Výsledkom viacnásobného opakovania intelektuálnych a praktických činností je dosiahnutie trvácnosti vedomostí, ich operatívnosti (praktického využitia), t. j. formovanie   spôsobilostí (zručností), ako aj automatizácia spôsobilostí, t. j. utváranie návykov.</a:t>
            </a:r>
          </a:p>
          <a:p>
            <a:pPr eaLnBrk="1" hangingPunct="1">
              <a:buClrTx/>
            </a:pPr>
            <a:r>
              <a:rPr lang="sk-SK" altLang="sk-SK" b="1" dirty="0" err="1"/>
              <a:t>Reproduktívna</a:t>
            </a:r>
            <a:r>
              <a:rPr lang="sk-SK" altLang="sk-SK" b="1" dirty="0"/>
              <a:t> metóda sa konkrétne realizuje vo výchovno-vzdelávacom procese najmä metódou </a:t>
            </a:r>
            <a:r>
              <a:rPr lang="sk-SK" altLang="sk-SK" b="1" dirty="0">
                <a:solidFill>
                  <a:srgbClr val="FF0000"/>
                </a:solidFill>
              </a:rPr>
              <a:t>riešenia úloh, cvičením  a metódou rozhovoru</a:t>
            </a:r>
            <a:r>
              <a:rPr lang="sk-SK" altLang="sk-SK" b="1" dirty="0"/>
              <a:t>.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3EB6F131-6CE4-58A1-0EB7-03C39960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err="1">
                <a:solidFill>
                  <a:srgbClr val="FF0000"/>
                </a:solidFill>
              </a:rPr>
              <a:t>Reproduktívna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metóda</a:t>
            </a:r>
            <a:endParaRPr lang="sk-SK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ástupný symbol obsahu 1">
            <a:extLst>
              <a:ext uri="{FF2B5EF4-FFF2-40B4-BE49-F238E27FC236}">
                <a16:creationId xmlns:a16="http://schemas.microsoft.com/office/drawing/2014/main" id="{0E376D70-5598-0764-0341-37F3527D8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4881562"/>
          </a:xfrm>
        </p:spPr>
        <p:txBody>
          <a:bodyPr/>
          <a:lstStyle/>
          <a:p>
            <a:pPr eaLnBrk="1" hangingPunct="1"/>
            <a:r>
              <a:rPr lang="sk-SK" altLang="sk-SK" b="1">
                <a:solidFill>
                  <a:srgbClr val="00B050"/>
                </a:solidFill>
              </a:rPr>
              <a:t>pamäťové úlohy</a:t>
            </a:r>
            <a:r>
              <a:rPr lang="sk-SK" altLang="sk-SK" b="1"/>
              <a:t>: zamerané na zapamätanie a uchovanie informácií;</a:t>
            </a:r>
          </a:p>
          <a:p>
            <a:pPr eaLnBrk="1" hangingPunct="1"/>
            <a:r>
              <a:rPr lang="sk-SK" altLang="sk-SK" b="1">
                <a:solidFill>
                  <a:srgbClr val="00B050"/>
                </a:solidFill>
              </a:rPr>
              <a:t>kognitívne úlohy: </a:t>
            </a:r>
            <a:r>
              <a:rPr lang="sk-SK" altLang="sk-SK" b="1"/>
              <a:t>zamerané na príjem a rozpoznanie určitých informácií;</a:t>
            </a:r>
          </a:p>
          <a:p>
            <a:pPr eaLnBrk="1" hangingPunct="1"/>
            <a:r>
              <a:rPr lang="sk-SK" altLang="sk-SK" b="1">
                <a:solidFill>
                  <a:srgbClr val="00B050"/>
                </a:solidFill>
              </a:rPr>
              <a:t>produktívne konvergentné úlohy: </a:t>
            </a:r>
            <a:r>
              <a:rPr lang="sk-SK" altLang="sk-SK" b="1"/>
              <a:t>majú jedno riešenie, ktoré dôsledne vyplýva z podmienok úlohy;</a:t>
            </a:r>
          </a:p>
          <a:p>
            <a:pPr eaLnBrk="1" hangingPunct="1"/>
            <a:r>
              <a:rPr lang="sk-SK" altLang="sk-SK" b="1">
                <a:solidFill>
                  <a:srgbClr val="00B050"/>
                </a:solidFill>
              </a:rPr>
              <a:t>produktívne divergentné úlohy: </a:t>
            </a:r>
            <a:r>
              <a:rPr lang="sk-SK" altLang="sk-SK" b="1"/>
              <a:t>majú viac rôznych riešení, ktoré nie sú celkom jednoznačne determinované podmienkami úlohy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93B223C-D82A-3B87-DE2C-0258CDF5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57606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sz="2700" dirty="0">
                <a:solidFill>
                  <a:srgbClr val="FF0000"/>
                </a:solidFill>
              </a:rPr>
              <a:t>Typy úloh, ktoré učiteľ v rámci </a:t>
            </a:r>
            <a:r>
              <a:rPr lang="sk-SK" sz="2700" dirty="0" err="1">
                <a:solidFill>
                  <a:srgbClr val="FF0000"/>
                </a:solidFill>
              </a:rPr>
              <a:t>reproduktívnej</a:t>
            </a:r>
            <a:r>
              <a:rPr lang="sk-SK" sz="2700" dirty="0">
                <a:solidFill>
                  <a:srgbClr val="FF0000"/>
                </a:solidFill>
              </a:rPr>
              <a:t> metódy môže využiť:</a:t>
            </a:r>
            <a:br>
              <a:rPr lang="sk-SK" dirty="0">
                <a:solidFill>
                  <a:schemeClr val="accent2"/>
                </a:solidFill>
              </a:rPr>
            </a:br>
            <a:endParaRPr lang="sk-SK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Zástupný symbol obsahu 1">
            <a:extLst>
              <a:ext uri="{FF2B5EF4-FFF2-40B4-BE49-F238E27FC236}">
                <a16:creationId xmlns:a16="http://schemas.microsoft.com/office/drawing/2014/main" id="{D48ACBBE-D49C-2833-8BDE-A9CDDE33A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sk-SK" altLang="sk-SK" dirty="0"/>
              <a:t>Učiteľ ukazuje,  ako problém vo vede vznikol,   približuje žiakom dobu a vtedajšie poznanie vedy, analyzuje  spôsob  riešenia  problému v jeho skutočných protikladoch, poukazuje na myšlienkový postup vedcov pri jeho riešení.</a:t>
            </a:r>
          </a:p>
          <a:p>
            <a:pPr eaLnBrk="1" hangingPunct="1"/>
            <a:r>
              <a:rPr lang="sk-SK" altLang="sk-SK" dirty="0"/>
              <a:t>Žiaci  sledujú logiku riešenia problému a tým si osvojujú jednotlivé etapy riešenia  problému v  jeho celostnej, komplexnej podobe - </a:t>
            </a:r>
            <a:r>
              <a:rPr lang="sk-SK" altLang="sk-SK" dirty="0">
                <a:solidFill>
                  <a:srgbClr val="FF0000"/>
                </a:solidFill>
              </a:rPr>
              <a:t>u žiakov stimuluje a riadi myšlienkovú činnosť, žiaci vedú „tichý dialóg“ s učiteľom</a:t>
            </a:r>
          </a:p>
          <a:p>
            <a:pPr eaLnBrk="1" hangingPunct="1"/>
            <a:endParaRPr lang="sk-SK" altLang="sk-SK" dirty="0"/>
          </a:p>
          <a:p>
            <a:pPr eaLnBrk="1" hangingPunct="1"/>
            <a:endParaRPr lang="sk-SK" alt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CD361BE-9F52-6392-29C6-96CA20FF9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err="1">
                <a:solidFill>
                  <a:srgbClr val="FF0000"/>
                </a:solidFill>
              </a:rPr>
              <a:t>Problémový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výklad</a:t>
            </a:r>
            <a:endParaRPr lang="sk-SK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Zástupný symbol obsahu 1">
            <a:extLst>
              <a:ext uri="{FF2B5EF4-FFF2-40B4-BE49-F238E27FC236}">
                <a16:creationId xmlns:a16="http://schemas.microsoft.com/office/drawing/2014/main" id="{28C7A7DF-5E75-D465-EDCE-3BB824AE4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altLang="sk-SK" dirty="0"/>
              <a:t>Prostredníctvom tejto metódy sa žiakom vytvára priestor pre aktívne subjektívne  objavovanie nových poznatkov a metód práce  (názov je odvodený z gréckeho slova heuréka – našiel som, objavil som). </a:t>
            </a:r>
          </a:p>
          <a:p>
            <a:pPr eaLnBrk="1" hangingPunct="1"/>
            <a:r>
              <a:rPr lang="sk-SK" altLang="sk-SK" dirty="0"/>
              <a:t>podnecuje študentov k využitiu vlastného tvorivého potenciálu.</a:t>
            </a:r>
          </a:p>
          <a:p>
            <a:pPr eaLnBrk="1" hangingPunct="1"/>
            <a:endParaRPr lang="sk-SK" alt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742E2B8-732F-4113-2E69-616656CB7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err="1">
                <a:solidFill>
                  <a:srgbClr val="FF0000"/>
                </a:solidFill>
              </a:rPr>
              <a:t>Heuristická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metóda</a:t>
            </a:r>
            <a:endParaRPr lang="sk-SK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>
            <a:extLst>
              <a:ext uri="{FF2B5EF4-FFF2-40B4-BE49-F238E27FC236}">
                <a16:creationId xmlns:a16="http://schemas.microsoft.com/office/drawing/2014/main" id="{9EE09DDA-F007-E3B6-A923-60163EB1C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altLang="sk-SK" dirty="0"/>
              <a:t>schopnosť vidieť problémy,</a:t>
            </a:r>
          </a:p>
          <a:p>
            <a:pPr eaLnBrk="1" hangingPunct="1"/>
            <a:r>
              <a:rPr lang="sk-SK" altLang="sk-SK" dirty="0"/>
              <a:t>zostaviť samostatne nájdený dôkaz,</a:t>
            </a:r>
          </a:p>
          <a:p>
            <a:pPr eaLnBrk="1" hangingPunct="1"/>
            <a:r>
              <a:rPr lang="sk-SK" altLang="sk-SK" dirty="0"/>
              <a:t>vyvodzovať závery riešenia,</a:t>
            </a:r>
          </a:p>
          <a:p>
            <a:pPr eaLnBrk="1" hangingPunct="1"/>
            <a:r>
              <a:rPr lang="sk-SK" altLang="sk-SK" dirty="0"/>
              <a:t>vyslovovať predpoklady riešenia,</a:t>
            </a:r>
          </a:p>
          <a:p>
            <a:pPr eaLnBrk="1" hangingPunct="1"/>
            <a:r>
              <a:rPr lang="sk-SK" altLang="sk-SK" dirty="0"/>
              <a:t>zostaviť plán overenia správnosti riešenia a pod.</a:t>
            </a:r>
          </a:p>
          <a:p>
            <a:pPr eaLnBrk="1" hangingPunct="1"/>
            <a:r>
              <a:rPr lang="sk-SK" altLang="sk-SK" dirty="0"/>
              <a:t>práca žiaka je vždy kontrolovaná učiteľom po častiach, resp. krokoch</a:t>
            </a:r>
          </a:p>
          <a:p>
            <a:pPr eaLnBrk="1" hangingPunct="1"/>
            <a:endParaRPr lang="sk-SK" alt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775CB3A8-A445-724F-A1E0-D712B2C01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sk-SK" sz="2700" dirty="0">
                <a:solidFill>
                  <a:srgbClr val="FF0000"/>
                </a:solidFill>
              </a:rPr>
            </a:br>
            <a:r>
              <a:rPr lang="sk-SK" sz="4400" dirty="0">
                <a:solidFill>
                  <a:srgbClr val="FF0000"/>
                </a:solidFill>
              </a:rPr>
              <a:t>Pomocou heuristickej metódy si žiak  osvojuje:</a:t>
            </a:r>
            <a:br>
              <a:rPr lang="sk-SK" dirty="0"/>
            </a:b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>
            <a:extLst>
              <a:ext uri="{FF2B5EF4-FFF2-40B4-BE49-F238E27FC236}">
                <a16:creationId xmlns:a16="http://schemas.microsoft.com/office/drawing/2014/main" id="{368D391A-56ED-A55A-AC6A-41DA374F1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dirty="0"/>
              <a:t>pozorovanie a štúdium faktov a javov;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dirty="0"/>
              <a:t>vymedzenie problémov a ich ujasnenie;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dirty="0"/>
              <a:t>formulovanie hypotéz;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dirty="0"/>
              <a:t>zostavenie výskumného plánu;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dirty="0"/>
              <a:t>spracovanie plánu na dopĺňanie údajov súvisiacich so skúmanými javmi;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dirty="0"/>
              <a:t>formulácia získaných údajov;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dirty="0"/>
              <a:t>previerka riešenia;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sk-SK" dirty="0"/>
              <a:t>praktické závery o možnom a nutnom použití získaných poznatkov.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3AC0469D-37D1-F8FF-BB08-91B6B6D46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err="1">
                <a:solidFill>
                  <a:srgbClr val="FF0000"/>
                </a:solidFill>
              </a:rPr>
              <a:t>Výskumná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metóda</a:t>
            </a:r>
            <a:r>
              <a:rPr lang="sk-SK" dirty="0">
                <a:solidFill>
                  <a:srgbClr val="FF0000"/>
                </a:solidFill>
              </a:rPr>
              <a:t> – </a:t>
            </a:r>
            <a:r>
              <a:rPr lang="sk-SK" sz="1800" dirty="0">
                <a:solidFill>
                  <a:srgbClr val="FF0000"/>
                </a:solidFill>
              </a:rPr>
              <a:t>žiak pracuje samostatne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Rozprávanie</a:t>
            </a:r>
          </a:p>
          <a:p>
            <a:r>
              <a:rPr lang="sk-SK" dirty="0"/>
              <a:t>Opis</a:t>
            </a:r>
          </a:p>
          <a:p>
            <a:r>
              <a:rPr lang="sk-SK" dirty="0"/>
              <a:t>Vysvetľovanie</a:t>
            </a:r>
          </a:p>
          <a:p>
            <a:pPr>
              <a:buNone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Monologické metódy (výkladové) – </a:t>
            </a:r>
            <a:r>
              <a:rPr lang="sk-SK" sz="1600" dirty="0">
                <a:solidFill>
                  <a:srgbClr val="FF0000"/>
                </a:solidFill>
              </a:rPr>
              <a:t>didaktický aspekt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Zástupný symbol obsahu 1">
            <a:extLst>
              <a:ext uri="{FF2B5EF4-FFF2-40B4-BE49-F238E27FC236}">
                <a16:creationId xmlns:a16="http://schemas.microsoft.com/office/drawing/2014/main" id="{22372E0E-54A8-D055-BB31-52A46FBD2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34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sk-SK" altLang="sk-SK" dirty="0"/>
              <a:t>umožňujú podať </a:t>
            </a:r>
            <a:r>
              <a:rPr lang="sk-SK" altLang="sk-SK" b="1" i="1" dirty="0"/>
              <a:t>ucelený výklad</a:t>
            </a:r>
            <a:r>
              <a:rPr lang="sk-SK" altLang="sk-SK" dirty="0"/>
              <a:t> rozsiahlej látky rýchlo, súvisle a v </a:t>
            </a:r>
            <a:r>
              <a:rPr lang="sk-SK" altLang="sk-SK" b="1" i="1" dirty="0"/>
              <a:t>logickom </a:t>
            </a:r>
            <a:r>
              <a:rPr lang="sk-SK" altLang="sk-SK" dirty="0"/>
              <a:t>usporiadaní;</a:t>
            </a:r>
          </a:p>
          <a:p>
            <a:pPr eaLnBrk="1" hangingPunct="1">
              <a:buFont typeface="Wingdings 3" panose="05040102010807070707" pitchFamily="18" charset="2"/>
              <a:buNone/>
            </a:pPr>
            <a:endParaRPr lang="sk-SK" altLang="sk-SK" dirty="0"/>
          </a:p>
          <a:p>
            <a:pPr eaLnBrk="1" hangingPunct="1"/>
            <a:r>
              <a:rPr lang="sk-SK" altLang="sk-SK" dirty="0"/>
              <a:t>ide o rýchle zoznamovanie väčšieho počtu študentov s učivom;</a:t>
            </a:r>
          </a:p>
          <a:p>
            <a:pPr eaLnBrk="1" hangingPunct="1"/>
            <a:endParaRPr lang="sk-SK" altLang="sk-SK" dirty="0"/>
          </a:p>
          <a:p>
            <a:pPr eaLnBrk="1" hangingPunct="1"/>
            <a:r>
              <a:rPr lang="sk-SK" altLang="sk-SK" dirty="0"/>
              <a:t>vytvárajú </a:t>
            </a:r>
            <a:r>
              <a:rPr lang="sk-SK" altLang="sk-SK" b="1" i="1" dirty="0"/>
              <a:t>predstavové </a:t>
            </a:r>
            <a:r>
              <a:rPr lang="sk-SK" altLang="sk-SK" dirty="0"/>
              <a:t>a </a:t>
            </a:r>
            <a:r>
              <a:rPr lang="sk-SK" altLang="sk-SK" b="1" i="1" dirty="0"/>
              <a:t>pojmové</a:t>
            </a:r>
            <a:r>
              <a:rPr lang="sk-SK" altLang="sk-SK" dirty="0"/>
              <a:t> systémy, triedia poznatky;</a:t>
            </a:r>
          </a:p>
          <a:p>
            <a:pPr eaLnBrk="1" hangingPunct="1">
              <a:buFont typeface="Wingdings 3" panose="05040102010807070707" pitchFamily="18" charset="2"/>
              <a:buNone/>
            </a:pPr>
            <a:endParaRPr lang="sk-SK" altLang="sk-SK" dirty="0"/>
          </a:p>
          <a:p>
            <a:pPr eaLnBrk="1" hangingPunct="1"/>
            <a:r>
              <a:rPr lang="sk-SK" altLang="sk-SK" dirty="0"/>
              <a:t>vedú  poznávací  proces študentov k analytickému postihovaniu skutočnosti;</a:t>
            </a:r>
          </a:p>
          <a:p>
            <a:pPr eaLnBrk="1" hangingPunct="1"/>
            <a:endParaRPr lang="sk-SK" alt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6D972827-935A-EA41-539D-607B3EC84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dirty="0">
                <a:solidFill>
                  <a:srgbClr val="FF0000"/>
                </a:solidFill>
              </a:rPr>
              <a:t>Výhody monologických metód:</a:t>
            </a:r>
            <a:br>
              <a:rPr lang="sk-SK" dirty="0"/>
            </a:br>
            <a:endParaRPr lang="sk-SK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Zástupný symbol obsahu 1">
            <a:extLst>
              <a:ext uri="{FF2B5EF4-FFF2-40B4-BE49-F238E27FC236}">
                <a16:creationId xmlns:a16="http://schemas.microsoft.com/office/drawing/2014/main" id="{3F8E7B61-D9C8-649D-1513-65B15189A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450308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sk-SK" altLang="sk-SK" dirty="0"/>
              <a:t>dávajú možnosť </a:t>
            </a:r>
            <a:r>
              <a:rPr lang="sk-SK" altLang="sk-SK" b="1" i="1" dirty="0"/>
              <a:t>prispôsobiť úroveň</a:t>
            </a:r>
            <a:r>
              <a:rPr lang="sk-SK" altLang="sk-SK" dirty="0"/>
              <a:t> výkladu potrebám študentov;</a:t>
            </a:r>
          </a:p>
          <a:p>
            <a:pPr eaLnBrk="1" hangingPunct="1"/>
            <a:endParaRPr lang="sk-SK" altLang="sk-SK" dirty="0"/>
          </a:p>
          <a:p>
            <a:pPr eaLnBrk="1" hangingPunct="1"/>
            <a:r>
              <a:rPr lang="sk-SK" altLang="sk-SK" dirty="0"/>
              <a:t>sú osobnejšími metódami komunikácie ako napr. písomné metódy;</a:t>
            </a:r>
          </a:p>
          <a:p>
            <a:pPr eaLnBrk="1" hangingPunct="1"/>
            <a:endParaRPr lang="sk-SK" altLang="sk-SK" dirty="0"/>
          </a:p>
          <a:p>
            <a:pPr eaLnBrk="1" hangingPunct="1"/>
            <a:r>
              <a:rPr lang="sk-SK" altLang="sk-SK" dirty="0"/>
              <a:t>umožňujú pôsobiť na študentov </a:t>
            </a:r>
            <a:r>
              <a:rPr lang="sk-SK" altLang="sk-SK" b="1" i="1" dirty="0"/>
              <a:t>silou osobnosti učiteľa</a:t>
            </a:r>
            <a:r>
              <a:rPr lang="sk-SK" altLang="sk-SK" dirty="0"/>
              <a:t>, presvedčivosťou, entuziazmom, majú výchovný rozmer;</a:t>
            </a:r>
          </a:p>
          <a:p>
            <a:pPr eaLnBrk="1" hangingPunct="1">
              <a:buFont typeface="Wingdings 3" panose="05040102010807070707" pitchFamily="18" charset="2"/>
              <a:buNone/>
            </a:pPr>
            <a:endParaRPr lang="sk-SK" altLang="sk-SK" dirty="0"/>
          </a:p>
          <a:p>
            <a:pPr eaLnBrk="1" hangingPunct="1"/>
            <a:r>
              <a:rPr lang="sk-SK" altLang="sk-SK" dirty="0"/>
              <a:t>od skúseného učiteľa nevyžadujú náročnú prípravu, najmä pomôcok.</a:t>
            </a:r>
          </a:p>
          <a:p>
            <a:pPr eaLnBrk="1" hangingPunct="1"/>
            <a:endParaRPr lang="sk-SK" altLang="sk-SK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Zástupný symbol obsahu 1">
            <a:extLst>
              <a:ext uri="{FF2B5EF4-FFF2-40B4-BE49-F238E27FC236}">
                <a16:creationId xmlns:a16="http://schemas.microsoft.com/office/drawing/2014/main" id="{60066C7B-CB97-4841-7828-BD08397B9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026025"/>
          </a:xfrm>
        </p:spPr>
        <p:txBody>
          <a:bodyPr/>
          <a:lstStyle/>
          <a:p>
            <a:pPr eaLnBrk="1" hangingPunct="1"/>
            <a:r>
              <a:rPr lang="sk-SK" altLang="sk-SK" b="1" i="1" dirty="0"/>
              <a:t>nedostatočne podnecujú</a:t>
            </a:r>
            <a:r>
              <a:rPr lang="sk-SK" altLang="sk-SK" dirty="0"/>
              <a:t> študentov k </a:t>
            </a:r>
            <a:r>
              <a:rPr lang="sk-SK" altLang="sk-SK" b="1" i="1" dirty="0"/>
              <a:t>aktívnemu, </a:t>
            </a:r>
            <a:r>
              <a:rPr lang="sk-SK" altLang="sk-SK" b="1" i="1" dirty="0" err="1"/>
              <a:t>samost</a:t>
            </a:r>
            <a:r>
              <a:rPr lang="sk-SK" altLang="sk-SK" b="1" i="1" dirty="0"/>
              <a:t>. mysleniu</a:t>
            </a:r>
            <a:r>
              <a:rPr lang="sk-SK" altLang="sk-SK" dirty="0"/>
              <a:t>  a učeniu;</a:t>
            </a:r>
          </a:p>
          <a:p>
            <a:pPr eaLnBrk="1" hangingPunct="1"/>
            <a:endParaRPr lang="sk-SK" altLang="sk-SK" dirty="0"/>
          </a:p>
          <a:p>
            <a:pPr eaLnBrk="1" hangingPunct="1"/>
            <a:r>
              <a:rPr lang="sk-SK" altLang="sk-SK" b="1" i="1" dirty="0"/>
              <a:t>minimálna</a:t>
            </a:r>
            <a:r>
              <a:rPr lang="sk-SK" altLang="sk-SK" dirty="0"/>
              <a:t> spätná väzba;</a:t>
            </a:r>
          </a:p>
          <a:p>
            <a:pPr eaLnBrk="1" hangingPunct="1"/>
            <a:endParaRPr lang="sk-SK" altLang="sk-SK" dirty="0"/>
          </a:p>
          <a:p>
            <a:pPr eaLnBrk="1" hangingPunct="1"/>
            <a:r>
              <a:rPr lang="sk-SK" altLang="sk-SK" dirty="0"/>
              <a:t>expozícia učiva je príliš </a:t>
            </a:r>
            <a:r>
              <a:rPr lang="sk-SK" altLang="sk-SK" b="1" i="1" dirty="0"/>
              <a:t>rýchla a monotónna</a:t>
            </a:r>
            <a:r>
              <a:rPr lang="sk-SK" altLang="sk-SK" dirty="0"/>
              <a:t>;</a:t>
            </a:r>
          </a:p>
          <a:p>
            <a:pPr eaLnBrk="1" hangingPunct="1"/>
            <a:r>
              <a:rPr lang="sk-SK" altLang="sk-SK" dirty="0"/>
              <a:t>výsledkom ich realizácie sú často  </a:t>
            </a:r>
            <a:r>
              <a:rPr lang="sk-SK" altLang="sk-SK" b="1" i="1" dirty="0"/>
              <a:t>formálne vedomosti;</a:t>
            </a:r>
          </a:p>
          <a:p>
            <a:pPr eaLnBrk="1" hangingPunct="1"/>
            <a:endParaRPr lang="sk-SK" altLang="sk-SK" dirty="0"/>
          </a:p>
          <a:p>
            <a:pPr eaLnBrk="1" hangingPunct="1"/>
            <a:r>
              <a:rPr lang="sk-SK" altLang="sk-SK" dirty="0"/>
              <a:t>sú </a:t>
            </a:r>
            <a:r>
              <a:rPr lang="sk-SK" altLang="sk-SK" b="1" i="1" dirty="0"/>
              <a:t>náročné na pozornosť</a:t>
            </a:r>
            <a:r>
              <a:rPr lang="sk-SK" altLang="sk-SK" dirty="0"/>
              <a:t>, sústredenie študentov je kratšie ako pri iných metódach.</a:t>
            </a:r>
          </a:p>
          <a:p>
            <a:pPr eaLnBrk="1" hangingPunct="1">
              <a:buFont typeface="Wingdings 3" panose="05040102010807070707" pitchFamily="18" charset="2"/>
              <a:buNone/>
            </a:pPr>
            <a:endParaRPr lang="sk-SK" alt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83FE44F7-E30B-4F0D-9D19-B1A6736C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i="1" dirty="0">
                <a:solidFill>
                  <a:srgbClr val="FF0000"/>
                </a:solidFill>
              </a:rPr>
              <a:t>Nevýhody monologických metód:</a:t>
            </a:r>
            <a:br>
              <a:rPr lang="sk-SK" dirty="0"/>
            </a:br>
            <a:endParaRPr lang="sk-SK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Zástupný symbol obsahu 1">
            <a:extLst>
              <a:ext uri="{FF2B5EF4-FFF2-40B4-BE49-F238E27FC236}">
                <a16:creationId xmlns:a16="http://schemas.microsoft.com/office/drawing/2014/main" id="{2536D70F-A0DA-66E4-9161-10FD4B468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altLang="sk-SK" dirty="0"/>
              <a:t>je živé, silne emocionálne, racionálne nenáročné;</a:t>
            </a:r>
          </a:p>
          <a:p>
            <a:pPr eaLnBrk="1" hangingPunct="1"/>
            <a:r>
              <a:rPr lang="sk-SK" altLang="sk-SK" dirty="0"/>
              <a:t>didaktického hľadiska jeho ťažisko spočíva v zaujímavej prezentácii faktov, vonkajšej stránky dejov, procesov, udalostí, vecí a javov, so zameraním na emocionálnu stránku študentov, na ich predstavy a fantáziu;</a:t>
            </a:r>
          </a:p>
          <a:p>
            <a:pPr eaLnBrk="1" hangingPunct="1"/>
            <a:endParaRPr lang="sk-SK" alt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8E5BD03A-9C35-12C8-5E33-8F2267F87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dirty="0">
                <a:solidFill>
                  <a:srgbClr val="FF0000"/>
                </a:solidFill>
              </a:rPr>
              <a:t>Rozprávanie</a:t>
            </a:r>
            <a:br>
              <a:rPr lang="sk-SK" dirty="0"/>
            </a:br>
            <a:endParaRPr lang="sk-SK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Zástupný symbol obsahu 1">
            <a:extLst>
              <a:ext uri="{FF2B5EF4-FFF2-40B4-BE49-F238E27FC236}">
                <a16:creationId xmlns:a16="http://schemas.microsoft.com/office/drawing/2014/main" id="{608E8731-852C-C5C7-D10B-1C9033A08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altLang="sk-SK" dirty="0"/>
              <a:t>od starostlivého výberu </a:t>
            </a:r>
            <a:r>
              <a:rPr lang="sk-SK" altLang="sk-SK" b="1" i="1" dirty="0"/>
              <a:t>faktov</a:t>
            </a:r>
            <a:r>
              <a:rPr lang="sk-SK" altLang="sk-SK" dirty="0"/>
              <a:t>, </a:t>
            </a:r>
          </a:p>
          <a:p>
            <a:pPr eaLnBrk="1" hangingPunct="1"/>
            <a:r>
              <a:rPr lang="sk-SK" altLang="sk-SK" dirty="0"/>
              <a:t>vhodného zostavenia </a:t>
            </a:r>
            <a:r>
              <a:rPr lang="sk-SK" altLang="sk-SK" b="1" i="1" dirty="0"/>
              <a:t>osnovy</a:t>
            </a:r>
            <a:r>
              <a:rPr lang="sk-SK" altLang="sk-SK" dirty="0"/>
              <a:t>, </a:t>
            </a:r>
          </a:p>
          <a:p>
            <a:pPr eaLnBrk="1" hangingPunct="1"/>
            <a:r>
              <a:rPr lang="sk-SK" altLang="sk-SK" dirty="0"/>
              <a:t>voľby vhodných </a:t>
            </a:r>
            <a:r>
              <a:rPr lang="sk-SK" altLang="sk-SK" b="1" i="1" dirty="0"/>
              <a:t>výrazových prostriedkov</a:t>
            </a:r>
            <a:r>
              <a:rPr lang="sk-SK" altLang="sk-SK" dirty="0"/>
              <a:t>, </a:t>
            </a:r>
          </a:p>
          <a:p>
            <a:pPr eaLnBrk="1" hangingPunct="1"/>
            <a:r>
              <a:rPr lang="sk-SK" altLang="sk-SK" dirty="0"/>
              <a:t>ovládania </a:t>
            </a:r>
            <a:r>
              <a:rPr lang="sk-SK" altLang="sk-SK" b="1" i="1" dirty="0"/>
              <a:t>rétoriky</a:t>
            </a:r>
            <a:r>
              <a:rPr lang="sk-SK" altLang="sk-SK" dirty="0"/>
              <a:t>, </a:t>
            </a:r>
          </a:p>
          <a:p>
            <a:pPr eaLnBrk="1" hangingPunct="1"/>
            <a:r>
              <a:rPr lang="sk-SK" altLang="sk-SK" dirty="0"/>
              <a:t>poznania a rešpektovania zákonitostí verbálnej a </a:t>
            </a:r>
            <a:r>
              <a:rPr lang="sk-SK" altLang="sk-SK" dirty="0" err="1"/>
              <a:t>nonverbálnej</a:t>
            </a:r>
            <a:r>
              <a:rPr lang="sk-SK" altLang="sk-SK" dirty="0"/>
              <a:t> pedagogickej komunikácie.</a:t>
            </a:r>
          </a:p>
          <a:p>
            <a:pPr eaLnBrk="1" hangingPunct="1"/>
            <a:endParaRPr lang="sk-SK" altLang="sk-SK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3B5C25C-86B4-0EE2-C6A9-FBD4D69DD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sz="2400" dirty="0">
                <a:solidFill>
                  <a:srgbClr val="FF0000"/>
                </a:solidFill>
              </a:rPr>
              <a:t>Účinnosť rozprávania závisí v značnej miere od zvládnutia jeho techniky: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Zástupný symbol obsahu 1">
            <a:extLst>
              <a:ext uri="{FF2B5EF4-FFF2-40B4-BE49-F238E27FC236}">
                <a16:creationId xmlns:a16="http://schemas.microsoft.com/office/drawing/2014/main" id="{D5FBC826-F737-4400-A31B-BB2033D7A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altLang="sk-SK" dirty="0"/>
              <a:t>reprezentatívnosť vybraných faktov pre daný jav, </a:t>
            </a:r>
          </a:p>
          <a:p>
            <a:pPr eaLnBrk="1" hangingPunct="1"/>
            <a:r>
              <a:rPr lang="sk-SK" altLang="sk-SK" dirty="0"/>
              <a:t>sústrediť pozornosť žiakov </a:t>
            </a:r>
            <a:r>
              <a:rPr lang="sk-SK" altLang="sk-SK" b="1" dirty="0"/>
              <a:t>na podstatné znaky</a:t>
            </a:r>
            <a:r>
              <a:rPr lang="sk-SK" altLang="sk-SK" dirty="0"/>
              <a:t> predmetu, procesu, javu,</a:t>
            </a:r>
          </a:p>
          <a:p>
            <a:pPr eaLnBrk="1" hangingPunct="1"/>
            <a:r>
              <a:rPr lang="sk-SK" altLang="sk-SK" b="1" dirty="0"/>
              <a:t>presnosť </a:t>
            </a:r>
            <a:r>
              <a:rPr lang="sk-SK" altLang="sk-SK" dirty="0"/>
              <a:t>a </a:t>
            </a:r>
            <a:r>
              <a:rPr lang="sk-SK" altLang="sk-SK" b="1" dirty="0"/>
              <a:t>zrozumiteľnosť</a:t>
            </a:r>
            <a:r>
              <a:rPr lang="sk-SK" altLang="sk-SK" dirty="0"/>
              <a:t>  učiteľovho vyjadrovania, </a:t>
            </a:r>
          </a:p>
          <a:p>
            <a:pPr eaLnBrk="1" hangingPunct="1"/>
            <a:r>
              <a:rPr lang="sk-SK" altLang="sk-SK" dirty="0"/>
              <a:t>logický postup  prezentácie,  </a:t>
            </a:r>
          </a:p>
          <a:p>
            <a:pPr eaLnBrk="1" hangingPunct="1"/>
            <a:r>
              <a:rPr lang="sk-SK" altLang="sk-SK" dirty="0"/>
              <a:t>dĺžka  trvania  opisu,</a:t>
            </a:r>
          </a:p>
          <a:p>
            <a:pPr eaLnBrk="1" hangingPunct="1"/>
            <a:r>
              <a:rPr lang="sk-SK" altLang="sk-SK" dirty="0"/>
              <a:t>jazyková  správnosť</a:t>
            </a:r>
          </a:p>
          <a:p>
            <a:pPr eaLnBrk="1" hangingPunct="1"/>
            <a:r>
              <a:rPr lang="sk-SK" altLang="sk-SK" dirty="0"/>
              <a:t>doplnenie pomocou IKT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0B14D25-E50F-F4EA-8698-19482F15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err="1">
                <a:solidFill>
                  <a:srgbClr val="FF0000"/>
                </a:solidFill>
              </a:rPr>
              <a:t>Opis</a:t>
            </a:r>
            <a:endParaRPr lang="sk-SK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/>
              <a:t>Je zamerané na objasňovanie vnútornej stránky predmetov a javov, vnútorných vzťahov súvislostí, príčin a dôsledkov, princípov a zovšeobecnení.</a:t>
            </a:r>
          </a:p>
          <a:p>
            <a:endParaRPr lang="sk-SK" dirty="0"/>
          </a:p>
          <a:p>
            <a:pPr>
              <a:buNone/>
            </a:pPr>
            <a:r>
              <a:rPr lang="sk-SK" i="1" dirty="0">
                <a:solidFill>
                  <a:schemeClr val="bg2">
                    <a:lumMod val="50000"/>
                  </a:schemeClr>
                </a:solidFill>
              </a:rPr>
              <a:t>	„Vedec, ktorý nedokáže svoju prácu vysvetliť priemerne inteligentnému 14-ročnému žiakovi je alebo neschopný alebo podvodník“</a:t>
            </a:r>
          </a:p>
          <a:p>
            <a:pPr>
              <a:buNone/>
            </a:pPr>
            <a:r>
              <a:rPr lang="sk-SK" i="1" dirty="0">
                <a:solidFill>
                  <a:schemeClr val="bg2">
                    <a:lumMod val="50000"/>
                  </a:schemeClr>
                </a:solidFill>
              </a:rPr>
              <a:t>								Einstein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Vysvetľovanie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sk-SK" dirty="0"/>
              <a:t>Dobré vysvetľovanie by malo byť</a:t>
            </a:r>
          </a:p>
          <a:p>
            <a:pPr>
              <a:buNone/>
            </a:pPr>
            <a:r>
              <a:rPr lang="sk-SK" dirty="0"/>
              <a:t>	</a:t>
            </a:r>
            <a:r>
              <a:rPr lang="sk-SK" dirty="0">
                <a:solidFill>
                  <a:srgbClr val="FF0000"/>
                </a:solidFill>
              </a:rPr>
              <a:t>zrozumiteľné, pochopiteľné a zapamätateľné</a:t>
            </a:r>
          </a:p>
          <a:p>
            <a:pPr>
              <a:buNone/>
            </a:pPr>
            <a:r>
              <a:rPr lang="sk-SK" dirty="0"/>
              <a:t>Pochopenie poznatkov dosiahne učiteľ, ak bude:</a:t>
            </a:r>
          </a:p>
          <a:p>
            <a:pPr>
              <a:buFont typeface="Wingdings" pitchFamily="2" charset="2"/>
              <a:buChar char="q"/>
            </a:pPr>
            <a:r>
              <a:rPr lang="sk-SK" dirty="0"/>
              <a:t>vychádzať z poznatkov a skúseností žiakov </a:t>
            </a:r>
          </a:p>
          <a:p>
            <a:pPr>
              <a:buFont typeface="Wingdings" pitchFamily="2" charset="2"/>
              <a:buChar char="q"/>
            </a:pPr>
            <a:r>
              <a:rPr lang="sk-SK" dirty="0"/>
              <a:t>vyjadrovať sa jasne, plynulo, jednoducho, výstižne</a:t>
            </a:r>
          </a:p>
          <a:p>
            <a:pPr>
              <a:buFont typeface="Wingdings" pitchFamily="2" charset="2"/>
              <a:buChar char="q"/>
            </a:pPr>
            <a:r>
              <a:rPr lang="sk-SK" dirty="0"/>
              <a:t>klásť otázky</a:t>
            </a:r>
          </a:p>
          <a:p>
            <a:pPr>
              <a:buFont typeface="Wingdings" pitchFamily="2" charset="2"/>
              <a:buChar char="q"/>
            </a:pPr>
            <a:r>
              <a:rPr lang="sk-SK" dirty="0"/>
              <a:t>uvádzať príklady</a:t>
            </a:r>
          </a:p>
          <a:p>
            <a:pPr>
              <a:buFont typeface="Wingdings" pitchFamily="2" charset="2"/>
              <a:buChar char="q"/>
            </a:pPr>
            <a:r>
              <a:rPr lang="sk-SK" dirty="0"/>
              <a:t>učiť názorne (vizualizácia)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Vysvetľovanie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/>
              <a:t>Zapamätanie dosiahne učiteľ, ak bude:</a:t>
            </a:r>
          </a:p>
          <a:p>
            <a:r>
              <a:rPr lang="sk-SK" dirty="0"/>
              <a:t>Zjednodušovať</a:t>
            </a:r>
          </a:p>
          <a:p>
            <a:r>
              <a:rPr lang="sk-SK" dirty="0"/>
              <a:t>Klásť dôraz na hlavné myšlienky, podstatu</a:t>
            </a:r>
          </a:p>
          <a:p>
            <a:r>
              <a:rPr lang="sk-SK" dirty="0"/>
              <a:t>Predkladať systém, prehľad, zhrnutie učiva</a:t>
            </a:r>
          </a:p>
          <a:p>
            <a:r>
              <a:rPr lang="sk-SK" dirty="0"/>
              <a:t>Opakovať</a:t>
            </a:r>
          </a:p>
          <a:p>
            <a:pPr>
              <a:buNone/>
            </a:pPr>
            <a:endParaRPr lang="sk-SK" dirty="0"/>
          </a:p>
          <a:p>
            <a:pPr>
              <a:buNone/>
            </a:pPr>
            <a:r>
              <a:rPr lang="sk-SK" i="1" dirty="0">
                <a:solidFill>
                  <a:srgbClr val="FF0000"/>
                </a:solidFill>
              </a:rPr>
              <a:t>„Vysvetľuj krátko, aby ťa počúvali,</a:t>
            </a:r>
          </a:p>
          <a:p>
            <a:pPr>
              <a:buNone/>
            </a:pPr>
            <a:r>
              <a:rPr lang="sk-SK" i="1" dirty="0">
                <a:solidFill>
                  <a:srgbClr val="FF0000"/>
                </a:solidFill>
              </a:rPr>
              <a:t> vysvetľuj jasne, aby ťa pochopili,</a:t>
            </a:r>
          </a:p>
          <a:p>
            <a:pPr>
              <a:buNone/>
            </a:pPr>
            <a:r>
              <a:rPr lang="sk-SK" i="1" dirty="0">
                <a:solidFill>
                  <a:srgbClr val="FF0000"/>
                </a:solidFill>
              </a:rPr>
              <a:t> vysvetľuj názorne, aby si zapamätali“.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Zjednodušovanie</a:t>
            </a:r>
          </a:p>
          <a:p>
            <a:r>
              <a:rPr lang="sk-SK" dirty="0"/>
              <a:t>Stupeň zložitosti</a:t>
            </a:r>
          </a:p>
          <a:p>
            <a:r>
              <a:rPr lang="sk-SK" dirty="0"/>
              <a:t>Podstata veci</a:t>
            </a:r>
          </a:p>
          <a:p>
            <a:r>
              <a:rPr lang="sk-SK" dirty="0"/>
              <a:t>Kľúčová veta</a:t>
            </a:r>
          </a:p>
          <a:p>
            <a:r>
              <a:rPr lang="sk-SK" dirty="0"/>
              <a:t>Prehľad</a:t>
            </a:r>
          </a:p>
          <a:p>
            <a:r>
              <a:rPr lang="sk-SK" dirty="0"/>
              <a:t>Logický reťazec</a:t>
            </a:r>
          </a:p>
          <a:p>
            <a:r>
              <a:rPr lang="sk-SK" dirty="0"/>
              <a:t>Systém a orientácia</a:t>
            </a:r>
          </a:p>
          <a:p>
            <a:endParaRPr lang="sk-SK" dirty="0"/>
          </a:p>
          <a:p>
            <a:r>
              <a:rPr lang="sk-SK" dirty="0"/>
              <a:t>Abstraktné a konkrétne vysvetľovanie (deduktívne a induktívne vysvetľovanie)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Techniky vysvetľovania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Postup rovnakým tempom pre všetkých žiakov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Umožňujú príliš rýchly alebo monotónny výklad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Nedostatočná spätná väzba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Pasivita žiakov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Kratšia schopnosť koncentrácie žiakov</a:t>
            </a:r>
          </a:p>
          <a:p>
            <a:pPr>
              <a:buFont typeface="Wingdings" pitchFamily="2" charset="2"/>
              <a:buChar char="v"/>
            </a:pPr>
            <a:endParaRPr lang="sk-SK" dirty="0"/>
          </a:p>
          <a:p>
            <a:pPr>
              <a:buNone/>
            </a:pPr>
            <a:r>
              <a:rPr lang="sk-SK" dirty="0"/>
              <a:t>	</a:t>
            </a:r>
            <a:r>
              <a:rPr lang="sk-SK" b="1" dirty="0">
                <a:solidFill>
                  <a:srgbClr val="00B050"/>
                </a:solidFill>
              </a:rPr>
              <a:t>„</a:t>
            </a:r>
            <a:r>
              <a:rPr lang="sk-SK" b="1" i="1" dirty="0">
                <a:solidFill>
                  <a:srgbClr val="00B050"/>
                </a:solidFill>
              </a:rPr>
              <a:t>Prednáška je činnosť, pri ktorej informácie prechádzajú z poznámok učiteľa do poznámok žiaka bez toho, aby prešli mozgom jedného či druhého“    </a:t>
            </a:r>
            <a:r>
              <a:rPr lang="sk-SK" b="1" i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sk-SK" b="1" i="1" dirty="0">
              <a:solidFill>
                <a:srgbClr val="00B050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Nedostatky vysvetľovania:</a:t>
            </a:r>
            <a:br>
              <a:rPr lang="sk-SK" dirty="0"/>
            </a:br>
            <a:endParaRPr lang="sk-SK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b="1" dirty="0">
                <a:solidFill>
                  <a:srgbClr val="FF0000"/>
                </a:solidFill>
              </a:rPr>
              <a:t>Rozhovor</a:t>
            </a:r>
          </a:p>
          <a:p>
            <a:pPr>
              <a:buNone/>
            </a:pPr>
            <a:r>
              <a:rPr lang="sk-SK" dirty="0"/>
              <a:t> je metóda, pri ktorej učiteľ kladie žiakom otázky a žiaci na ne odpovedajú, pričom odpovede nebývajú náročné a väčšinou sú zamerané na zapamätanie a porozumenie, prípadne úvahu. Ide o jednostranný rozhovor, kedy učiteľ cieľavedome kladie otázky, riadi a usmerňuje jeho priebeh.</a:t>
            </a:r>
          </a:p>
          <a:p>
            <a:pPr>
              <a:buNone/>
            </a:pPr>
            <a:r>
              <a:rPr lang="sk-SK" dirty="0"/>
              <a:t> Môže byť využitý vo všetkých fázach vyučovacieho procesu.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Dialogické metódy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k-SK" b="1" i="1" dirty="0">
                <a:solidFill>
                  <a:srgbClr val="FF0000"/>
                </a:solidFill>
              </a:rPr>
              <a:t>Požiadavky na otázky </a:t>
            </a:r>
          </a:p>
          <a:p>
            <a:pPr>
              <a:buNone/>
            </a:pPr>
            <a:endParaRPr lang="sk-SK" b="1" i="1" dirty="0"/>
          </a:p>
          <a:p>
            <a:pPr>
              <a:buNone/>
            </a:pPr>
            <a:r>
              <a:rPr lang="sk-SK" dirty="0"/>
              <a:t>	</a:t>
            </a:r>
            <a:r>
              <a:rPr lang="sk-SK" b="1" dirty="0"/>
              <a:t>Otázky ba mali byť jasné, účelné, krátke, podnetné, správne a zrozumiteľne formulované, kladené čo najväčšiemu počtu žiakov a kvalitatívne vyvážené.</a:t>
            </a:r>
          </a:p>
          <a:p>
            <a:pPr>
              <a:buNone/>
            </a:pPr>
            <a:endParaRPr lang="sk-SK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sk-SK" b="1" i="1" dirty="0">
                <a:solidFill>
                  <a:srgbClr val="FF0000"/>
                </a:solidFill>
              </a:rPr>
              <a:t>Druhy otázok</a:t>
            </a:r>
          </a:p>
          <a:p>
            <a:r>
              <a:rPr lang="sk-SK" b="1" dirty="0"/>
              <a:t>Zisťovacie, zatvorené </a:t>
            </a:r>
          </a:p>
          <a:p>
            <a:r>
              <a:rPr lang="sk-SK" b="1" dirty="0"/>
              <a:t>Doplňovacie, otvorené</a:t>
            </a:r>
          </a:p>
          <a:p>
            <a:r>
              <a:rPr lang="sk-SK" b="1" dirty="0"/>
              <a:t>Vybavovacie, pamäťové</a:t>
            </a:r>
          </a:p>
          <a:p>
            <a:r>
              <a:rPr lang="sk-SK" b="1" dirty="0"/>
              <a:t>Úvahové </a:t>
            </a:r>
            <a:br>
              <a:rPr lang="sk-SK" dirty="0"/>
            </a:b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Otázky</a:t>
            </a:r>
            <a:br>
              <a:rPr lang="sk-SK" dirty="0"/>
            </a:br>
            <a:endParaRPr lang="sk-SK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2000" b="1" dirty="0"/>
              <a:t>Otázka by mali podnietiť k premýšľaniu všetkých žiakov a dať im príležitosť získať pozitívnu spätnú väzbu</a:t>
            </a:r>
          </a:p>
          <a:p>
            <a:r>
              <a:rPr lang="sk-SK" sz="2000" b="1" dirty="0"/>
              <a:t>Načasovať otázky a pauzy </a:t>
            </a:r>
            <a:r>
              <a:rPr lang="sk-SK" sz="2000" b="1" dirty="0">
                <a:solidFill>
                  <a:srgbClr val="FF0000"/>
                </a:solidFill>
              </a:rPr>
              <a:t>O-O-O</a:t>
            </a:r>
            <a:r>
              <a:rPr lang="sk-SK" sz="2000" b="1" dirty="0"/>
              <a:t> (otázka – odmlka - osoba)</a:t>
            </a:r>
          </a:p>
          <a:p>
            <a:r>
              <a:rPr lang="sk-SK" sz="2000" b="1" dirty="0"/>
              <a:t>Začínať najjednoduchšími otázkami a stupňovať</a:t>
            </a:r>
          </a:p>
          <a:p>
            <a:pPr>
              <a:buNone/>
            </a:pPr>
            <a:r>
              <a:rPr lang="sk-SK" sz="2000" b="1" dirty="0"/>
              <a:t>   náročnosť</a:t>
            </a:r>
          </a:p>
          <a:p>
            <a:r>
              <a:rPr lang="sk-SK" sz="2000" b="1" dirty="0"/>
              <a:t>Tiché odpovede zopakovať nahlas</a:t>
            </a:r>
          </a:p>
          <a:p>
            <a:r>
              <a:rPr lang="sk-SK" sz="2000" b="1" dirty="0"/>
              <a:t>Nesprávne odpovede nezosmiešňovať, vysvetliť, prečo je odpoveď nesprávna a pomôcť spolu s ostatnými nájsť správnu odpoveď</a:t>
            </a:r>
          </a:p>
          <a:p>
            <a:r>
              <a:rPr lang="sk-SK" sz="2000" b="1" dirty="0"/>
              <a:t>Otázky prideľovať čo najväčšiemu počtu žiakov</a:t>
            </a:r>
          </a:p>
          <a:p>
            <a:pPr>
              <a:buNone/>
            </a:pPr>
            <a:r>
              <a:rPr lang="sk-SK" sz="2000" b="1" dirty="0"/>
              <a:t>   (zorné pole)</a:t>
            </a:r>
          </a:p>
          <a:p>
            <a:r>
              <a:rPr lang="sk-SK" sz="2000" b="1" dirty="0"/>
              <a:t>Neklásť viac otázok naraz</a:t>
            </a:r>
          </a:p>
          <a:p>
            <a:r>
              <a:rPr lang="sk-SK" sz="2000" b="1" dirty="0"/>
              <a:t>Používať IKT a AI ako vhodný didaktický nástroj pomoci</a:t>
            </a:r>
            <a:br>
              <a:rPr lang="sk-SK" sz="2000" b="1" dirty="0"/>
            </a:br>
            <a:endParaRPr lang="sk-SK" sz="2000" b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Technika kladenia otázok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k-SK" b="1" dirty="0"/>
              <a:t>Prednosti metódy rozhovoru:</a:t>
            </a:r>
          </a:p>
          <a:p>
            <a:pPr>
              <a:buFont typeface="Wingdings" pitchFamily="2" charset="2"/>
              <a:buChar char="v"/>
            </a:pPr>
            <a:r>
              <a:rPr lang="sk-SK" b="1" dirty="0"/>
              <a:t>Vedie žiakov nielen k zapamätaniu, ale aj k porozumeniu</a:t>
            </a:r>
          </a:p>
          <a:p>
            <a:pPr>
              <a:buFont typeface="Wingdings" pitchFamily="2" charset="2"/>
              <a:buChar char="v"/>
            </a:pPr>
            <a:r>
              <a:rPr lang="sk-SK" b="1" dirty="0"/>
              <a:t>Vytvára aplikovateľné vedomosti</a:t>
            </a:r>
          </a:p>
          <a:p>
            <a:pPr>
              <a:buFont typeface="Wingdings" pitchFamily="2" charset="2"/>
              <a:buChar char="v"/>
            </a:pPr>
            <a:r>
              <a:rPr lang="sk-SK" b="1" dirty="0"/>
              <a:t>Poskytuje okamžitú spätnú väzbu, odhaľuje nesprávne predstavy, diagnostikuje problémy žiakov</a:t>
            </a:r>
          </a:p>
          <a:p>
            <a:pPr>
              <a:buFont typeface="Wingdings" pitchFamily="2" charset="2"/>
              <a:buChar char="v"/>
            </a:pPr>
            <a:r>
              <a:rPr lang="sk-SK" b="1" dirty="0"/>
              <a:t>Prispôsobuje tempo žiakom</a:t>
            </a:r>
          </a:p>
          <a:p>
            <a:pPr>
              <a:buFont typeface="Wingdings" pitchFamily="2" charset="2"/>
              <a:buChar char="v"/>
            </a:pPr>
            <a:r>
              <a:rPr lang="sk-SK" b="1" dirty="0"/>
              <a:t>Aktivizuje žiakov</a:t>
            </a:r>
          </a:p>
          <a:p>
            <a:pPr>
              <a:buFont typeface="Wingdings" pitchFamily="2" charset="2"/>
              <a:buChar char="v"/>
            </a:pPr>
            <a:r>
              <a:rPr lang="sk-SK" b="1" dirty="0"/>
              <a:t>Precvičuje poznatky a slovnú zásobu a </a:t>
            </a:r>
            <a:r>
              <a:rPr lang="sk-SK" b="1" dirty="0">
                <a:solidFill>
                  <a:srgbClr val="FF0000"/>
                </a:solidFill>
              </a:rPr>
              <a:t>hlavne vyjadrovanie žiakov!</a:t>
            </a:r>
          </a:p>
          <a:p>
            <a:pPr>
              <a:buNone/>
            </a:pPr>
            <a:r>
              <a:rPr lang="sk-SK" b="1" dirty="0"/>
              <a:t>Nedostatky:</a:t>
            </a:r>
          </a:p>
          <a:p>
            <a:r>
              <a:rPr lang="sk-SK" b="1" dirty="0"/>
              <a:t>Môže byť časovo a organizačne náročný</a:t>
            </a:r>
          </a:p>
          <a:p>
            <a:r>
              <a:rPr lang="sk-SK" b="1" dirty="0"/>
              <a:t>Vyžaduje náročnejšiu  prípravu učiteľa</a:t>
            </a:r>
          </a:p>
          <a:p>
            <a:pPr>
              <a:buNone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Plusy a mínusy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k-SK" dirty="0"/>
              <a:t>Začína vtedy, keď otázky kladú žiaci a keď jeden žiak reaguje na výrok iného žiaka</a:t>
            </a:r>
          </a:p>
          <a:p>
            <a:pPr marL="109728" indent="0">
              <a:buClrTx/>
              <a:buNone/>
            </a:pPr>
            <a:r>
              <a:rPr lang="sk-SK" dirty="0"/>
              <a:t>Dôležitým predpokladom je:</a:t>
            </a:r>
          </a:p>
          <a:p>
            <a:pPr>
              <a:buClrTx/>
            </a:pPr>
            <a:r>
              <a:rPr lang="sk-SK" dirty="0"/>
              <a:t>Vybavenie učebne a veľkosť, aby sa žiaci mali možnosť vidieť a počuť</a:t>
            </a:r>
          </a:p>
          <a:p>
            <a:pPr>
              <a:buClrTx/>
            </a:pPr>
            <a:r>
              <a:rPr lang="sk-SK" dirty="0"/>
              <a:t>Miera riadenia a vedenia priebehu a vývoja diskusie – didakticky náročná</a:t>
            </a:r>
          </a:p>
          <a:p>
            <a:pPr>
              <a:buClrTx/>
            </a:pPr>
            <a:r>
              <a:rPr lang="sk-SK" dirty="0"/>
              <a:t>Žiaci majú poznať dôvod diskusie, dĺžku jej trvania</a:t>
            </a:r>
          </a:p>
          <a:p>
            <a:pPr>
              <a:buClrTx/>
            </a:pPr>
            <a:r>
              <a:rPr lang="sk-SK" dirty="0"/>
              <a:t>Zhrnúť a vyvodiť závery</a:t>
            </a:r>
          </a:p>
          <a:p>
            <a:pPr>
              <a:buClrTx/>
            </a:pPr>
            <a:r>
              <a:rPr lang="sk-SK" dirty="0"/>
              <a:t>Neprerušovať žiakov, povzbudzovať, tolerovať chyby, opraviť ich v diskusii</a:t>
            </a:r>
          </a:p>
          <a:p>
            <a:pPr>
              <a:buClrTx/>
            </a:pPr>
            <a:r>
              <a:rPr lang="sk-SK" dirty="0"/>
              <a:t>Používať otvorené otázky, osobné a kontroverzné otázky nie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Diskusia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i="1" dirty="0">
                <a:solidFill>
                  <a:srgbClr val="FF0000"/>
                </a:solidFill>
              </a:rPr>
              <a:t>„Neuspokoj sa s tým, že im to povieš, ale im to aj ukáž </a:t>
            </a:r>
            <a:r>
              <a:rPr lang="sk-SK" dirty="0">
                <a:solidFill>
                  <a:srgbClr val="FF0000"/>
                </a:solidFill>
              </a:rPr>
              <a:t>“</a:t>
            </a:r>
          </a:p>
          <a:p>
            <a:pPr>
              <a:buNone/>
            </a:pPr>
            <a:r>
              <a:rPr lang="sk-SK" dirty="0"/>
              <a:t>Názorné metódy sú metódy získavania informácií prostredníctvom nazerania, pozorovania demonštrovaného objektu (predmetu, javu, procesu apod.)</a:t>
            </a:r>
          </a:p>
          <a:p>
            <a:pPr>
              <a:buNone/>
            </a:pPr>
            <a:r>
              <a:rPr lang="sk-SK" dirty="0"/>
              <a:t>Ide o sprostredkované získavanie poznatkov. Medzi učiteľa a žiaka sa „vsúva“ ďalší činiteľ -  skutočný predmet, učebná pomôcka, apod.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Názorné metódy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24078" indent="-514350">
              <a:buNone/>
            </a:pPr>
            <a:r>
              <a:rPr lang="sk-SK" b="1" dirty="0">
                <a:solidFill>
                  <a:srgbClr val="FF0000"/>
                </a:solidFill>
              </a:rPr>
              <a:t>Demonštrácia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/>
              <a:t>( lat. „</a:t>
            </a:r>
            <a:r>
              <a:rPr lang="sk-SK" dirty="0" err="1"/>
              <a:t>demonstro</a:t>
            </a:r>
            <a:r>
              <a:rPr lang="sk-SK" dirty="0"/>
              <a:t>“- predvádzam, ukazujem) sprostredkováva žiakom poznanie skutočnosti, obohacuje predstavy, prehlbuje skúsenosti, rozvíja pozorovacie schopnosti atď., prakticky ukazuje „ako na to“</a:t>
            </a:r>
          </a:p>
          <a:p>
            <a:pPr marL="624078" indent="-514350">
              <a:buNone/>
            </a:pPr>
            <a:r>
              <a:rPr lang="sk-SK" b="1" dirty="0"/>
              <a:t>Predvádzané objekty: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b="1" i="1" dirty="0"/>
              <a:t>didakticky neupravené </a:t>
            </a:r>
            <a:r>
              <a:rPr lang="sk-SK" dirty="0"/>
              <a:t>(exkurzná demonštrácia, demonštrácia prístrojov, strojov, zariadení, umeleckých diel, pohybov, pracovných postupov, výkresov, vzorov prác atď.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b="1" i="1" dirty="0"/>
              <a:t>didakticky upravené   (</a:t>
            </a:r>
            <a:r>
              <a:rPr lang="sk-SK" dirty="0"/>
              <a:t>učebné pomôcky)</a:t>
            </a:r>
            <a:endParaRPr lang="sk-SK" b="1" i="1" dirty="0"/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624078" indent="-514350"/>
            <a:r>
              <a:rPr lang="sk-SK" dirty="0">
                <a:solidFill>
                  <a:srgbClr val="FF0000"/>
                </a:solidFill>
              </a:rPr>
              <a:t>Demonštrácia a pozorovanie</a:t>
            </a:r>
            <a:br>
              <a:rPr lang="sk-SK" dirty="0"/>
            </a:br>
            <a:endParaRPr lang="sk-SK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Oboznámenie so sledovaným javom</a:t>
            </a:r>
          </a:p>
          <a:p>
            <a:r>
              <a:rPr lang="sk-SK" dirty="0"/>
              <a:t>Analýza sledovaného javu</a:t>
            </a:r>
          </a:p>
          <a:p>
            <a:r>
              <a:rPr lang="sk-SK" dirty="0"/>
              <a:t>Záver (zovšeobecnenie)</a:t>
            </a:r>
          </a:p>
          <a:p>
            <a:pPr>
              <a:buNone/>
            </a:pPr>
            <a:endParaRPr lang="sk-SK" dirty="0"/>
          </a:p>
          <a:p>
            <a:pPr>
              <a:buNone/>
            </a:pPr>
            <a:r>
              <a:rPr lang="sk-SK" dirty="0"/>
              <a:t>Vo všetkých týchto etapách sa používajú rôzne metódy: pozorovanie, porovnávanie, zaraďovanie do poznatkových štruktúr</a:t>
            </a:r>
          </a:p>
          <a:p>
            <a:pPr>
              <a:buNone/>
            </a:pPr>
            <a:endParaRPr lang="sk-SK" dirty="0"/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Etapy demonštrácie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k-SK" dirty="0"/>
              <a:t>Dopredu naplánovať materiály, pomôcky, preveriť funkčnosť technických zariadení</a:t>
            </a:r>
          </a:p>
          <a:p>
            <a:r>
              <a:rPr lang="sk-SK" dirty="0"/>
              <a:t>Zložitejšie predvádzanie rozložiť na jednotlivé prvky</a:t>
            </a:r>
          </a:p>
          <a:p>
            <a:r>
              <a:rPr lang="sk-SK" dirty="0"/>
              <a:t>Umožniť vnímanie (viditeľnosť predmetu)</a:t>
            </a:r>
          </a:p>
          <a:p>
            <a:r>
              <a:rPr lang="sk-SK" dirty="0"/>
              <a:t>Predvádzať primeraným tempom</a:t>
            </a:r>
          </a:p>
          <a:p>
            <a:r>
              <a:rPr lang="sk-SK" dirty="0"/>
              <a:t>Aktivizovať žiakov otázkami</a:t>
            </a:r>
          </a:p>
          <a:p>
            <a:r>
              <a:rPr lang="sk-SK" dirty="0"/>
              <a:t>Predvádzať v správnom čase</a:t>
            </a:r>
          </a:p>
          <a:p>
            <a:r>
              <a:rPr lang="sk-SK" dirty="0"/>
              <a:t>Predvádzať jav vo vývoji, v činnosti, v súvislosti s reálnou situáciou (</a:t>
            </a:r>
            <a:r>
              <a:rPr lang="sk-SK" dirty="0" err="1"/>
              <a:t>fóliogramy</a:t>
            </a:r>
            <a:r>
              <a:rPr lang="sk-SK" dirty="0"/>
              <a:t>, dynamické modely...)</a:t>
            </a:r>
          </a:p>
          <a:p>
            <a:r>
              <a:rPr lang="sk-SK" dirty="0"/>
              <a:t>Doplniť slovným </a:t>
            </a:r>
            <a:r>
              <a:rPr lang="sk-SK" dirty="0" err="1"/>
              <a:t>doprovodom</a:t>
            </a:r>
            <a:r>
              <a:rPr lang="sk-SK" dirty="0"/>
              <a:t>  (</a:t>
            </a:r>
            <a:r>
              <a:rPr lang="sk-SK" dirty="0" err="1"/>
              <a:t>labeling</a:t>
            </a:r>
            <a:r>
              <a:rPr lang="sk-SK" dirty="0"/>
              <a:t>)</a:t>
            </a:r>
          </a:p>
          <a:p>
            <a:r>
              <a:rPr lang="sk-SK" dirty="0"/>
              <a:t>Nechať žiakov zhrnúť poznatky, pýtať sa a </a:t>
            </a:r>
            <a:r>
              <a:rPr lang="sk-SK" dirty="0" err="1"/>
              <a:t>vysvetliťnepochopené</a:t>
            </a: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Zásady demonštrácie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k-SK" dirty="0"/>
              <a:t> Cieľom je zameranie pozornosti žiaka na bezprostredné poznávanie predmetov a javov v dlhšom časovom období. </a:t>
            </a:r>
          </a:p>
          <a:p>
            <a:pPr>
              <a:buNone/>
            </a:pPr>
            <a:r>
              <a:rPr lang="sk-SK" dirty="0"/>
              <a:t>Na rozdiel od demonštrácie sa vyznačuje väčšou aktivitou žiakov (inštruktáž –pozorovanie - robenie záznamov -porovnanie a hodnotenie - vyvodzovanie záverov, atď.)</a:t>
            </a:r>
          </a:p>
          <a:p>
            <a:pPr>
              <a:buNone/>
            </a:pPr>
            <a:r>
              <a:rPr lang="sk-SK" dirty="0"/>
              <a:t>Podľa povahy môže byť: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Jednoduché - príležitostné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Pokusné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Porovnávacie 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Popisné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Heuristické - založené na pochopení rozdielnosti  a podobnosti javov a ich znakov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Pozorovanie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k-SK" dirty="0"/>
              <a:t>Sú metódy získavania nových poznatkov z vlastnej činnosti (skúsenosti) žiakov, napr. manipulácia s predmetmi, montáž a demontáž, laboratórna práca, pokusy, práca v dielni, merania, autentické učenie sa, apod.</a:t>
            </a:r>
          </a:p>
          <a:p>
            <a:pPr algn="ctr">
              <a:buNone/>
            </a:pPr>
            <a:r>
              <a:rPr lang="sk-SK" b="1" dirty="0">
                <a:solidFill>
                  <a:schemeClr val="accent2">
                    <a:lumMod val="75000"/>
                  </a:schemeClr>
                </a:solidFill>
              </a:rPr>
              <a:t>Skúsenostný cyklus</a:t>
            </a:r>
          </a:p>
          <a:p>
            <a:pPr algn="ctr">
              <a:buNone/>
            </a:pPr>
            <a:endParaRPr lang="sk-SK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Konkrétna skúsenosť</a:t>
            </a:r>
          </a:p>
          <a:p>
            <a:pPr algn="ctr">
              <a:buNone/>
            </a:pPr>
            <a:endParaRPr lang="sk-SK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Plán aktívneho 			      Reflexia skúsenosti</a:t>
            </a:r>
          </a:p>
          <a:p>
            <a:pPr>
              <a:buNone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Experimentovania</a:t>
            </a:r>
          </a:p>
          <a:p>
            <a:pPr>
              <a:buNone/>
            </a:pPr>
            <a:endParaRPr lang="sk-SK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Konceptualizácia problému</a:t>
            </a:r>
          </a:p>
          <a:p>
            <a:pPr algn="ctr">
              <a:buNone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v abstraktnej úrovni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Praktické metódy</a:t>
            </a:r>
          </a:p>
        </p:txBody>
      </p:sp>
      <p:cxnSp>
        <p:nvCxnSpPr>
          <p:cNvPr id="5" name="Rovná spojovacia šípka 4"/>
          <p:cNvCxnSpPr/>
          <p:nvPr/>
        </p:nvCxnSpPr>
        <p:spPr>
          <a:xfrm rot="16200000" flipH="1">
            <a:off x="5832140" y="3897052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ovná spojovacia šípka 6"/>
          <p:cNvCxnSpPr/>
          <p:nvPr/>
        </p:nvCxnSpPr>
        <p:spPr>
          <a:xfrm rot="10800000" flipV="1">
            <a:off x="5292080" y="4581128"/>
            <a:ext cx="100811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ovná spojovacia šípka 8"/>
          <p:cNvCxnSpPr/>
          <p:nvPr/>
        </p:nvCxnSpPr>
        <p:spPr>
          <a:xfrm rot="10800000">
            <a:off x="2771800" y="4941168"/>
            <a:ext cx="50405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ovacia šípka 10"/>
          <p:cNvCxnSpPr/>
          <p:nvPr/>
        </p:nvCxnSpPr>
        <p:spPr>
          <a:xfrm flipV="1">
            <a:off x="1979712" y="3861048"/>
            <a:ext cx="100811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9728" indent="0">
              <a:buClr>
                <a:schemeClr val="tx1"/>
              </a:buClr>
              <a:buNone/>
            </a:pPr>
            <a:r>
              <a:rPr lang="sk-SK" dirty="0">
                <a:solidFill>
                  <a:srgbClr val="FF0000"/>
                </a:solidFill>
              </a:rPr>
              <a:t>1. Konkrétna skúsenosť</a:t>
            </a:r>
          </a:p>
          <a:p>
            <a:pPr marL="624078" indent="-514350">
              <a:buNone/>
            </a:pPr>
            <a:r>
              <a:rPr lang="sk-SK" dirty="0"/>
              <a:t>Môže byť realistická alebo simulovaná</a:t>
            </a:r>
          </a:p>
          <a:p>
            <a:pPr marL="624078" indent="-514350">
              <a:buNone/>
            </a:pPr>
            <a:endParaRPr lang="sk-SK" dirty="0"/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Pozorovanie skúseného profesionála (živo, video, YTB)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Prípadová štúdia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Diskusia o vlastnej skúsenosti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Hry a hranie </a:t>
            </a:r>
            <a:r>
              <a:rPr lang="sk-SK" dirty="0" err="1"/>
              <a:t>rôl</a:t>
            </a:r>
            <a:endParaRPr lang="sk-SK" dirty="0"/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Simulačné hry</a:t>
            </a:r>
          </a:p>
          <a:p>
            <a:pPr marL="624078" indent="-514350">
              <a:buNone/>
            </a:pPr>
            <a:endParaRPr lang="sk-SK" dirty="0"/>
          </a:p>
          <a:p>
            <a:pPr marL="624078" indent="-514350">
              <a:buNone/>
            </a:pPr>
            <a:r>
              <a:rPr lang="sk-SK" dirty="0"/>
              <a:t>Pritom žiaci majú analyzovať, testovať metódy, nielen opakovať známe postrehy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09728" indent="0">
              <a:buClrTx/>
              <a:buNone/>
            </a:pPr>
            <a:r>
              <a:rPr lang="sk-SK" dirty="0">
                <a:solidFill>
                  <a:schemeClr val="accent1">
                    <a:lumMod val="75000"/>
                  </a:schemeClr>
                </a:solidFill>
              </a:rPr>
              <a:t>2. </a:t>
            </a:r>
            <a:r>
              <a:rPr lang="sk-SK" dirty="0">
                <a:solidFill>
                  <a:srgbClr val="FF0000"/>
                </a:solidFill>
              </a:rPr>
              <a:t>Reflexia skúsenosti</a:t>
            </a:r>
          </a:p>
          <a:p>
            <a:pPr marL="109728" indent="0">
              <a:buClrTx/>
              <a:buNone/>
            </a:pPr>
            <a:r>
              <a:rPr lang="sk-SK" dirty="0"/>
              <a:t>	Sebahodnotenie nezávislé na učiteľovi 	napr. na základe kritérií</a:t>
            </a:r>
          </a:p>
          <a:p>
            <a:pPr marL="109728" indent="0">
              <a:buClrTx/>
              <a:buNone/>
            </a:pPr>
            <a:r>
              <a:rPr lang="sk-SK" dirty="0"/>
              <a:t>	Atmosféra dôvery</a:t>
            </a:r>
          </a:p>
          <a:p>
            <a:pPr marL="109728" indent="0">
              <a:buClrTx/>
              <a:buNone/>
            </a:pPr>
            <a:r>
              <a:rPr lang="sk-SK" dirty="0">
                <a:solidFill>
                  <a:schemeClr val="bg2">
                    <a:lumMod val="25000"/>
                  </a:schemeClr>
                </a:solidFill>
              </a:rPr>
              <a:t>3. </a:t>
            </a:r>
            <a:r>
              <a:rPr lang="sk-SK" dirty="0">
                <a:solidFill>
                  <a:srgbClr val="FF0000"/>
                </a:solidFill>
              </a:rPr>
              <a:t>Nová konceptualizácia problému</a:t>
            </a:r>
            <a:r>
              <a:rPr lang="sk-SK" dirty="0">
                <a:solidFill>
                  <a:schemeClr val="bg2">
                    <a:lumMod val="25000"/>
                  </a:schemeClr>
                </a:solidFill>
              </a:rPr>
              <a:t>:</a:t>
            </a:r>
          </a:p>
          <a:p>
            <a:pPr marL="109728" indent="0">
              <a:buClrTx/>
              <a:buNone/>
            </a:pPr>
            <a:r>
              <a:rPr lang="sk-SK" dirty="0"/>
              <a:t>	Prečo to dopadlo dobre, zle?</a:t>
            </a:r>
          </a:p>
          <a:p>
            <a:pPr marL="109728" indent="0">
              <a:buClrTx/>
              <a:buNone/>
            </a:pPr>
            <a:r>
              <a:rPr lang="sk-SK" dirty="0">
                <a:solidFill>
                  <a:srgbClr val="FF0000"/>
                </a:solidFill>
              </a:rPr>
              <a:t>4. Plánovanie aktívneho experimentovania</a:t>
            </a:r>
          </a:p>
          <a:p>
            <a:pPr>
              <a:buNone/>
            </a:pPr>
            <a:r>
              <a:rPr lang="sk-SK" dirty="0"/>
              <a:t>	Čo som mal urobiť ináč?</a:t>
            </a:r>
          </a:p>
          <a:p>
            <a:pPr>
              <a:buNone/>
            </a:pPr>
            <a:r>
              <a:rPr lang="sk-SK" dirty="0"/>
              <a:t>	Napr. použiť iný materiál, inú metódu, nástroj</a:t>
            </a:r>
          </a:p>
          <a:p>
            <a:pPr>
              <a:buNone/>
            </a:pPr>
            <a:r>
              <a:rPr lang="sk-SK" dirty="0"/>
              <a:t>	Plán činnosti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/>
              <a:t>Podstatou je zadávanie učebných úloh učiteľom, ktoré žiaci riešia podľa predloženého vzoru.</a:t>
            </a:r>
          </a:p>
          <a:p>
            <a:pPr>
              <a:buNone/>
            </a:pPr>
            <a:r>
              <a:rPr lang="sk-SK" dirty="0"/>
              <a:t>Cieľom fixačných metód je zapamätanie teoretických vedomostí a formovanie intelektuálnych a psychomotorických zručností.</a:t>
            </a:r>
          </a:p>
          <a:p>
            <a:pPr>
              <a:buNone/>
            </a:pPr>
            <a:r>
              <a:rPr lang="sk-SK" dirty="0"/>
              <a:t>Najčastejšie sa realizujú </a:t>
            </a:r>
          </a:p>
          <a:p>
            <a:pPr>
              <a:buFont typeface="Wingdings" pitchFamily="2" charset="2"/>
              <a:buChar char="Ø"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Opakovaním </a:t>
            </a:r>
          </a:p>
          <a:p>
            <a:pPr>
              <a:buFont typeface="Wingdings" pitchFamily="2" charset="2"/>
              <a:buChar char="Ø"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Precvičovaním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FIXAČNÉ METÓDY (</a:t>
            </a:r>
            <a:r>
              <a:rPr lang="sk-SK" dirty="0" err="1">
                <a:solidFill>
                  <a:srgbClr val="FF0000"/>
                </a:solidFill>
              </a:rPr>
              <a:t>reproduktívne</a:t>
            </a:r>
            <a:r>
              <a:rPr lang="sk-SK" dirty="0">
                <a:solidFill>
                  <a:srgbClr val="FF0000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k-SK" dirty="0"/>
              <a:t>Podstata: učiteľ kladie žiakom otázky, na ktoré žiaci odpovedajú naučeným spôsobom. </a:t>
            </a:r>
          </a:p>
          <a:p>
            <a:pPr>
              <a:buNone/>
            </a:pPr>
            <a:r>
              <a:rPr lang="sk-SK" dirty="0"/>
              <a:t>Cieľom je upevnenie, zapamätanie a prehĺbenie teoretických vedomostí (poučiek, definícií, zákonov, pravidiel)</a:t>
            </a:r>
          </a:p>
          <a:p>
            <a:pPr>
              <a:buNone/>
            </a:pPr>
            <a:endParaRPr lang="sk-SK" dirty="0"/>
          </a:p>
          <a:p>
            <a:pPr>
              <a:buNone/>
            </a:pPr>
            <a:r>
              <a:rPr lang="sk-SK" i="1" dirty="0"/>
              <a:t>Pravidlá dobrého zapamätania:</a:t>
            </a:r>
          </a:p>
          <a:p>
            <a:pPr>
              <a:buNone/>
            </a:pPr>
            <a:r>
              <a:rPr lang="sk-SK" dirty="0"/>
              <a:t>Pochopenie učiva</a:t>
            </a:r>
          </a:p>
          <a:p>
            <a:pPr>
              <a:buNone/>
            </a:pPr>
            <a:r>
              <a:rPr lang="sk-SK" dirty="0"/>
              <a:t>Precvičovanie učiva</a:t>
            </a:r>
          </a:p>
          <a:p>
            <a:pPr>
              <a:buNone/>
            </a:pPr>
            <a:r>
              <a:rPr lang="sk-SK" dirty="0"/>
              <a:t>Pocit úspechu</a:t>
            </a:r>
          </a:p>
          <a:p>
            <a:pPr>
              <a:buNone/>
            </a:pPr>
            <a:r>
              <a:rPr lang="sk-SK" dirty="0"/>
              <a:t>Zainteresovanosť(záujem)</a:t>
            </a:r>
          </a:p>
          <a:p>
            <a:pPr>
              <a:buNone/>
            </a:pPr>
            <a:r>
              <a:rPr lang="sk-SK" dirty="0"/>
              <a:t>Učenie sa nahlas</a:t>
            </a:r>
          </a:p>
          <a:p>
            <a:pPr>
              <a:buNone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Opakovanie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Zhrnutie - prehľad, pojmová mapa, schéma, diagram</a:t>
            </a:r>
          </a:p>
          <a:p>
            <a:r>
              <a:rPr lang="sk-SK" dirty="0"/>
              <a:t>Opakovacie otázky a úlohy (ústne, písomné, praktické, s využitím učebnice a iných zdrojov)</a:t>
            </a:r>
          </a:p>
          <a:p>
            <a:r>
              <a:rPr lang="sk-SK" dirty="0"/>
              <a:t>Opakovacie testy</a:t>
            </a:r>
          </a:p>
          <a:p>
            <a:r>
              <a:rPr lang="sk-SK" dirty="0"/>
              <a:t>Mnemotechnické pomôcky</a:t>
            </a:r>
          </a:p>
          <a:p>
            <a:r>
              <a:rPr lang="sk-SK" dirty="0"/>
              <a:t>Zábavné opakovacie metódy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Techniky opakovania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k-SK" dirty="0"/>
              <a:t>Z časového hľadiska môže byť:</a:t>
            </a:r>
          </a:p>
          <a:p>
            <a:pPr>
              <a:buClrTx/>
            </a:pPr>
            <a:r>
              <a:rPr lang="sk-SK" dirty="0"/>
              <a:t>Vstupné opakovanie</a:t>
            </a:r>
          </a:p>
          <a:p>
            <a:pPr>
              <a:buClrTx/>
            </a:pPr>
            <a:r>
              <a:rPr lang="sk-SK" dirty="0"/>
              <a:t>Priebežné opakovanie</a:t>
            </a:r>
          </a:p>
          <a:p>
            <a:pPr>
              <a:buClrTx/>
            </a:pPr>
            <a:r>
              <a:rPr lang="sk-SK" dirty="0"/>
              <a:t>Polročné opakovanie</a:t>
            </a:r>
          </a:p>
          <a:p>
            <a:pPr>
              <a:buClrTx/>
            </a:pPr>
            <a:r>
              <a:rPr lang="sk-SK" dirty="0"/>
              <a:t>Výstupné opakovanie</a:t>
            </a:r>
          </a:p>
          <a:p>
            <a:pPr>
              <a:buNone/>
            </a:pPr>
            <a:r>
              <a:rPr lang="sk-SK" b="1" dirty="0">
                <a:solidFill>
                  <a:srgbClr val="FF0000"/>
                </a:solidFill>
              </a:rPr>
              <a:t>Priebežné opakovanie</a:t>
            </a:r>
            <a:r>
              <a:rPr lang="sk-SK" dirty="0">
                <a:solidFill>
                  <a:srgbClr val="FF0000"/>
                </a:solidFill>
              </a:rPr>
              <a:t>!!!</a:t>
            </a:r>
          </a:p>
          <a:p>
            <a:pPr>
              <a:buNone/>
            </a:pPr>
            <a:r>
              <a:rPr lang="sk-SK" dirty="0"/>
              <a:t>Výhody: </a:t>
            </a:r>
          </a:p>
          <a:p>
            <a:pPr>
              <a:buNone/>
            </a:pPr>
            <a:r>
              <a:rPr lang="sk-SK" dirty="0"/>
              <a:t>Žiaci si viac pamätajú</a:t>
            </a:r>
          </a:p>
          <a:p>
            <a:pPr>
              <a:buNone/>
            </a:pPr>
            <a:r>
              <a:rPr lang="sk-SK" dirty="0"/>
              <a:t>Úspora času</a:t>
            </a:r>
          </a:p>
          <a:p>
            <a:pPr>
              <a:buNone/>
            </a:pPr>
            <a:r>
              <a:rPr lang="sk-SK" dirty="0"/>
              <a:t>Využitie starého učiva pri osvojovaní nového</a:t>
            </a:r>
          </a:p>
          <a:p>
            <a:pPr>
              <a:buNone/>
            </a:pPr>
            <a:r>
              <a:rPr lang="sk-SK" dirty="0"/>
              <a:t>Lepšie pochopenie učiva</a:t>
            </a:r>
          </a:p>
          <a:p>
            <a:pPr>
              <a:buNone/>
            </a:pPr>
            <a:r>
              <a:rPr lang="sk-SK" i="1" dirty="0">
                <a:solidFill>
                  <a:schemeClr val="accent1">
                    <a:lumMod val="50000"/>
                  </a:schemeClr>
                </a:solidFill>
              </a:rPr>
              <a:t>„Akoby opakovanie bolo niečo na spôsob smrti: je nevyhnutné, ale každý sa mu bráni“</a:t>
            </a:r>
          </a:p>
          <a:p>
            <a:pPr>
              <a:buNone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Opakovanie</a:t>
            </a:r>
            <a:endParaRPr lang="sk-SK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/>
              <a:t>Podstata: </a:t>
            </a:r>
          </a:p>
          <a:p>
            <a:pPr>
              <a:buNone/>
            </a:pPr>
            <a:r>
              <a:rPr lang="sk-SK" dirty="0"/>
              <a:t>	učiteľ zadáva žiakom úlohy, ktoré žiaci riešia podľa vzoru, aplikáciou teoretických vedomostí, pojmov, vzťahov, zákonov, teórií, postupov s využitím algoritmov, apod.</a:t>
            </a:r>
          </a:p>
          <a:p>
            <a:pPr>
              <a:buNone/>
            </a:pPr>
            <a:r>
              <a:rPr lang="sk-SK" dirty="0"/>
              <a:t>Cieľom je nácvik intelektuálnych a psychomotorických zručností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Precvičovanie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24078" indent="-514350">
              <a:buNone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1)Napodobňovanie </a:t>
            </a:r>
            <a:r>
              <a:rPr lang="sk-SK" dirty="0"/>
              <a:t>- jednoduchá reprodukcia poznatkov, riešenie analogických situácií. V tejto fáze učiteľ </a:t>
            </a:r>
            <a:r>
              <a:rPr lang="sk-SK" b="1" dirty="0"/>
              <a:t>ukazuje</a:t>
            </a:r>
            <a:r>
              <a:rPr lang="sk-SK" dirty="0"/>
              <a:t> žiakom, „ako na to“, </a:t>
            </a:r>
          </a:p>
          <a:p>
            <a:pPr marL="624078" indent="-514350">
              <a:buNone/>
            </a:pPr>
            <a:r>
              <a:rPr lang="sk-SK" dirty="0"/>
              <a:t>Ukážka môže mať podobu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Vzoru – napr. príklad, dobre urobený výkres, výrobný postup, chybne vyplnený formulár...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Inštruktáže - demonštrácia postupu kreslenia súčiastok, zapojenia elektrického obvodu, chemického pokusu, počítania príkladu...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Fázy precvičovania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None/>
            </a:pPr>
            <a:r>
              <a:rPr lang="sk-SK" dirty="0"/>
              <a:t>2) </a:t>
            </a: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Precvičovanie </a:t>
            </a:r>
            <a:r>
              <a:rPr lang="sk-SK" dirty="0"/>
              <a:t>- osvojovanie pracovného postupu, dosiahnutie plynulosti a nadväznosti operácií, optimálneho tempa</a:t>
            </a:r>
          </a:p>
          <a:p>
            <a:pPr marL="624078" indent="-514350">
              <a:buNone/>
            </a:pPr>
            <a:r>
              <a:rPr lang="sk-SK" dirty="0"/>
              <a:t>3) Použitie vedomostí v nových situáciách</a:t>
            </a:r>
          </a:p>
          <a:p>
            <a:pPr marL="624078" indent="-514350">
              <a:buNone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Uviesť žiaka do problematiky práce (musia vedieť, “ako na to“ a prečo budú prácu vykonávať daným spôsobom</a:t>
            </a:r>
          </a:p>
          <a:p>
            <a:r>
              <a:rPr lang="sk-SK" dirty="0"/>
              <a:t>Správne zvoliť stupeň obťažnosti činnosti (napr. náročnejšie úlohy pre skôr hotových žiakov)</a:t>
            </a:r>
          </a:p>
          <a:p>
            <a:r>
              <a:rPr lang="sk-SK" dirty="0"/>
              <a:t>Nechať žiakom priestor pre otázky</a:t>
            </a:r>
          </a:p>
          <a:p>
            <a:r>
              <a:rPr lang="sk-SK" dirty="0"/>
              <a:t>Zložitejšie úlohy rozpísať do viac bodov a v písomnej forme dať žiakom (aj ako má vyzerať zápis o pokuse, meraní a pod.)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Príprava na činnosť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Byť neustále k dispozícii a kontrolovať</a:t>
            </a:r>
          </a:p>
          <a:p>
            <a:r>
              <a:rPr lang="sk-SK" dirty="0"/>
              <a:t>Poskytovať opravu a konštruktívnu spätnú väzbu</a:t>
            </a:r>
          </a:p>
          <a:p>
            <a:r>
              <a:rPr lang="sk-SK" dirty="0"/>
              <a:t>Usmerňovať pracovné tempo žiakov (napr. oznámkovaním časti práce pomalých žiakov, očným kontaktom, apod.)</a:t>
            </a:r>
          </a:p>
          <a:p>
            <a:r>
              <a:rPr lang="sk-SK" dirty="0"/>
              <a:t>Poskytovať jednotlivcom odstupňovanú pomoc</a:t>
            </a:r>
          </a:p>
          <a:p>
            <a:r>
              <a:rPr lang="sk-SK" dirty="0"/>
              <a:t>Cieľom je , aby si opravili prácu sami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Priebeh </a:t>
            </a:r>
            <a:r>
              <a:rPr lang="sk-SK" dirty="0" err="1">
                <a:solidFill>
                  <a:srgbClr val="FF0000"/>
                </a:solidFill>
              </a:rPr>
              <a:t>prepcvičovania</a:t>
            </a:r>
            <a:br>
              <a:rPr lang="sk-SK" dirty="0">
                <a:solidFill>
                  <a:srgbClr val="FF0000"/>
                </a:solidFill>
              </a:rPr>
            </a:br>
            <a:endParaRPr lang="sk-SK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k-SK" b="1" dirty="0">
                <a:solidFill>
                  <a:srgbClr val="FF0000"/>
                </a:solidFill>
              </a:rPr>
              <a:t>Zásady</a:t>
            </a:r>
          </a:p>
          <a:p>
            <a:r>
              <a:rPr lang="sk-SK" b="1" dirty="0"/>
              <a:t>Odstupňovať obťažnosť úloh (viac úloh, postup krok po kroku)</a:t>
            </a:r>
          </a:p>
          <a:p>
            <a:r>
              <a:rPr lang="sk-SK" b="1" dirty="0"/>
              <a:t>Prvé otázky zvoliť tak jednoduché, aby dodali žiakom sebadôveru, motivovali</a:t>
            </a:r>
          </a:p>
          <a:p>
            <a:r>
              <a:rPr lang="sk-SK" b="1" dirty="0"/>
              <a:t>Podľa možnosti rozčleňovať úlohy na časti a každú časť očíslovať zvlášť. Dôležité aj zoradenie úloh</a:t>
            </a:r>
          </a:p>
          <a:p>
            <a:r>
              <a:rPr lang="sk-SK" b="1" dirty="0"/>
              <a:t>Otázky a úlohy musia byť jasné (nie chytáky)</a:t>
            </a:r>
          </a:p>
          <a:p>
            <a:r>
              <a:rPr lang="sk-SK" b="1" dirty="0"/>
              <a:t>Aspoň posledná otázka má byť otvorená</a:t>
            </a:r>
          </a:p>
          <a:p>
            <a:r>
              <a:rPr lang="sk-SK" b="1" dirty="0"/>
              <a:t>Využiť osobný rozmer, záhady, hádanky, problémy a pod., schémy, obrázky a nepreplniť pracovné listy informáciami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Pracovné listy </a:t>
            </a:r>
            <a:r>
              <a:rPr lang="sk-SK" sz="1800" dirty="0">
                <a:solidFill>
                  <a:srgbClr val="FF0000"/>
                </a:solidFill>
              </a:rPr>
              <a:t>dobrá téma na ZP!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sk-SK" dirty="0">
                <a:solidFill>
                  <a:srgbClr val="FF0000"/>
                </a:solidFill>
              </a:rPr>
              <a:t>Príprava</a:t>
            </a:r>
          </a:p>
          <a:p>
            <a:pPr>
              <a:buClrTx/>
            </a:pPr>
            <a:r>
              <a:rPr lang="sk-SK" dirty="0"/>
              <a:t>Vyhradiť si dostatok času</a:t>
            </a:r>
          </a:p>
          <a:p>
            <a:pPr>
              <a:buClrTx/>
            </a:pPr>
            <a:r>
              <a:rPr lang="sk-SK" dirty="0"/>
              <a:t>Vyskúšať si činnosť a pomôcky sami a sledovať: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sk-SK" dirty="0"/>
              <a:t>Postup a všetky potrebné pomôcky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sk-SK" dirty="0"/>
              <a:t>Čo môže zlyhať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sk-SK" dirty="0"/>
              <a:t>Kritéria správneho prevedenia činnosti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sk-SK" dirty="0"/>
              <a:t>Všetky zásady bezpečnosti</a:t>
            </a:r>
          </a:p>
          <a:p>
            <a:pPr lvl="1">
              <a:buNone/>
            </a:pPr>
            <a:endParaRPr lang="sk-SK" b="1" dirty="0"/>
          </a:p>
          <a:p>
            <a:pPr lvl="1">
              <a:buNone/>
            </a:pPr>
            <a:r>
              <a:rPr lang="sk-SK" sz="2800" b="1" dirty="0"/>
              <a:t>Zabezpečiť si vybavenie včas</a:t>
            </a:r>
          </a:p>
          <a:p>
            <a:pPr lvl="1">
              <a:buNone/>
            </a:pPr>
            <a:r>
              <a:rPr lang="sk-SK" sz="2800" b="1" dirty="0"/>
              <a:t>Poradiť sa so skúsenými kolegami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Praktické cvičenia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sk-SK" dirty="0"/>
              <a:t>Ujasniť si účel pokusu, napr. osvojenie si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sk-SK" i="1" dirty="0"/>
              <a:t>pojmu, javu, zákona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sk-SK" i="1" dirty="0"/>
              <a:t>metódy skúmania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sk-SK" i="1" dirty="0"/>
              <a:t>postupu interpretácie údajov, napr. odhalenie vzťahu medzi veličinami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sk-SK" i="1" dirty="0"/>
              <a:t>postupu pri rozbore chýb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k-SK" dirty="0"/>
              <a:t>Rozložiť pokusy na jednotlivé činnosti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k-SK" dirty="0"/>
              <a:t>Dať príležitosť pre sebavyjadrenie a premýšľanie</a:t>
            </a:r>
          </a:p>
          <a:p>
            <a:pPr>
              <a:buNone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Pokusy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Ø"/>
            </a:pPr>
            <a:r>
              <a:rPr lang="sk-SK" dirty="0"/>
              <a:t>Zadávať časti pokusu, rôzne hodnoty veličín, rôzne premenné rôznym skupinám a zostaviť spoločné grafy z nameraných hodnôt apod.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sk-SK" dirty="0"/>
              <a:t>Nechať si čas na upratanie a diskusiu </a:t>
            </a:r>
          </a:p>
          <a:p>
            <a:pPr marL="109728" indent="0">
              <a:buClrTx/>
              <a:buNone/>
            </a:pPr>
            <a:r>
              <a:rPr lang="sk-SK" dirty="0"/>
              <a:t>	(čo táto činnosť priniesla, čo sa pri nej 	naučili, akých chýb sa dopustili, a pod.)</a:t>
            </a:r>
          </a:p>
          <a:p>
            <a:pPr>
              <a:buFont typeface="Wingdings" pitchFamily="2" charset="2"/>
              <a:buChar char="Ø"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Príliš náročná práca</a:t>
            </a:r>
          </a:p>
          <a:p>
            <a:pPr marL="109728" indent="0">
              <a:buClrTx/>
              <a:buNone/>
            </a:pPr>
            <a:r>
              <a:rPr lang="sk-SK" i="1" dirty="0">
                <a:solidFill>
                  <a:srgbClr val="FF0000"/>
                </a:solidFill>
              </a:rPr>
              <a:t>	Odstupňujte úlohy, poraďte sa so skúsenými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Príliš neurčité úlohy</a:t>
            </a:r>
          </a:p>
          <a:p>
            <a:pPr marL="109728" indent="0">
              <a:buClrTx/>
              <a:buNone/>
            </a:pPr>
            <a:r>
              <a:rPr lang="sk-SK" i="1" dirty="0">
                <a:solidFill>
                  <a:srgbClr val="FF0000"/>
                </a:solidFill>
              </a:rPr>
              <a:t>	Rozdeľte úlohy na časti, formulujte jasne a 	zrozumiteľne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Nevedia ,čo so žiakmi, ktorí ukončia prácu skôr</a:t>
            </a:r>
          </a:p>
          <a:p>
            <a:pPr marL="109728" indent="0">
              <a:buClrTx/>
              <a:buNone/>
            </a:pPr>
            <a:r>
              <a:rPr lang="sk-SK" i="1" dirty="0">
                <a:solidFill>
                  <a:srgbClr val="FF0000"/>
                </a:solidFill>
              </a:rPr>
              <a:t>	Zadajte otvorenú alebo ťažšiu aspoň 	poslednú úlohu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Nestíhajú tak rýchlo, ako predpokladal učiteľ 	</a:t>
            </a:r>
            <a:r>
              <a:rPr lang="sk-SK" i="1" dirty="0">
                <a:solidFill>
                  <a:srgbClr val="FF0000"/>
                </a:solidFill>
              </a:rPr>
              <a:t>Nevadí, ak nemárnia čas 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Problémy začínajúcich učiteľov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k-SK" dirty="0"/>
              <a:t>Diagnostickými metódami sa </a:t>
            </a:r>
            <a:r>
              <a:rPr lang="sk-SK" i="1" dirty="0"/>
              <a:t>zisťujú</a:t>
            </a:r>
            <a:r>
              <a:rPr lang="sk-SK" dirty="0"/>
              <a:t> </a:t>
            </a:r>
            <a:r>
              <a:rPr lang="sk-SK" i="1" dirty="0"/>
              <a:t>(preverujú)a posudzujú (hodnotia)</a:t>
            </a:r>
            <a:r>
              <a:rPr lang="sk-SK" dirty="0"/>
              <a:t> výsledky vyučovacieho procesu, t.j. stupeň dosiahnutia jeho cieľov.</a:t>
            </a:r>
          </a:p>
          <a:p>
            <a:pPr>
              <a:buNone/>
            </a:pPr>
            <a:r>
              <a:rPr lang="sk-SK" b="1" dirty="0">
                <a:solidFill>
                  <a:srgbClr val="FF0000"/>
                </a:solidFill>
              </a:rPr>
              <a:t>Zisťovanie </a:t>
            </a:r>
            <a:r>
              <a:rPr lang="sk-SK" b="1" dirty="0"/>
              <a:t> </a:t>
            </a:r>
            <a:r>
              <a:rPr lang="sk-SK" dirty="0"/>
              <a:t>výsledkov vyučovacieho procesu sa nazýva </a:t>
            </a:r>
            <a:r>
              <a:rPr lang="sk-SK" b="1" dirty="0">
                <a:solidFill>
                  <a:srgbClr val="FF0000"/>
                </a:solidFill>
              </a:rPr>
              <a:t>preverovanie alebo skúšanie</a:t>
            </a:r>
            <a:r>
              <a:rPr lang="sk-SK" b="1" dirty="0"/>
              <a:t>, </a:t>
            </a:r>
            <a:r>
              <a:rPr lang="sk-SK" dirty="0" err="1"/>
              <a:t>t.zn</a:t>
            </a:r>
            <a:r>
              <a:rPr lang="sk-SK" dirty="0"/>
              <a:t>.</a:t>
            </a:r>
            <a:r>
              <a:rPr lang="sk-SK" b="1" dirty="0"/>
              <a:t> </a:t>
            </a:r>
            <a:r>
              <a:rPr lang="sk-SK" dirty="0"/>
              <a:t>meranie výkonu, stupňa dosiahnutie cieľa vyučovacieho procesu</a:t>
            </a:r>
          </a:p>
          <a:p>
            <a:pPr>
              <a:buNone/>
            </a:pPr>
            <a:r>
              <a:rPr lang="sk-SK" b="1" dirty="0">
                <a:solidFill>
                  <a:srgbClr val="FF0000"/>
                </a:solidFill>
              </a:rPr>
              <a:t>Posúdenie</a:t>
            </a:r>
            <a:r>
              <a:rPr lang="sk-SK" dirty="0"/>
              <a:t> výsledkov sa nazýva </a:t>
            </a:r>
            <a:r>
              <a:rPr lang="sk-SK" b="1" dirty="0">
                <a:solidFill>
                  <a:srgbClr val="FF0000"/>
                </a:solidFill>
              </a:rPr>
              <a:t>hodnotenie</a:t>
            </a:r>
            <a:r>
              <a:rPr lang="sk-SK" b="1" dirty="0"/>
              <a:t> </a:t>
            </a:r>
            <a:r>
              <a:rPr lang="sk-SK" dirty="0"/>
              <a:t>žiakov. Podstatou je porovnanie výsledkov s normou, vzorom.</a:t>
            </a:r>
          </a:p>
          <a:p>
            <a:pPr>
              <a:buNone/>
            </a:pPr>
            <a:r>
              <a:rPr lang="sk-SK" dirty="0"/>
              <a:t>Hodnotenie stupňom – známkou (písmenom, percentom, bodmi, ...) je </a:t>
            </a:r>
            <a:r>
              <a:rPr lang="sk-SK" b="1" dirty="0">
                <a:solidFill>
                  <a:srgbClr val="FF0000"/>
                </a:solidFill>
              </a:rPr>
              <a:t>klasifikácia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DIAGNOSTICKÉ METÓDY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lphaLcParenR"/>
            </a:pPr>
            <a:r>
              <a:rPr lang="sk-SK" dirty="0"/>
              <a:t>Kontrolná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Prognostická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Motivačná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Informačná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Rozvíjajúca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Spätnoväzobná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Certifikačná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Vzdelávacia</a:t>
            </a:r>
          </a:p>
          <a:p>
            <a:pPr marL="624078" indent="-514350">
              <a:buFont typeface="+mj-lt"/>
              <a:buAutoNum type="alphaLcParenR"/>
            </a:pPr>
            <a:r>
              <a:rPr lang="sk-SK" dirty="0"/>
              <a:t>Sociálna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Funkcie preverovania  a hodnotenia 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sk-SK" dirty="0"/>
              <a:t>Podľa spôsobu vyjadrovania sa žiakov pri skúšaní</a:t>
            </a:r>
          </a:p>
          <a:p>
            <a:r>
              <a:rPr lang="sk-SK" dirty="0"/>
              <a:t>Ústne skúšanie</a:t>
            </a:r>
          </a:p>
          <a:p>
            <a:r>
              <a:rPr lang="sk-SK" dirty="0"/>
              <a:t>Písomné skúšanie</a:t>
            </a:r>
          </a:p>
          <a:p>
            <a:r>
              <a:rPr lang="sk-SK" dirty="0"/>
              <a:t>Praktické skúšanie</a:t>
            </a:r>
          </a:p>
          <a:p>
            <a:r>
              <a:rPr lang="sk-SK" dirty="0"/>
              <a:t>Grafické skúšanie</a:t>
            </a:r>
          </a:p>
          <a:p>
            <a:pPr>
              <a:buNone/>
            </a:pPr>
            <a:r>
              <a:rPr lang="sk-SK" dirty="0"/>
              <a:t>Podľa počtu skúšaných žiakov</a:t>
            </a:r>
          </a:p>
          <a:p>
            <a:r>
              <a:rPr lang="sk-SK" dirty="0"/>
              <a:t>Individuálne skúšanie</a:t>
            </a:r>
          </a:p>
          <a:p>
            <a:r>
              <a:rPr lang="sk-SK" dirty="0"/>
              <a:t>Skupinové skúšanie</a:t>
            </a:r>
          </a:p>
          <a:p>
            <a:r>
              <a:rPr lang="sk-SK" dirty="0"/>
              <a:t>Frontálne skúšanie</a:t>
            </a:r>
          </a:p>
          <a:p>
            <a:pPr>
              <a:buNone/>
            </a:pPr>
            <a:r>
              <a:rPr lang="sk-SK" dirty="0"/>
              <a:t>Podľa časového zaradenia </a:t>
            </a:r>
          </a:p>
          <a:p>
            <a:r>
              <a:rPr lang="sk-SK" dirty="0"/>
              <a:t>Prijímacie skúšanie</a:t>
            </a:r>
          </a:p>
          <a:p>
            <a:r>
              <a:rPr lang="sk-SK" dirty="0"/>
              <a:t>Priebežné skúšanie</a:t>
            </a:r>
          </a:p>
          <a:p>
            <a:r>
              <a:rPr lang="sk-SK" dirty="0"/>
              <a:t>Záverečné skúšanie (</a:t>
            </a:r>
            <a:r>
              <a:rPr lang="sk-SK" dirty="0" err="1"/>
              <a:t>sumatívne</a:t>
            </a:r>
            <a:r>
              <a:rPr lang="sk-SK" dirty="0"/>
              <a:t>)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Metódy a formy preverovania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sk-SK" i="1" dirty="0"/>
              <a:t>Podľa cieľa hodnotenia</a:t>
            </a:r>
          </a:p>
          <a:p>
            <a:r>
              <a:rPr lang="sk-SK" dirty="0" err="1"/>
              <a:t>Formatívne</a:t>
            </a:r>
            <a:r>
              <a:rPr lang="sk-SK" dirty="0"/>
              <a:t> (spätná väzba, diagnostikovanie nedostatkov)</a:t>
            </a:r>
          </a:p>
          <a:p>
            <a:r>
              <a:rPr lang="sk-SK" dirty="0" err="1"/>
              <a:t>Sumatívne</a:t>
            </a:r>
            <a:r>
              <a:rPr lang="sk-SK" dirty="0"/>
              <a:t> (celkové hodnotenie výsledkov)</a:t>
            </a:r>
          </a:p>
          <a:p>
            <a:pPr>
              <a:buNone/>
            </a:pPr>
            <a:endParaRPr lang="sk-SK" dirty="0"/>
          </a:p>
          <a:p>
            <a:pPr>
              <a:buNone/>
            </a:pPr>
            <a:r>
              <a:rPr lang="sk-SK" i="1" dirty="0"/>
              <a:t>Podľa predmetu hodnotenia</a:t>
            </a:r>
          </a:p>
          <a:p>
            <a:pPr>
              <a:buFont typeface="Wingdings" pitchFamily="2" charset="2"/>
              <a:buChar char="Ø"/>
            </a:pPr>
            <a:r>
              <a:rPr lang="sk-SK" dirty="0"/>
              <a:t>Hodnotenie procesu</a:t>
            </a:r>
          </a:p>
          <a:p>
            <a:pPr>
              <a:buFont typeface="Wingdings" pitchFamily="2" charset="2"/>
              <a:buChar char="Ø"/>
            </a:pPr>
            <a:r>
              <a:rPr lang="sk-SK" dirty="0"/>
              <a:t>Hodnotenie výsledku</a:t>
            </a:r>
          </a:p>
          <a:p>
            <a:pPr>
              <a:buNone/>
            </a:pPr>
            <a:endParaRPr lang="sk-SK" dirty="0"/>
          </a:p>
          <a:p>
            <a:pPr>
              <a:buNone/>
            </a:pPr>
            <a:r>
              <a:rPr lang="sk-SK" i="1" dirty="0"/>
              <a:t>Podľa formálnosti</a:t>
            </a:r>
          </a:p>
          <a:p>
            <a:r>
              <a:rPr lang="sk-SK" dirty="0"/>
              <a:t>Formálne (žiaci sú dopredu upozornení a majú možnosť sa pripraviť)</a:t>
            </a:r>
          </a:p>
          <a:p>
            <a:r>
              <a:rPr lang="sk-SK" dirty="0"/>
              <a:t>Neformálne (založené na pozorovaní bežnej činnosti žiakov)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Metódy a formy preverovania</a:t>
            </a:r>
            <a:endParaRPr lang="sk-SK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/>
              <a:t>Podľa kritéria hodnotenia</a:t>
            </a:r>
          </a:p>
          <a:p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Rozlišujúce hodnotenie</a:t>
            </a:r>
            <a:r>
              <a:rPr lang="sk-SK" dirty="0"/>
              <a:t>, tzv. NR hodnotenie</a:t>
            </a:r>
          </a:p>
          <a:p>
            <a:pPr>
              <a:buNone/>
            </a:pPr>
            <a:r>
              <a:rPr lang="sk-SK" dirty="0"/>
              <a:t>	(</a:t>
            </a:r>
            <a:r>
              <a:rPr lang="sk-SK" dirty="0" err="1"/>
              <a:t>norm-referenced</a:t>
            </a:r>
            <a:r>
              <a:rPr lang="sk-SK" dirty="0"/>
              <a:t>), resp. hodnotenie relatívneho výkonu- výkon žiaka je porovnávaný s výkonom (priemerným) iných žiakov</a:t>
            </a:r>
          </a:p>
          <a:p>
            <a:pPr>
              <a:buNone/>
            </a:pPr>
            <a:r>
              <a:rPr lang="sk-SK" dirty="0">
                <a:solidFill>
                  <a:schemeClr val="accent2">
                    <a:lumMod val="75000"/>
                  </a:schemeClr>
                </a:solidFill>
              </a:rPr>
              <a:t>Overujúce hodnotenie</a:t>
            </a:r>
            <a:r>
              <a:rPr lang="sk-SK" dirty="0"/>
              <a:t>, tzv. CR (</a:t>
            </a:r>
            <a:r>
              <a:rPr lang="sk-SK" dirty="0" err="1"/>
              <a:t>criterion-referenced</a:t>
            </a:r>
            <a:r>
              <a:rPr lang="sk-SK" dirty="0"/>
              <a:t>), resp. hodnotenie absolútneho výkonu – výkon žiaka je porovnávaný s dopredu stanoveným kritériom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Metódy a formy preverovania</a:t>
            </a:r>
            <a:endParaRPr lang="sk-SK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Realizuje sa rozhovorom alebo samostatným ústnym prejavom žiaka</a:t>
            </a:r>
          </a:p>
          <a:p>
            <a:r>
              <a:rPr lang="sk-SK" dirty="0"/>
              <a:t>Rozhovor vyžaduje správnu metodiku: jasné, jednoznačné, logicky a štylisticky správne otázky zamerané na rôzne úrovne osvojenia si učiva</a:t>
            </a:r>
          </a:p>
          <a:p>
            <a:r>
              <a:rPr lang="sk-SK" dirty="0"/>
              <a:t>Samostatný prejav žiaka spočíva v tom, že súvisle odpovedá z učiva, ktoré sa naučil. Učiteľ odpoveď sleduje a usmerňuje.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Ústne skúšanie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dirty="0"/>
              <a:t>Poznanie osobnosti žiaka</a:t>
            </a:r>
          </a:p>
          <a:p>
            <a:r>
              <a:rPr lang="sk-SK" dirty="0"/>
              <a:t>Skúšanie má zaujať celú triedu</a:t>
            </a:r>
          </a:p>
          <a:p>
            <a:r>
              <a:rPr lang="sk-SK" dirty="0"/>
              <a:t>Otázky majú nasledovať v logickom slede</a:t>
            </a:r>
          </a:p>
          <a:p>
            <a:r>
              <a:rPr lang="sk-SK" dirty="0"/>
              <a:t>Otázky majú byť motivačné (pochopenie učiva)</a:t>
            </a:r>
          </a:p>
          <a:p>
            <a:r>
              <a:rPr lang="sk-SK" dirty="0"/>
              <a:t>Odpovede majú byť časovo racionálne</a:t>
            </a:r>
          </a:p>
          <a:p>
            <a:r>
              <a:rPr lang="sk-SK" dirty="0"/>
              <a:t>Odpoveď učiteľ hodnotí a zdôvodní nahlas</a:t>
            </a:r>
          </a:p>
          <a:p>
            <a:r>
              <a:rPr lang="sk-SK" dirty="0"/>
              <a:t>Zapájať žiakov do hodnotenia</a:t>
            </a:r>
          </a:p>
          <a:p>
            <a:pPr>
              <a:buNone/>
            </a:pPr>
            <a:r>
              <a:rPr lang="sk-SK" i="1" dirty="0">
                <a:solidFill>
                  <a:schemeClr val="bg2">
                    <a:lumMod val="25000"/>
                  </a:schemeClr>
                </a:solidFill>
              </a:rPr>
              <a:t>	Výkon inteligentných žiakov v situáciách, ktoré vyvolávajú stiesnenosť sa zhoršuje viac, ako výkon menej inteligentných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Požiadavky na ústne skúšanie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Pružnosť skúšania</a:t>
            </a:r>
          </a:p>
          <a:p>
            <a:r>
              <a:rPr lang="sk-SK" dirty="0"/>
              <a:t>Príležitosť pozorovať žiaka</a:t>
            </a:r>
          </a:p>
          <a:p>
            <a:r>
              <a:rPr lang="sk-SK" dirty="0"/>
              <a:t>Rozvoj rečového prejavu</a:t>
            </a:r>
          </a:p>
          <a:p>
            <a:r>
              <a:rPr lang="sk-SK" dirty="0"/>
              <a:t>Doplnenie písomných skúšok</a:t>
            </a:r>
          </a:p>
          <a:p>
            <a:pPr>
              <a:buNone/>
            </a:pPr>
            <a:r>
              <a:rPr lang="sk-SK" dirty="0"/>
              <a:t>	</a:t>
            </a:r>
          </a:p>
          <a:p>
            <a:pPr>
              <a:buNone/>
            </a:pPr>
            <a:r>
              <a:rPr lang="sk-SK" i="1" dirty="0">
                <a:solidFill>
                  <a:schemeClr val="bg2">
                    <a:lumMod val="25000"/>
                  </a:schemeClr>
                </a:solidFill>
              </a:rPr>
              <a:t>	Tak, ako sa učiteľ pripravuje na osvojovanie nového učiva, mal by sa pripravovať na skúšanie !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Prednosti ústneho skúšania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Nie je vhodnou formou pre všetkých (strach)</a:t>
            </a:r>
          </a:p>
          <a:p>
            <a:r>
              <a:rPr lang="sk-SK" dirty="0"/>
              <a:t>Neumožňuje zisťovať zvládnutie učiva do šírky</a:t>
            </a:r>
          </a:p>
          <a:p>
            <a:r>
              <a:rPr lang="sk-SK" dirty="0"/>
              <a:t>Nízka efektívnosť z hľadiska času</a:t>
            </a:r>
          </a:p>
          <a:p>
            <a:r>
              <a:rPr lang="sk-SK" dirty="0"/>
              <a:t>Nezanecháva objektívny záznam výkonu žiaka</a:t>
            </a:r>
          </a:p>
          <a:p>
            <a:r>
              <a:rPr lang="sk-SK" dirty="0"/>
              <a:t>Subjektivita hodnotenia</a:t>
            </a:r>
          </a:p>
          <a:p>
            <a:endParaRPr lang="sk-SK" dirty="0"/>
          </a:p>
          <a:p>
            <a:pPr>
              <a:buNone/>
            </a:pPr>
            <a:r>
              <a:rPr lang="sk-SK" dirty="0"/>
              <a:t>	</a:t>
            </a:r>
            <a:r>
              <a:rPr lang="sk-SK" i="1" dirty="0">
                <a:solidFill>
                  <a:schemeClr val="bg2">
                    <a:lumMod val="25000"/>
                  </a:schemeClr>
                </a:solidFill>
              </a:rPr>
              <a:t>Žiaka skúšaním neprekvapujeme, skúšame to, čo vie, nie to, čo nevie !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Nedostatky ústneho skúšania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ClrTx/>
            </a:pPr>
            <a:r>
              <a:rPr lang="sk-SK" u="sng" dirty="0">
                <a:solidFill>
                  <a:srgbClr val="FF0000"/>
                </a:solidFill>
              </a:rPr>
              <a:t>Haló efekt </a:t>
            </a:r>
            <a:r>
              <a:rPr lang="sk-SK" dirty="0">
                <a:solidFill>
                  <a:srgbClr val="FF0000"/>
                </a:solidFill>
              </a:rPr>
              <a:t>– </a:t>
            </a:r>
            <a:r>
              <a:rPr lang="sk-SK" dirty="0"/>
              <a:t>hodnotenie na základe okamžitého dojmu, celkového dojmu</a:t>
            </a:r>
          </a:p>
          <a:p>
            <a:pPr>
              <a:buClrTx/>
            </a:pPr>
            <a:r>
              <a:rPr lang="sk-SK" u="sng" dirty="0">
                <a:solidFill>
                  <a:srgbClr val="FF0000"/>
                </a:solidFill>
              </a:rPr>
              <a:t>Logická chyba - </a:t>
            </a:r>
            <a:r>
              <a:rPr lang="sk-SK" dirty="0"/>
              <a:t>posudzovanie jednej vlastnosti na základe inej (grafická úprava – presnosť, správnosť)</a:t>
            </a:r>
          </a:p>
          <a:p>
            <a:pPr>
              <a:buClrTx/>
            </a:pPr>
            <a:r>
              <a:rPr lang="sk-SK" u="sng" dirty="0">
                <a:solidFill>
                  <a:srgbClr val="FF0000"/>
                </a:solidFill>
              </a:rPr>
              <a:t>Vplyv atraktivity - </a:t>
            </a:r>
            <a:r>
              <a:rPr lang="sk-SK" dirty="0"/>
              <a:t>tendencia hodnotiť atraktívnych žiakov lepšie alebo horšie</a:t>
            </a:r>
          </a:p>
          <a:p>
            <a:pPr>
              <a:buClrTx/>
            </a:pPr>
            <a:r>
              <a:rPr lang="sk-SK" u="sng" dirty="0">
                <a:solidFill>
                  <a:srgbClr val="FF0000"/>
                </a:solidFill>
              </a:rPr>
              <a:t>Chyba kontrastu - </a:t>
            </a:r>
            <a:r>
              <a:rPr lang="sk-SK" dirty="0"/>
              <a:t>porovnávanie vlastností žiakov s vlastnosťami učiteľa</a:t>
            </a:r>
          </a:p>
          <a:p>
            <a:pPr>
              <a:buClrTx/>
            </a:pPr>
            <a:r>
              <a:rPr lang="sk-SK" u="sng" dirty="0">
                <a:solidFill>
                  <a:srgbClr val="FF0000"/>
                </a:solidFill>
              </a:rPr>
              <a:t>Chyba časovej asociácie - </a:t>
            </a:r>
            <a:r>
              <a:rPr lang="sk-SK" dirty="0"/>
              <a:t>tendencia hodnotiť dve krátko po sebe nasledujúce hodnotenia podobne</a:t>
            </a:r>
          </a:p>
          <a:p>
            <a:pPr>
              <a:buClrTx/>
            </a:pPr>
            <a:r>
              <a:rPr lang="sk-SK" u="sng" dirty="0">
                <a:solidFill>
                  <a:srgbClr val="FF0000"/>
                </a:solidFill>
              </a:rPr>
              <a:t>Chyba centrálnej tendencie - </a:t>
            </a:r>
            <a:r>
              <a:rPr lang="sk-SK" dirty="0"/>
              <a:t>len 3</a:t>
            </a:r>
          </a:p>
          <a:p>
            <a:pPr>
              <a:buClrTx/>
            </a:pPr>
            <a:r>
              <a:rPr lang="sk-SK" u="sng" dirty="0">
                <a:solidFill>
                  <a:srgbClr val="FF0000"/>
                </a:solidFill>
              </a:rPr>
              <a:t>Chyba extrému - </a:t>
            </a:r>
            <a:r>
              <a:rPr lang="sk-SK" dirty="0"/>
              <a:t>len dobré alebo len zlé známky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Subjektivita hodnotenia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Vyvolávanie písomného prejavu žiaka za účelom hodnotenia</a:t>
            </a:r>
          </a:p>
          <a:p>
            <a:pPr>
              <a:buNone/>
            </a:pPr>
            <a:r>
              <a:rPr lang="sk-SK" dirty="0"/>
              <a:t>Prednosti: </a:t>
            </a:r>
          </a:p>
          <a:p>
            <a:pPr>
              <a:buFont typeface="Wingdings" pitchFamily="2" charset="2"/>
              <a:buChar char="Ø"/>
            </a:pPr>
            <a:r>
              <a:rPr lang="sk-SK" dirty="0"/>
              <a:t>Sú objektívnejšie, kladú rovnaké požiadavky na všetkých</a:t>
            </a:r>
          </a:p>
          <a:p>
            <a:pPr>
              <a:buFont typeface="Wingdings" pitchFamily="2" charset="2"/>
              <a:buChar char="Ø"/>
            </a:pPr>
            <a:r>
              <a:rPr lang="sk-SK" dirty="0"/>
              <a:t>Výsledky možno spracovať a urobiť si diagnózu celej triedy</a:t>
            </a:r>
          </a:p>
          <a:p>
            <a:pPr>
              <a:buFont typeface="Wingdings" pitchFamily="2" charset="2"/>
              <a:buChar char="Ø"/>
            </a:pPr>
            <a:r>
              <a:rPr lang="sk-SK" dirty="0"/>
              <a:t>Umožňujú zachovať trvalý záznam</a:t>
            </a:r>
          </a:p>
          <a:p>
            <a:pPr>
              <a:buFont typeface="Wingdings" pitchFamily="2" charset="2"/>
              <a:buChar char="Ø"/>
            </a:pPr>
            <a:r>
              <a:rPr lang="sk-SK" dirty="0"/>
              <a:t>Pre niektorých žiakov nie sú tak stresujúce</a:t>
            </a:r>
          </a:p>
          <a:p>
            <a:pPr>
              <a:buFont typeface="Wingdings" pitchFamily="2" charset="2"/>
              <a:buChar char="Ø"/>
            </a:pPr>
            <a:r>
              <a:rPr lang="sk-SK" dirty="0"/>
              <a:t>Zvládnutie učiva možno zisťovať do šírky v relatívne krátkom čase</a:t>
            </a:r>
          </a:p>
          <a:p>
            <a:pPr>
              <a:buNone/>
            </a:pP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Písomné skúšanie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Správne odhadnúť čas na vypracovanie úlohy</a:t>
            </a:r>
          </a:p>
          <a:p>
            <a:r>
              <a:rPr lang="sk-SK" dirty="0"/>
              <a:t>Upozorniť žiakov dopredu najmä u písomných prác väčšieho rozsahu</a:t>
            </a:r>
          </a:p>
          <a:p>
            <a:r>
              <a:rPr lang="sk-SK" dirty="0"/>
              <a:t>Vykonávať písomné skúšky (kontrolné práce) podľa plánu</a:t>
            </a:r>
          </a:p>
          <a:p>
            <a:r>
              <a:rPr lang="sk-SK" dirty="0"/>
              <a:t>Pripraviť viac alternatív zadaní</a:t>
            </a:r>
          </a:p>
          <a:p>
            <a:r>
              <a:rPr lang="sk-SK" dirty="0"/>
              <a:t>Opraviť a analyzovať včas</a:t>
            </a:r>
          </a:p>
          <a:p>
            <a:pPr>
              <a:buNone/>
            </a:pPr>
            <a:endParaRPr lang="sk-SK" dirty="0"/>
          </a:p>
          <a:p>
            <a:pPr>
              <a:buNone/>
            </a:pPr>
            <a:r>
              <a:rPr lang="sk-SK" dirty="0"/>
              <a:t>	Moderným prostriedkom písomného preverovania vedomostí sú </a:t>
            </a:r>
            <a:r>
              <a:rPr lang="sk-SK" b="1" dirty="0"/>
              <a:t>didaktické testy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Požiadavky na písomné skúšanie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 err="1"/>
              <a:t>Validita</a:t>
            </a:r>
            <a:r>
              <a:rPr lang="sk-SK" dirty="0"/>
              <a:t> - je stupeň zhody, do ktorej sa meria (skúša) to, čo sa skúšať má</a:t>
            </a:r>
          </a:p>
          <a:p>
            <a:pPr>
              <a:buNone/>
            </a:pPr>
            <a:r>
              <a:rPr lang="sk-SK" dirty="0" err="1"/>
              <a:t>Reliabilita</a:t>
            </a:r>
            <a:r>
              <a:rPr lang="sk-SK" dirty="0"/>
              <a:t> - spoľahlivosť, presnosť merania</a:t>
            </a:r>
          </a:p>
          <a:p>
            <a:pPr>
              <a:buNone/>
            </a:pPr>
            <a:r>
              <a:rPr lang="sk-SK" dirty="0">
                <a:solidFill>
                  <a:schemeClr val="bg2">
                    <a:lumMod val="25000"/>
                  </a:schemeClr>
                </a:solidFill>
              </a:rPr>
              <a:t>	</a:t>
            </a:r>
          </a:p>
          <a:p>
            <a:pPr>
              <a:buNone/>
            </a:pPr>
            <a:endParaRPr lang="sk-SK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rgbClr val="FF0000"/>
                </a:solidFill>
              </a:rPr>
              <a:t>Validita</a:t>
            </a:r>
            <a:r>
              <a:rPr lang="sk-SK" dirty="0">
                <a:solidFill>
                  <a:srgbClr val="FF0000"/>
                </a:solidFill>
              </a:rPr>
              <a:t> a </a:t>
            </a:r>
            <a:r>
              <a:rPr lang="sk-SK" dirty="0" err="1">
                <a:solidFill>
                  <a:srgbClr val="FF0000"/>
                </a:solidFill>
              </a:rPr>
              <a:t>reliabilita</a:t>
            </a:r>
            <a:endParaRPr lang="sk-SK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k-SK" dirty="0"/>
              <a:t>Pri skúšaní sa riadiť pedagogickými dokumentmi, zásadou primeranosti a </a:t>
            </a:r>
            <a:r>
              <a:rPr lang="sk-SK"/>
              <a:t>psychohygienou (klasifikačný </a:t>
            </a:r>
            <a:r>
              <a:rPr lang="sk-SK" dirty="0"/>
              <a:t>poriadok, učebná osnova, primeranosť obsahovej náročnosti a času)</a:t>
            </a:r>
          </a:p>
          <a:p>
            <a:r>
              <a:rPr lang="sk-SK" dirty="0"/>
              <a:t>V technických predmetoch používať viacero spôsobov skúšania (ústne, písomné, programované, grafické, praktické, didaktické testy), určiť dominantný spôsob</a:t>
            </a:r>
          </a:p>
          <a:p>
            <a:r>
              <a:rPr lang="sk-SK" dirty="0"/>
              <a:t>Systém skúšania v jednotlivých predmetoch premyslieť už pred zahájením pred vyučovaním predmetu a zoznámiť s ním žiakov (tematický plán)</a:t>
            </a:r>
          </a:p>
          <a:p>
            <a:r>
              <a:rPr lang="sk-SK" dirty="0"/>
              <a:t>Skúšať z toho, čo sa vyučuje</a:t>
            </a:r>
          </a:p>
          <a:p>
            <a:r>
              <a:rPr lang="sk-SK" dirty="0"/>
              <a:t>Skúšať priebežne a často </a:t>
            </a:r>
          </a:p>
          <a:p>
            <a:r>
              <a:rPr lang="sk-SK" dirty="0"/>
              <a:t>Znížiť vplyv subjektívnych chýb pri skúšaní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Zásady preverovania a hodnotenia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k-SK" dirty="0"/>
              <a:t>	Hodnotenie známkou, stupňom (podľa klasifikačného poriadku) 1-5</a:t>
            </a:r>
          </a:p>
          <a:p>
            <a:pPr>
              <a:buNone/>
            </a:pPr>
            <a:r>
              <a:rPr lang="sk-SK" dirty="0"/>
              <a:t>1 - ovláda učivo bezchybne s porozumením, vedomosti vie samostatne použiť pri riešení úloh</a:t>
            </a:r>
          </a:p>
          <a:p>
            <a:pPr>
              <a:buNone/>
            </a:pPr>
            <a:r>
              <a:rPr lang="sk-SK" dirty="0"/>
              <a:t>2 - ovláda učivo dobre, s menšími chybami. Odpovedá plynulo, chápe osvojené </a:t>
            </a:r>
          </a:p>
          <a:p>
            <a:pPr>
              <a:buNone/>
            </a:pPr>
            <a:r>
              <a:rPr lang="sk-SK" dirty="0"/>
              <a:t>3 - ovláda učivo neisto, povrchne, pri riešení úloh potrebuje pomoc</a:t>
            </a:r>
          </a:p>
          <a:p>
            <a:pPr>
              <a:buNone/>
            </a:pPr>
            <a:r>
              <a:rPr lang="sk-SK" dirty="0"/>
              <a:t>4 - ovláda učivo s medzerami, slabo chápe, potrebuje značnú pomoc pri reprodukcii</a:t>
            </a:r>
          </a:p>
          <a:p>
            <a:pPr>
              <a:buNone/>
            </a:pPr>
            <a:r>
              <a:rPr lang="sk-SK" dirty="0"/>
              <a:t>5 - neovláda učivo, nerozumie tomu, čo hovorí, nevidí súvislosti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Klasifikácia</a:t>
            </a:r>
            <a:br>
              <a:rPr lang="sk-SK" dirty="0"/>
            </a:br>
            <a:endParaRPr lang="sk-SK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k-SK" dirty="0"/>
              <a:t>Tendencia k odstraňovaniu známok a</a:t>
            </a:r>
          </a:p>
          <a:p>
            <a:pPr>
              <a:buNone/>
            </a:pPr>
            <a:r>
              <a:rPr lang="sk-SK" dirty="0"/>
              <a:t>k slovnému hodnoteniu !</a:t>
            </a:r>
          </a:p>
          <a:p>
            <a:pPr>
              <a:buNone/>
            </a:pPr>
            <a:r>
              <a:rPr lang="sk-SK" dirty="0"/>
              <a:t>Jeho uplatnenie si žiada: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Zmeniť štýl práce učiteľa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Orientovať pozornosť učiteľa na celú osobnosť žiaka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Viesť žiakov k potrebe sebarozvoja 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Viesť žiakov k sebahodnoteniu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Kooperovať so všetkými učiteľmi a výchovnými pracovníkmi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sk-SK" dirty="0"/>
              <a:t>Spolupracovať s rodičmi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Slovné hodnotenie – reforma!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Izolácia od učebnej činnosti žiaka, sleduje sa výsledok, nie proces</a:t>
            </a:r>
          </a:p>
          <a:p>
            <a:r>
              <a:rPr lang="sk-SK" dirty="0" err="1"/>
              <a:t>Nesystematickosť</a:t>
            </a:r>
            <a:r>
              <a:rPr lang="sk-SK" dirty="0"/>
              <a:t> a náhodilosť skúšania, vyvolávania atmosféry strachu</a:t>
            </a:r>
          </a:p>
          <a:p>
            <a:r>
              <a:rPr lang="sk-SK" dirty="0"/>
              <a:t>Stereotypnosť v obsahu a v metodike</a:t>
            </a:r>
          </a:p>
          <a:p>
            <a:r>
              <a:rPr lang="sk-SK" dirty="0"/>
              <a:t>Rozdiely v hodnotení rôznych škôl a učiteľov</a:t>
            </a:r>
          </a:p>
          <a:p>
            <a:r>
              <a:rPr lang="sk-SK" dirty="0"/>
              <a:t>Neobjektívnosť a nespravodlivosť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Nedostatky súčasného skúšania a hodnotenia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endParaRPr lang="sk-SK" dirty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sk-SK" dirty="0"/>
              <a:t>Počúvajte žiaka so záujmom</a:t>
            </a:r>
          </a:p>
          <a:p>
            <a:pPr marL="109728" indent="0">
              <a:buNone/>
            </a:pPr>
            <a:r>
              <a:rPr lang="sk-SK" dirty="0"/>
              <a:t>Prijímajte žiakov názor</a:t>
            </a:r>
          </a:p>
          <a:p>
            <a:pPr marL="109728" indent="0">
              <a:buNone/>
            </a:pPr>
            <a:r>
              <a:rPr lang="sk-SK" dirty="0"/>
              <a:t>Používajte žiakovu prácu ako vzor</a:t>
            </a:r>
          </a:p>
          <a:p>
            <a:pPr marL="109728" indent="0">
              <a:buNone/>
            </a:pPr>
            <a:r>
              <a:rPr lang="sk-SK" dirty="0"/>
              <a:t>Prejavujte o žiaka a jeho prácu záujem</a:t>
            </a:r>
          </a:p>
          <a:p>
            <a:pPr marL="109728" indent="0">
              <a:buNone/>
            </a:pPr>
            <a:r>
              <a:rPr lang="sk-SK" dirty="0"/>
              <a:t>Trávte so žiakom čas</a:t>
            </a:r>
          </a:p>
          <a:p>
            <a:pPr marL="109728" indent="0">
              <a:buNone/>
            </a:pPr>
            <a:r>
              <a:rPr lang="sk-SK" dirty="0"/>
              <a:t>Smejte sa žiakovým vtipom</a:t>
            </a:r>
          </a:p>
          <a:p>
            <a:pPr marL="109728" indent="0">
              <a:buNone/>
            </a:pPr>
            <a:r>
              <a:rPr lang="sk-SK" dirty="0"/>
              <a:t>Prejavujte žiakovi úctu</a:t>
            </a:r>
          </a:p>
          <a:p>
            <a:pPr marL="109728" indent="0">
              <a:buNone/>
            </a:pPr>
            <a:r>
              <a:rPr lang="sk-SK" dirty="0"/>
              <a:t>Známkujte a hodnoťte (čo najskôr)</a:t>
            </a:r>
          </a:p>
          <a:p>
            <a:pPr marL="109728" indent="0">
              <a:buNone/>
            </a:pPr>
            <a:r>
              <a:rPr lang="sk-SK" dirty="0"/>
              <a:t>Písomné práce vracajte s komentárom, vystavujte práce žiaka</a:t>
            </a:r>
          </a:p>
          <a:p>
            <a:pPr marL="109728" indent="0">
              <a:buNone/>
            </a:pPr>
            <a:r>
              <a:rPr lang="sk-SK" dirty="0"/>
              <a:t>Mimikou dávajte najavo spokojnosť a dôveru</a:t>
            </a:r>
          </a:p>
          <a:p>
            <a:pPr marL="109728" indent="0">
              <a:buNone/>
            </a:pPr>
            <a:r>
              <a:rPr lang="sk-SK" dirty="0" err="1">
                <a:solidFill>
                  <a:srgbClr val="FF0000"/>
                </a:solidFill>
              </a:rPr>
              <a:t>Formatívne</a:t>
            </a:r>
            <a:r>
              <a:rPr lang="sk-SK" dirty="0">
                <a:solidFill>
                  <a:srgbClr val="FF0000"/>
                </a:solidFill>
              </a:rPr>
              <a:t> hodnotenie!</a:t>
            </a:r>
          </a:p>
          <a:p>
            <a:pPr marL="109728" indent="0">
              <a:buNone/>
            </a:pPr>
            <a:r>
              <a:rPr lang="sk-SK" dirty="0"/>
              <a:t> 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FF0000"/>
                </a:solidFill>
              </a:rPr>
              <a:t>Ocenenie žiaka</a:t>
            </a:r>
            <a:br>
              <a:rPr lang="sk-SK" dirty="0"/>
            </a:br>
            <a:endParaRPr lang="sk-SK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la">
  <a:themeElements>
    <a:clrScheme name="Hal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al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al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1356</TotalTime>
  <Words>5221</Words>
  <Application>Microsoft Office PowerPoint</Application>
  <PresentationFormat>Prezentácia na obrazovke (4:3)</PresentationFormat>
  <Paragraphs>703</Paragraphs>
  <Slides>98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98</vt:i4>
      </vt:variant>
    </vt:vector>
  </HeadingPairs>
  <TitlesOfParts>
    <vt:vector size="106" baseType="lpstr">
      <vt:lpstr>Arial</vt:lpstr>
      <vt:lpstr>Arial Black</vt:lpstr>
      <vt:lpstr>Lucida Sans Unicode</vt:lpstr>
      <vt:lpstr>Verdana</vt:lpstr>
      <vt:lpstr>Wingdings</vt:lpstr>
      <vt:lpstr>Wingdings 2</vt:lpstr>
      <vt:lpstr>Wingdings 3</vt:lpstr>
      <vt:lpstr>Hala</vt:lpstr>
      <vt:lpstr>Metódy vyučovacieho procesu</vt:lpstr>
      <vt:lpstr>Aj učiť a učiť sa treba s láskou, lebo... </vt:lpstr>
      <vt:lpstr>Namiesto cieľa...</vt:lpstr>
      <vt:lpstr> Čo by ste mali vedieť  </vt:lpstr>
      <vt:lpstr>     Pri úvahách o realizácii konkrétnej vyučovacej jednotky treba počítať s tromi dôležitými premennými determinujúcimi kvalitu učenia sa žiakov:   </vt:lpstr>
      <vt:lpstr>Postavenie a význam vyučovacích metód</vt:lpstr>
      <vt:lpstr>Charakteristika pojmu</vt:lpstr>
      <vt:lpstr>Charakteristika pojmu </vt:lpstr>
      <vt:lpstr>Prezentácia programu PowerPoint</vt:lpstr>
      <vt:lpstr>Ak sa žiak niečo učí </vt:lpstr>
      <vt:lpstr>Klasifikácia vyučovacích metód</vt:lpstr>
      <vt:lpstr>Prezentácia programu PowerPoint</vt:lpstr>
      <vt:lpstr>Prezentácia programu PowerPoint</vt:lpstr>
      <vt:lpstr>Prezentácia programu PowerPoint</vt:lpstr>
      <vt:lpstr>Výber vyučovacej metódy</vt:lpstr>
      <vt:lpstr>O výbere vyučovacích metód rozhoduje niekoľko vzájomne sa podmieňujúcich faktorov, napr.:  </vt:lpstr>
      <vt:lpstr>Efektívnosť a účinnosť vyučovacej metódy</vt:lpstr>
      <vt:lpstr>         Charakteristika vybraných metód</vt:lpstr>
      <vt:lpstr>Motivačné metódy </vt:lpstr>
      <vt:lpstr>Motivácia žiakov</vt:lpstr>
      <vt:lpstr>Vzbudenie záujmu žiakov – čo má robiť učiteľ</vt:lpstr>
      <vt:lpstr>Vzbudenie záujmu žiakov – čo má robiť učiteľ</vt:lpstr>
      <vt:lpstr>Vstupné motivačné metódy</vt:lpstr>
      <vt:lpstr>Priebežné motivačné metódy</vt:lpstr>
      <vt:lpstr>Demotivačné faktory</vt:lpstr>
      <vt:lpstr>Demotivačné faktory</vt:lpstr>
      <vt:lpstr>Motivácia      (FOCUZ)</vt:lpstr>
      <vt:lpstr>Expozičné metódy zároveň pspychologický aspekt – charakter poznávacej činnosti žiaka</vt:lpstr>
      <vt:lpstr>Informačno-receptívna metóda</vt:lpstr>
      <vt:lpstr>Ako z minima vyťažiť maximum - ako zefektívniť IRM</vt:lpstr>
      <vt:lpstr>Prezentácia programu PowerPoint</vt:lpstr>
      <vt:lpstr>Spätnoväzobné informácie klasifikujeme </vt:lpstr>
      <vt:lpstr>Prezentácia programu PowerPoint</vt:lpstr>
      <vt:lpstr>Adekvátna,   racionálne  argumentová   vonkajšia  spätná  väzba  od  učiteľa   smerom k žiakovi vytvára vhodné podmienky pre: </vt:lpstr>
      <vt:lpstr>Reproduktívna metóda</vt:lpstr>
      <vt:lpstr>Reproduktívna metóda</vt:lpstr>
      <vt:lpstr>Typy úloh, ktoré učiteľ v rámci reproduktívnej metódy môže využiť: </vt:lpstr>
      <vt:lpstr>Problémový výklad</vt:lpstr>
      <vt:lpstr>Heuristická metóda</vt:lpstr>
      <vt:lpstr> Pomocou heuristickej metódy si žiak  osvojuje: </vt:lpstr>
      <vt:lpstr>Výskumná metóda – žiak pracuje samostatne</vt:lpstr>
      <vt:lpstr>Monologické metódy (výkladové) – didaktický aspekt</vt:lpstr>
      <vt:lpstr>Výhody monologických metód: </vt:lpstr>
      <vt:lpstr>Prezentácia programu PowerPoint</vt:lpstr>
      <vt:lpstr>Nevýhody monologických metód: </vt:lpstr>
      <vt:lpstr>Rozprávanie </vt:lpstr>
      <vt:lpstr>Účinnosť rozprávania závisí v značnej miere od zvládnutia jeho techniky: </vt:lpstr>
      <vt:lpstr>Opis</vt:lpstr>
      <vt:lpstr>Vysvetľovanie</vt:lpstr>
      <vt:lpstr>Vysvetľovanie </vt:lpstr>
      <vt:lpstr>Prezentácia programu PowerPoint</vt:lpstr>
      <vt:lpstr>Techniky vysvetľovania</vt:lpstr>
      <vt:lpstr>Nedostatky vysvetľovania: </vt:lpstr>
      <vt:lpstr>Dialogické metódy</vt:lpstr>
      <vt:lpstr>Otázky </vt:lpstr>
      <vt:lpstr>Technika kladenia otázok</vt:lpstr>
      <vt:lpstr>Plusy a mínusy</vt:lpstr>
      <vt:lpstr>Diskusia</vt:lpstr>
      <vt:lpstr>Názorné metódy</vt:lpstr>
      <vt:lpstr>Demonštrácia a pozorovanie </vt:lpstr>
      <vt:lpstr>Etapy demonštrácie</vt:lpstr>
      <vt:lpstr>Zásady demonštrácie</vt:lpstr>
      <vt:lpstr>Pozorovanie</vt:lpstr>
      <vt:lpstr>Praktické metódy</vt:lpstr>
      <vt:lpstr>Prezentácia programu PowerPoint</vt:lpstr>
      <vt:lpstr>Prezentácia programu PowerPoint</vt:lpstr>
      <vt:lpstr>FIXAČNÉ METÓDY (reproduktívne)</vt:lpstr>
      <vt:lpstr>Opakovanie</vt:lpstr>
      <vt:lpstr>Techniky opakovania</vt:lpstr>
      <vt:lpstr>Opakovanie</vt:lpstr>
      <vt:lpstr>Precvičovanie</vt:lpstr>
      <vt:lpstr>Fázy precvičovania</vt:lpstr>
      <vt:lpstr>Prezentácia programu PowerPoint</vt:lpstr>
      <vt:lpstr>Príprava na činnosť</vt:lpstr>
      <vt:lpstr>Priebeh prepcvičovania </vt:lpstr>
      <vt:lpstr>Pracovné listy dobrá téma na ZP!</vt:lpstr>
      <vt:lpstr>Praktické cvičenia</vt:lpstr>
      <vt:lpstr>Pokusy</vt:lpstr>
      <vt:lpstr>Prezentácia programu PowerPoint</vt:lpstr>
      <vt:lpstr>Problémy začínajúcich učiteľov</vt:lpstr>
      <vt:lpstr>DIAGNOSTICKÉ METÓDY</vt:lpstr>
      <vt:lpstr>Funkcie preverovania  a hodnotenia </vt:lpstr>
      <vt:lpstr>Metódy a formy preverovania</vt:lpstr>
      <vt:lpstr>Metódy a formy preverovania</vt:lpstr>
      <vt:lpstr>Metódy a formy preverovania</vt:lpstr>
      <vt:lpstr>Ústne skúšanie</vt:lpstr>
      <vt:lpstr>Požiadavky na ústne skúšanie</vt:lpstr>
      <vt:lpstr>Prednosti ústneho skúšania</vt:lpstr>
      <vt:lpstr>Nedostatky ústneho skúšania</vt:lpstr>
      <vt:lpstr>Subjektivita hodnotenia</vt:lpstr>
      <vt:lpstr>Písomné skúšanie</vt:lpstr>
      <vt:lpstr>Požiadavky na písomné skúšanie</vt:lpstr>
      <vt:lpstr>Validita a reliabilita</vt:lpstr>
      <vt:lpstr>Zásady preverovania a hodnotenia</vt:lpstr>
      <vt:lpstr>Klasifikácia </vt:lpstr>
      <vt:lpstr>Slovné hodnotenie – reforma!</vt:lpstr>
      <vt:lpstr>Nedostatky súčasného skúšania a hodnotenia</vt:lpstr>
      <vt:lpstr>Ocenenie žiaka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Metódy vyučovacieho procesu</dc:title>
  <dc:creator>Macka</dc:creator>
  <cp:lastModifiedBy>Ľubica Vašková</cp:lastModifiedBy>
  <cp:revision>134</cp:revision>
  <dcterms:created xsi:type="dcterms:W3CDTF">2010-10-11T13:58:32Z</dcterms:created>
  <dcterms:modified xsi:type="dcterms:W3CDTF">2026-09-21T14:36:44Z</dcterms:modified>
</cp:coreProperties>
</file>