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3" r:id="rId9"/>
    <p:sldId id="264" r:id="rId10"/>
    <p:sldId id="265" r:id="rId11"/>
    <p:sldId id="323" r:id="rId12"/>
    <p:sldId id="324" r:id="rId13"/>
    <p:sldId id="325" r:id="rId14"/>
    <p:sldId id="266" r:id="rId15"/>
    <p:sldId id="267" r:id="rId16"/>
    <p:sldId id="321" r:id="rId17"/>
    <p:sldId id="326" r:id="rId18"/>
    <p:sldId id="322" r:id="rId19"/>
    <p:sldId id="268" r:id="rId20"/>
    <p:sldId id="273" r:id="rId21"/>
    <p:sldId id="274" r:id="rId22"/>
    <p:sldId id="275" r:id="rId23"/>
    <p:sldId id="276" r:id="rId24"/>
    <p:sldId id="277" r:id="rId25"/>
    <p:sldId id="272" r:id="rId26"/>
    <p:sldId id="271" r:id="rId27"/>
    <p:sldId id="278" r:id="rId28"/>
    <p:sldId id="269" r:id="rId29"/>
    <p:sldId id="270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291" r:id="rId43"/>
    <p:sldId id="292" r:id="rId44"/>
    <p:sldId id="293" r:id="rId45"/>
    <p:sldId id="294" r:id="rId46"/>
    <p:sldId id="295" r:id="rId47"/>
    <p:sldId id="296" r:id="rId48"/>
    <p:sldId id="327" r:id="rId49"/>
    <p:sldId id="328" r:id="rId50"/>
    <p:sldId id="297" r:id="rId51"/>
    <p:sldId id="298" r:id="rId52"/>
    <p:sldId id="299" r:id="rId53"/>
    <p:sldId id="300" r:id="rId54"/>
    <p:sldId id="301" r:id="rId55"/>
    <p:sldId id="302" r:id="rId56"/>
    <p:sldId id="303" r:id="rId57"/>
    <p:sldId id="304" r:id="rId58"/>
    <p:sldId id="305" r:id="rId59"/>
    <p:sldId id="306" r:id="rId60"/>
    <p:sldId id="311" r:id="rId61"/>
    <p:sldId id="314" r:id="rId62"/>
    <p:sldId id="313" r:id="rId63"/>
    <p:sldId id="312" r:id="rId64"/>
    <p:sldId id="317" r:id="rId65"/>
    <p:sldId id="315" r:id="rId66"/>
    <p:sldId id="316" r:id="rId67"/>
    <p:sldId id="320" r:id="rId68"/>
    <p:sldId id="307" r:id="rId69"/>
    <p:sldId id="308" r:id="rId70"/>
    <p:sldId id="309" r:id="rId71"/>
    <p:sldId id="310" r:id="rId72"/>
    <p:sldId id="318" r:id="rId73"/>
    <p:sldId id="319" r:id="rId74"/>
    <p:sldId id="329" r:id="rId75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>
      <p:cViewPr varScale="1">
        <p:scale>
          <a:sx n="115" d="100"/>
          <a:sy n="115" d="100"/>
        </p:scale>
        <p:origin x="153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4E0968-0EA4-4DA2-935E-8170C27A03F5}" type="doc">
      <dgm:prSet loTypeId="urn:microsoft.com/office/officeart/2005/8/layout/pyramid2" loCatId="pyramid" qsTypeId="urn:microsoft.com/office/officeart/2005/8/quickstyle/simple1" qsCatId="simple" csTypeId="urn:microsoft.com/office/officeart/2005/8/colors/colorful1#1" csCatId="colorful"/>
      <dgm:spPr/>
      <dgm:t>
        <a:bodyPr/>
        <a:lstStyle/>
        <a:p>
          <a:endParaRPr lang="sk-SK"/>
        </a:p>
      </dgm:t>
    </dgm:pt>
    <dgm:pt modelId="{777C6A2D-773F-4E07-BD94-2DC592CD213A}">
      <dgm:prSet/>
      <dgm:spPr/>
      <dgm:t>
        <a:bodyPr/>
        <a:lstStyle/>
        <a:p>
          <a:pPr rtl="0"/>
          <a:r>
            <a:rPr lang="sk-SK" dirty="0" smtClean="0">
              <a:solidFill>
                <a:srgbClr val="C00000"/>
              </a:solidFill>
            </a:rPr>
            <a:t>Fantázia</a:t>
          </a:r>
          <a:r>
            <a:rPr lang="sk-SK" dirty="0" smtClean="0"/>
            <a:t>- záujem, zábava, problémy, osobný rozmer, pestrosť</a:t>
          </a:r>
          <a:endParaRPr lang="sk-SK" dirty="0"/>
        </a:p>
      </dgm:t>
    </dgm:pt>
    <dgm:pt modelId="{4565703B-E2D6-4CC6-9675-8720797BBA68}" type="parTrans" cxnId="{955D72A8-8CEF-4966-A7D5-A79A4DD4BC77}">
      <dgm:prSet/>
      <dgm:spPr/>
      <dgm:t>
        <a:bodyPr/>
        <a:lstStyle/>
        <a:p>
          <a:endParaRPr lang="sk-SK"/>
        </a:p>
      </dgm:t>
    </dgm:pt>
    <dgm:pt modelId="{FB5B51B4-45CA-4DBE-B6D9-CF76070FF5FC}" type="sibTrans" cxnId="{955D72A8-8CEF-4966-A7D5-A79A4DD4BC77}">
      <dgm:prSet/>
      <dgm:spPr/>
      <dgm:t>
        <a:bodyPr/>
        <a:lstStyle/>
        <a:p>
          <a:endParaRPr lang="sk-SK"/>
        </a:p>
      </dgm:t>
    </dgm:pt>
    <dgm:pt modelId="{80B7820C-5805-4B24-988F-673263366F45}">
      <dgm:prSet/>
      <dgm:spPr/>
      <dgm:t>
        <a:bodyPr/>
        <a:lstStyle/>
        <a:p>
          <a:pPr rtl="0"/>
          <a:r>
            <a:rPr lang="sk-SK" dirty="0" smtClean="0">
              <a:solidFill>
                <a:srgbClr val="C00000"/>
              </a:solidFill>
            </a:rPr>
            <a:t>Ocenenie</a:t>
          </a:r>
          <a:r>
            <a:rPr lang="sk-SK" dirty="0" smtClean="0"/>
            <a:t>- pochvala a spätná väzba</a:t>
          </a:r>
          <a:endParaRPr lang="sk-SK" dirty="0"/>
        </a:p>
      </dgm:t>
    </dgm:pt>
    <dgm:pt modelId="{AF44E170-FDB3-4056-8030-E394F44213B3}" type="parTrans" cxnId="{F311E946-4733-49E0-A92F-9EA14F57C422}">
      <dgm:prSet/>
      <dgm:spPr/>
      <dgm:t>
        <a:bodyPr/>
        <a:lstStyle/>
        <a:p>
          <a:endParaRPr lang="sk-SK"/>
        </a:p>
      </dgm:t>
    </dgm:pt>
    <dgm:pt modelId="{B95D1409-662E-4758-948D-C700AE182900}" type="sibTrans" cxnId="{F311E946-4733-49E0-A92F-9EA14F57C422}">
      <dgm:prSet/>
      <dgm:spPr/>
      <dgm:t>
        <a:bodyPr/>
        <a:lstStyle/>
        <a:p>
          <a:endParaRPr lang="sk-SK"/>
        </a:p>
      </dgm:t>
    </dgm:pt>
    <dgm:pt modelId="{F0B0E32B-8CF0-4E47-B138-A484CA83A927}">
      <dgm:prSet/>
      <dgm:spPr/>
      <dgm:t>
        <a:bodyPr/>
        <a:lstStyle/>
        <a:p>
          <a:pPr rtl="0"/>
          <a:r>
            <a:rPr lang="sk-SK" dirty="0" smtClean="0">
              <a:solidFill>
                <a:srgbClr val="C00000"/>
              </a:solidFill>
            </a:rPr>
            <a:t>Ciele-</a:t>
          </a:r>
          <a:r>
            <a:rPr lang="sk-SK" dirty="0" smtClean="0"/>
            <a:t> dosažiteľné, krátkodobé, primerane náročné</a:t>
          </a:r>
          <a:endParaRPr lang="sk-SK" dirty="0"/>
        </a:p>
      </dgm:t>
    </dgm:pt>
    <dgm:pt modelId="{F60BABA2-FC91-459C-915A-54947CD44FED}" type="parTrans" cxnId="{C41AC888-5FBB-4E7D-8A36-D337911A1633}">
      <dgm:prSet/>
      <dgm:spPr/>
      <dgm:t>
        <a:bodyPr/>
        <a:lstStyle/>
        <a:p>
          <a:endParaRPr lang="sk-SK"/>
        </a:p>
      </dgm:t>
    </dgm:pt>
    <dgm:pt modelId="{BC08A46F-8D09-46C9-A527-4B681BD7D6DB}" type="sibTrans" cxnId="{C41AC888-5FBB-4E7D-8A36-D337911A1633}">
      <dgm:prSet/>
      <dgm:spPr/>
      <dgm:t>
        <a:bodyPr/>
        <a:lstStyle/>
        <a:p>
          <a:endParaRPr lang="sk-SK"/>
        </a:p>
      </dgm:t>
    </dgm:pt>
    <dgm:pt modelId="{ECF9B3F1-6479-46A3-80AD-3D1307083A29}">
      <dgm:prSet/>
      <dgm:spPr/>
      <dgm:t>
        <a:bodyPr/>
        <a:lstStyle/>
        <a:p>
          <a:pPr rtl="0"/>
          <a:r>
            <a:rPr lang="sk-SK" dirty="0" smtClean="0">
              <a:solidFill>
                <a:srgbClr val="C00000"/>
              </a:solidFill>
            </a:rPr>
            <a:t>Úspech</a:t>
          </a:r>
          <a:r>
            <a:rPr lang="sk-SK" dirty="0" smtClean="0"/>
            <a:t> -zvládnuteľné úlohy</a:t>
          </a:r>
          <a:endParaRPr lang="sk-SK" dirty="0"/>
        </a:p>
      </dgm:t>
    </dgm:pt>
    <dgm:pt modelId="{624C8A3F-24AB-4FF3-B713-BE27216DB18C}" type="parTrans" cxnId="{083607DF-B63F-4C00-9CB6-368C27F0FF05}">
      <dgm:prSet/>
      <dgm:spPr/>
      <dgm:t>
        <a:bodyPr/>
        <a:lstStyle/>
        <a:p>
          <a:endParaRPr lang="sk-SK"/>
        </a:p>
      </dgm:t>
    </dgm:pt>
    <dgm:pt modelId="{6B7AB1DF-AE18-4FF7-9A51-5859A55B7CD5}" type="sibTrans" cxnId="{083607DF-B63F-4C00-9CB6-368C27F0FF05}">
      <dgm:prSet/>
      <dgm:spPr/>
      <dgm:t>
        <a:bodyPr/>
        <a:lstStyle/>
        <a:p>
          <a:endParaRPr lang="sk-SK"/>
        </a:p>
      </dgm:t>
    </dgm:pt>
    <dgm:pt modelId="{A416EC3C-3F24-4DA0-BD55-DDC9AA80FDE6}">
      <dgm:prSet/>
      <dgm:spPr/>
      <dgm:t>
        <a:bodyPr/>
        <a:lstStyle/>
        <a:p>
          <a:pPr rtl="0"/>
          <a:r>
            <a:rPr lang="sk-SK" dirty="0" smtClean="0">
              <a:solidFill>
                <a:srgbClr val="C00000"/>
              </a:solidFill>
            </a:rPr>
            <a:t>Zmysel</a:t>
          </a:r>
          <a:r>
            <a:rPr lang="sk-SK" dirty="0" smtClean="0"/>
            <a:t> – jasný účel učiva, vzťah k praxi, k životu</a:t>
          </a:r>
          <a:endParaRPr lang="sk-SK" dirty="0"/>
        </a:p>
      </dgm:t>
    </dgm:pt>
    <dgm:pt modelId="{EC3EF58B-C41F-42F2-90BF-64E3F65D4FE8}" type="parTrans" cxnId="{23A1080B-1BAF-469A-A9CF-76617C5806F3}">
      <dgm:prSet/>
      <dgm:spPr/>
      <dgm:t>
        <a:bodyPr/>
        <a:lstStyle/>
        <a:p>
          <a:endParaRPr lang="sk-SK"/>
        </a:p>
      </dgm:t>
    </dgm:pt>
    <dgm:pt modelId="{0F6BF415-C2FF-432F-81C6-13352BB5C536}" type="sibTrans" cxnId="{23A1080B-1BAF-469A-A9CF-76617C5806F3}">
      <dgm:prSet/>
      <dgm:spPr/>
      <dgm:t>
        <a:bodyPr/>
        <a:lstStyle/>
        <a:p>
          <a:endParaRPr lang="sk-SK"/>
        </a:p>
      </dgm:t>
    </dgm:pt>
    <dgm:pt modelId="{C8250C85-CA5E-416A-ABC5-80E9F51B2D7D}" type="pres">
      <dgm:prSet presAssocID="{E14E0968-0EA4-4DA2-935E-8170C27A03F5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sk-SK"/>
        </a:p>
      </dgm:t>
    </dgm:pt>
    <dgm:pt modelId="{262659BB-D31D-41FD-9E99-5E8FDC9D503F}" type="pres">
      <dgm:prSet presAssocID="{E14E0968-0EA4-4DA2-935E-8170C27A03F5}" presName="pyramid" presStyleLbl="node1" presStyleIdx="0" presStyleCnt="1" custLinFactNeighborX="-781" custLinFactNeighborY="-24344"/>
      <dgm:spPr/>
    </dgm:pt>
    <dgm:pt modelId="{FE7AC7E4-B7BB-4034-A6FA-897546BF296D}" type="pres">
      <dgm:prSet presAssocID="{E14E0968-0EA4-4DA2-935E-8170C27A03F5}" presName="theList" presStyleCnt="0"/>
      <dgm:spPr/>
    </dgm:pt>
    <dgm:pt modelId="{9B81EA00-D6AB-4CEA-A780-143090B66853}" type="pres">
      <dgm:prSet presAssocID="{777C6A2D-773F-4E07-BD94-2DC592CD213A}" presName="aNode" presStyleLbl="fgAcc1" presStyleIdx="0" presStyleCnt="5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83309152-6D86-4026-B22C-5C2F40C242B7}" type="pres">
      <dgm:prSet presAssocID="{777C6A2D-773F-4E07-BD94-2DC592CD213A}" presName="aSpace" presStyleCnt="0"/>
      <dgm:spPr/>
    </dgm:pt>
    <dgm:pt modelId="{E70B7B6A-5778-4E70-B5EE-BC86A9B2C0B6}" type="pres">
      <dgm:prSet presAssocID="{80B7820C-5805-4B24-988F-673263366F45}" presName="aNode" presStyleLbl="fgAcc1" presStyleIdx="1" presStyleCnt="5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2AD0B1D8-2452-44C8-8A63-06B5175A7AF3}" type="pres">
      <dgm:prSet presAssocID="{80B7820C-5805-4B24-988F-673263366F45}" presName="aSpace" presStyleCnt="0"/>
      <dgm:spPr/>
    </dgm:pt>
    <dgm:pt modelId="{E97A701A-E511-4EB0-BE42-767BC00DA2A8}" type="pres">
      <dgm:prSet presAssocID="{F0B0E32B-8CF0-4E47-B138-A484CA83A927}" presName="aNode" presStyleLbl="fgAcc1" presStyleIdx="2" presStyleCnt="5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89CC1932-EE84-4453-8690-B3A4A5F83015}" type="pres">
      <dgm:prSet presAssocID="{F0B0E32B-8CF0-4E47-B138-A484CA83A927}" presName="aSpace" presStyleCnt="0"/>
      <dgm:spPr/>
    </dgm:pt>
    <dgm:pt modelId="{F494B0E5-FB48-40E8-9C88-F37B036296AA}" type="pres">
      <dgm:prSet presAssocID="{ECF9B3F1-6479-46A3-80AD-3D1307083A29}" presName="aNode" presStyleLbl="fgAcc1" presStyleIdx="3" presStyleCnt="5" custLinFactNeighborX="1442" custLinFactNeighborY="-56366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F3E31D13-25E4-4C07-B781-CF1896FBFF33}" type="pres">
      <dgm:prSet presAssocID="{ECF9B3F1-6479-46A3-80AD-3D1307083A29}" presName="aSpace" presStyleCnt="0"/>
      <dgm:spPr/>
    </dgm:pt>
    <dgm:pt modelId="{E89ADAFF-4048-4600-9B73-7F8ACE732316}" type="pres">
      <dgm:prSet presAssocID="{A416EC3C-3F24-4DA0-BD55-DDC9AA80FDE6}" presName="aNode" presStyleLbl="fgAcc1" presStyleIdx="4" presStyleCnt="5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FEF8C4C7-7796-4927-AE7C-503F5ED23277}" type="pres">
      <dgm:prSet presAssocID="{A416EC3C-3F24-4DA0-BD55-DDC9AA80FDE6}" presName="aSpace" presStyleCnt="0"/>
      <dgm:spPr/>
    </dgm:pt>
  </dgm:ptLst>
  <dgm:cxnLst>
    <dgm:cxn modelId="{3C1E0399-A937-40B8-AF3E-F921A373C71D}" type="presOf" srcId="{ECF9B3F1-6479-46A3-80AD-3D1307083A29}" destId="{F494B0E5-FB48-40E8-9C88-F37B036296AA}" srcOrd="0" destOrd="0" presId="urn:microsoft.com/office/officeart/2005/8/layout/pyramid2"/>
    <dgm:cxn modelId="{955D72A8-8CEF-4966-A7D5-A79A4DD4BC77}" srcId="{E14E0968-0EA4-4DA2-935E-8170C27A03F5}" destId="{777C6A2D-773F-4E07-BD94-2DC592CD213A}" srcOrd="0" destOrd="0" parTransId="{4565703B-E2D6-4CC6-9675-8720797BBA68}" sibTransId="{FB5B51B4-45CA-4DBE-B6D9-CF76070FF5FC}"/>
    <dgm:cxn modelId="{49426445-1AAD-4D36-998F-345F0ACE738A}" type="presOf" srcId="{A416EC3C-3F24-4DA0-BD55-DDC9AA80FDE6}" destId="{E89ADAFF-4048-4600-9B73-7F8ACE732316}" srcOrd="0" destOrd="0" presId="urn:microsoft.com/office/officeart/2005/8/layout/pyramid2"/>
    <dgm:cxn modelId="{70FFD593-8F0F-46D9-962F-EA0E5CA036E6}" type="presOf" srcId="{E14E0968-0EA4-4DA2-935E-8170C27A03F5}" destId="{C8250C85-CA5E-416A-ABC5-80E9F51B2D7D}" srcOrd="0" destOrd="0" presId="urn:microsoft.com/office/officeart/2005/8/layout/pyramid2"/>
    <dgm:cxn modelId="{F311E946-4733-49E0-A92F-9EA14F57C422}" srcId="{E14E0968-0EA4-4DA2-935E-8170C27A03F5}" destId="{80B7820C-5805-4B24-988F-673263366F45}" srcOrd="1" destOrd="0" parTransId="{AF44E170-FDB3-4056-8030-E394F44213B3}" sibTransId="{B95D1409-662E-4758-948D-C700AE182900}"/>
    <dgm:cxn modelId="{083607DF-B63F-4C00-9CB6-368C27F0FF05}" srcId="{E14E0968-0EA4-4DA2-935E-8170C27A03F5}" destId="{ECF9B3F1-6479-46A3-80AD-3D1307083A29}" srcOrd="3" destOrd="0" parTransId="{624C8A3F-24AB-4FF3-B713-BE27216DB18C}" sibTransId="{6B7AB1DF-AE18-4FF7-9A51-5859A55B7CD5}"/>
    <dgm:cxn modelId="{579B91EA-6C2C-4126-8DC5-AA4CBFBFEB8C}" type="presOf" srcId="{F0B0E32B-8CF0-4E47-B138-A484CA83A927}" destId="{E97A701A-E511-4EB0-BE42-767BC00DA2A8}" srcOrd="0" destOrd="0" presId="urn:microsoft.com/office/officeart/2005/8/layout/pyramid2"/>
    <dgm:cxn modelId="{C41AC888-5FBB-4E7D-8A36-D337911A1633}" srcId="{E14E0968-0EA4-4DA2-935E-8170C27A03F5}" destId="{F0B0E32B-8CF0-4E47-B138-A484CA83A927}" srcOrd="2" destOrd="0" parTransId="{F60BABA2-FC91-459C-915A-54947CD44FED}" sibTransId="{BC08A46F-8D09-46C9-A527-4B681BD7D6DB}"/>
    <dgm:cxn modelId="{23F4CCDB-E8DD-4F4E-81B5-DA480E8EE23A}" type="presOf" srcId="{777C6A2D-773F-4E07-BD94-2DC592CD213A}" destId="{9B81EA00-D6AB-4CEA-A780-143090B66853}" srcOrd="0" destOrd="0" presId="urn:microsoft.com/office/officeart/2005/8/layout/pyramid2"/>
    <dgm:cxn modelId="{7DB90EDD-EE54-431A-BF6E-7A665F79C374}" type="presOf" srcId="{80B7820C-5805-4B24-988F-673263366F45}" destId="{E70B7B6A-5778-4E70-B5EE-BC86A9B2C0B6}" srcOrd="0" destOrd="0" presId="urn:microsoft.com/office/officeart/2005/8/layout/pyramid2"/>
    <dgm:cxn modelId="{23A1080B-1BAF-469A-A9CF-76617C5806F3}" srcId="{E14E0968-0EA4-4DA2-935E-8170C27A03F5}" destId="{A416EC3C-3F24-4DA0-BD55-DDC9AA80FDE6}" srcOrd="4" destOrd="0" parTransId="{EC3EF58B-C41F-42F2-90BF-64E3F65D4FE8}" sibTransId="{0F6BF415-C2FF-432F-81C6-13352BB5C536}"/>
    <dgm:cxn modelId="{7510ACFE-525E-452C-8163-56039113A1ED}" type="presParOf" srcId="{C8250C85-CA5E-416A-ABC5-80E9F51B2D7D}" destId="{262659BB-D31D-41FD-9E99-5E8FDC9D503F}" srcOrd="0" destOrd="0" presId="urn:microsoft.com/office/officeart/2005/8/layout/pyramid2"/>
    <dgm:cxn modelId="{563A747A-2D52-4CB6-BE9E-A6F67B6B10F4}" type="presParOf" srcId="{C8250C85-CA5E-416A-ABC5-80E9F51B2D7D}" destId="{FE7AC7E4-B7BB-4034-A6FA-897546BF296D}" srcOrd="1" destOrd="0" presId="urn:microsoft.com/office/officeart/2005/8/layout/pyramid2"/>
    <dgm:cxn modelId="{644E4201-419F-42EC-88FA-364558CC7DCC}" type="presParOf" srcId="{FE7AC7E4-B7BB-4034-A6FA-897546BF296D}" destId="{9B81EA00-D6AB-4CEA-A780-143090B66853}" srcOrd="0" destOrd="0" presId="urn:microsoft.com/office/officeart/2005/8/layout/pyramid2"/>
    <dgm:cxn modelId="{5627C7BC-76C4-4303-8258-FED62EB23E95}" type="presParOf" srcId="{FE7AC7E4-B7BB-4034-A6FA-897546BF296D}" destId="{83309152-6D86-4026-B22C-5C2F40C242B7}" srcOrd="1" destOrd="0" presId="urn:microsoft.com/office/officeart/2005/8/layout/pyramid2"/>
    <dgm:cxn modelId="{423E76DC-A3C9-451A-B4EA-FC247A6B18A2}" type="presParOf" srcId="{FE7AC7E4-B7BB-4034-A6FA-897546BF296D}" destId="{E70B7B6A-5778-4E70-B5EE-BC86A9B2C0B6}" srcOrd="2" destOrd="0" presId="urn:microsoft.com/office/officeart/2005/8/layout/pyramid2"/>
    <dgm:cxn modelId="{E47A25A8-2B6D-4190-92B8-258C1878862A}" type="presParOf" srcId="{FE7AC7E4-B7BB-4034-A6FA-897546BF296D}" destId="{2AD0B1D8-2452-44C8-8A63-06B5175A7AF3}" srcOrd="3" destOrd="0" presId="urn:microsoft.com/office/officeart/2005/8/layout/pyramid2"/>
    <dgm:cxn modelId="{EA6F829C-D6DB-464D-B862-5C515278E20A}" type="presParOf" srcId="{FE7AC7E4-B7BB-4034-A6FA-897546BF296D}" destId="{E97A701A-E511-4EB0-BE42-767BC00DA2A8}" srcOrd="4" destOrd="0" presId="urn:microsoft.com/office/officeart/2005/8/layout/pyramid2"/>
    <dgm:cxn modelId="{B4975D9F-1801-4048-BCE7-822569CD919B}" type="presParOf" srcId="{FE7AC7E4-B7BB-4034-A6FA-897546BF296D}" destId="{89CC1932-EE84-4453-8690-B3A4A5F83015}" srcOrd="5" destOrd="0" presId="urn:microsoft.com/office/officeart/2005/8/layout/pyramid2"/>
    <dgm:cxn modelId="{F8CB7F42-3EE8-4766-8DAE-768CE87DDD19}" type="presParOf" srcId="{FE7AC7E4-B7BB-4034-A6FA-897546BF296D}" destId="{F494B0E5-FB48-40E8-9C88-F37B036296AA}" srcOrd="6" destOrd="0" presId="urn:microsoft.com/office/officeart/2005/8/layout/pyramid2"/>
    <dgm:cxn modelId="{7C2B735D-D045-4374-B598-3D07FFA0D019}" type="presParOf" srcId="{FE7AC7E4-B7BB-4034-A6FA-897546BF296D}" destId="{F3E31D13-25E4-4C07-B781-CF1896FBFF33}" srcOrd="7" destOrd="0" presId="urn:microsoft.com/office/officeart/2005/8/layout/pyramid2"/>
    <dgm:cxn modelId="{0765E87F-D306-4A06-90E6-E91241DB53CA}" type="presParOf" srcId="{FE7AC7E4-B7BB-4034-A6FA-897546BF296D}" destId="{E89ADAFF-4048-4600-9B73-7F8ACE732316}" srcOrd="8" destOrd="0" presId="urn:microsoft.com/office/officeart/2005/8/layout/pyramid2"/>
    <dgm:cxn modelId="{F1F9F2B0-6DC2-4E37-BB21-4C7FBAAAB233}" type="presParOf" srcId="{FE7AC7E4-B7BB-4034-A6FA-897546BF296D}" destId="{FEF8C4C7-7796-4927-AE7C-503F5ED23277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2659BB-D31D-41FD-9E99-5E8FDC9D503F}">
      <dsp:nvSpPr>
        <dsp:cNvPr id="0" name=""/>
        <dsp:cNvSpPr/>
      </dsp:nvSpPr>
      <dsp:spPr>
        <a:xfrm>
          <a:off x="1594525" y="0"/>
          <a:ext cx="4324350" cy="4324350"/>
        </a:xfrm>
        <a:prstGeom prst="triangl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81EA00-D6AB-4CEA-A780-143090B66853}">
      <dsp:nvSpPr>
        <dsp:cNvPr id="0" name=""/>
        <dsp:cNvSpPr/>
      </dsp:nvSpPr>
      <dsp:spPr>
        <a:xfrm>
          <a:off x="3790473" y="432857"/>
          <a:ext cx="2810827" cy="61486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200" kern="1200" dirty="0" smtClean="0">
              <a:solidFill>
                <a:srgbClr val="C00000"/>
              </a:solidFill>
            </a:rPr>
            <a:t>Fantázia</a:t>
          </a:r>
          <a:r>
            <a:rPr lang="sk-SK" sz="1200" kern="1200" dirty="0" smtClean="0"/>
            <a:t>- záujem, zábava, problémy, osobný rozmer, pestrosť</a:t>
          </a:r>
          <a:endParaRPr lang="sk-SK" sz="1200" kern="1200" dirty="0"/>
        </a:p>
      </dsp:txBody>
      <dsp:txXfrm>
        <a:off x="3820488" y="462872"/>
        <a:ext cx="2750797" cy="554838"/>
      </dsp:txXfrm>
    </dsp:sp>
    <dsp:sp modelId="{E70B7B6A-5778-4E70-B5EE-BC86A9B2C0B6}">
      <dsp:nvSpPr>
        <dsp:cNvPr id="0" name=""/>
        <dsp:cNvSpPr/>
      </dsp:nvSpPr>
      <dsp:spPr>
        <a:xfrm>
          <a:off x="3790473" y="1124584"/>
          <a:ext cx="2810827" cy="61486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200" kern="1200" dirty="0" smtClean="0">
              <a:solidFill>
                <a:srgbClr val="C00000"/>
              </a:solidFill>
            </a:rPr>
            <a:t>Ocenenie</a:t>
          </a:r>
          <a:r>
            <a:rPr lang="sk-SK" sz="1200" kern="1200" dirty="0" smtClean="0"/>
            <a:t>- pochvala a spätná väzba</a:t>
          </a:r>
          <a:endParaRPr lang="sk-SK" sz="1200" kern="1200" dirty="0"/>
        </a:p>
      </dsp:txBody>
      <dsp:txXfrm>
        <a:off x="3820488" y="1154599"/>
        <a:ext cx="2750797" cy="554838"/>
      </dsp:txXfrm>
    </dsp:sp>
    <dsp:sp modelId="{E97A701A-E511-4EB0-BE42-767BC00DA2A8}">
      <dsp:nvSpPr>
        <dsp:cNvPr id="0" name=""/>
        <dsp:cNvSpPr/>
      </dsp:nvSpPr>
      <dsp:spPr>
        <a:xfrm>
          <a:off x="3790473" y="1816311"/>
          <a:ext cx="2810827" cy="61486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200" kern="1200" dirty="0" smtClean="0">
              <a:solidFill>
                <a:srgbClr val="C00000"/>
              </a:solidFill>
            </a:rPr>
            <a:t>Ciele-</a:t>
          </a:r>
          <a:r>
            <a:rPr lang="sk-SK" sz="1200" kern="1200" dirty="0" smtClean="0"/>
            <a:t> dosažiteľné, krátkodobé, primerane náročné</a:t>
          </a:r>
          <a:endParaRPr lang="sk-SK" sz="1200" kern="1200" dirty="0"/>
        </a:p>
      </dsp:txBody>
      <dsp:txXfrm>
        <a:off x="3820488" y="1846326"/>
        <a:ext cx="2750797" cy="554838"/>
      </dsp:txXfrm>
    </dsp:sp>
    <dsp:sp modelId="{F494B0E5-FB48-40E8-9C88-F37B036296AA}">
      <dsp:nvSpPr>
        <dsp:cNvPr id="0" name=""/>
        <dsp:cNvSpPr/>
      </dsp:nvSpPr>
      <dsp:spPr>
        <a:xfrm>
          <a:off x="3831005" y="2464716"/>
          <a:ext cx="2810827" cy="61486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200" kern="1200" dirty="0" smtClean="0">
              <a:solidFill>
                <a:srgbClr val="C00000"/>
              </a:solidFill>
            </a:rPr>
            <a:t>Úspech</a:t>
          </a:r>
          <a:r>
            <a:rPr lang="sk-SK" sz="1200" kern="1200" dirty="0" smtClean="0"/>
            <a:t> -zvládnuteľné úlohy</a:t>
          </a:r>
          <a:endParaRPr lang="sk-SK" sz="1200" kern="1200" dirty="0"/>
        </a:p>
      </dsp:txBody>
      <dsp:txXfrm>
        <a:off x="3861020" y="2494731"/>
        <a:ext cx="2750797" cy="554838"/>
      </dsp:txXfrm>
    </dsp:sp>
    <dsp:sp modelId="{E89ADAFF-4048-4600-9B73-7F8ACE732316}">
      <dsp:nvSpPr>
        <dsp:cNvPr id="0" name=""/>
        <dsp:cNvSpPr/>
      </dsp:nvSpPr>
      <dsp:spPr>
        <a:xfrm>
          <a:off x="3790473" y="3199765"/>
          <a:ext cx="2810827" cy="61486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200" kern="1200" dirty="0" smtClean="0">
              <a:solidFill>
                <a:srgbClr val="C00000"/>
              </a:solidFill>
            </a:rPr>
            <a:t>Zmysel</a:t>
          </a:r>
          <a:r>
            <a:rPr lang="sk-SK" sz="1200" kern="1200" dirty="0" smtClean="0"/>
            <a:t> – jasný účel učiva, vzťah k praxi, k životu</a:t>
          </a:r>
          <a:endParaRPr lang="sk-SK" sz="1200" kern="1200" dirty="0"/>
        </a:p>
      </dsp:txBody>
      <dsp:txXfrm>
        <a:off x="3820488" y="3229780"/>
        <a:ext cx="2750797" cy="5548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uhlý trojuho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ľná forma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Voľná forma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Voľná forma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ovná spojnic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dátumu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77091C8-5014-4F8E-A12C-1FF3DA240673}" type="datetimeFigureOut">
              <a:rPr lang="sk-SK" smtClean="0"/>
              <a:pPr/>
              <a:t>3. 12. 2024</a:t>
            </a:fld>
            <a:endParaRPr lang="sk-SK"/>
          </a:p>
        </p:txBody>
      </p:sp>
      <p:sp>
        <p:nvSpPr>
          <p:cNvPr id="19" name="Zástupný symbol päty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27" name="Zástupný symbol čísla snímky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71915D3-97DA-45F5-A829-7C0BD0DF953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91C8-5014-4F8E-A12C-1FF3DA240673}" type="datetimeFigureOut">
              <a:rPr lang="sk-SK" smtClean="0"/>
              <a:pPr/>
              <a:t>3. 12. 2024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915D3-97DA-45F5-A829-7C0BD0DF953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91C8-5014-4F8E-A12C-1FF3DA240673}" type="datetimeFigureOut">
              <a:rPr lang="sk-SK" smtClean="0"/>
              <a:pPr/>
              <a:t>3. 12. 2024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915D3-97DA-45F5-A829-7C0BD0DF953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91C8-5014-4F8E-A12C-1FF3DA240673}" type="datetimeFigureOut">
              <a:rPr lang="sk-SK" smtClean="0"/>
              <a:pPr/>
              <a:t>3. 12. 2024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915D3-97DA-45F5-A829-7C0BD0DF953E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91C8-5014-4F8E-A12C-1FF3DA240673}" type="datetimeFigureOut">
              <a:rPr lang="sk-SK" smtClean="0"/>
              <a:pPr/>
              <a:t>3. 12. 2024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915D3-97DA-45F5-A829-7C0BD0DF953E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Výlož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Výlož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91C8-5014-4F8E-A12C-1FF3DA240673}" type="datetimeFigureOut">
              <a:rPr lang="sk-SK" smtClean="0"/>
              <a:pPr/>
              <a:t>3. 12. 2024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915D3-97DA-45F5-A829-7C0BD0DF953E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91C8-5014-4F8E-A12C-1FF3DA240673}" type="datetimeFigureOut">
              <a:rPr lang="sk-SK" smtClean="0"/>
              <a:pPr/>
              <a:t>3. 12. 2024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915D3-97DA-45F5-A829-7C0BD0DF953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91C8-5014-4F8E-A12C-1FF3DA240673}" type="datetimeFigureOut">
              <a:rPr lang="sk-SK" smtClean="0"/>
              <a:pPr/>
              <a:t>3. 12. 2024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915D3-97DA-45F5-A829-7C0BD0DF953E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91C8-5014-4F8E-A12C-1FF3DA240673}" type="datetimeFigureOut">
              <a:rPr lang="sk-SK" smtClean="0"/>
              <a:pPr/>
              <a:t>3. 12. 2024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915D3-97DA-45F5-A829-7C0BD0DF953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77091C8-5014-4F8E-A12C-1FF3DA240673}" type="datetimeFigureOut">
              <a:rPr lang="sk-SK" smtClean="0"/>
              <a:pPr/>
              <a:t>3. 12. 2024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915D3-97DA-45F5-A829-7C0BD0DF953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77091C8-5014-4F8E-A12C-1FF3DA240673}" type="datetimeFigureOut">
              <a:rPr lang="sk-SK" smtClean="0"/>
              <a:pPr/>
              <a:t>3. 12. 2024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71915D3-97DA-45F5-A829-7C0BD0DF953E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8" name="Voľná forma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oľná forma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ravouhlý trojuho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Rovná spojnic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Výlož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Výlož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ľná forma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Voľná forma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ravouhlý trojuho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Rovná spojnic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nadpis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0" name="Zástupný symbol tex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0" name="Zástupný symbol dátumu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77091C8-5014-4F8E-A12C-1FF3DA240673}" type="datetimeFigureOut">
              <a:rPr lang="sk-SK" smtClean="0"/>
              <a:pPr/>
              <a:t>3. 12. 2024</a:t>
            </a:fld>
            <a:endParaRPr lang="sk-SK"/>
          </a:p>
        </p:txBody>
      </p:sp>
      <p:sp>
        <p:nvSpPr>
          <p:cNvPr id="22" name="Zástupný symbol päty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18" name="Zástupný symbol čísla snímky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71915D3-97DA-45F5-A829-7C0BD0DF953E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Metódy vyučovacieho procesu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l"/>
            <a:r>
              <a:rPr lang="sk-SK" dirty="0" smtClean="0"/>
              <a:t>Postavenie a význam vyučovacej metódy</a:t>
            </a:r>
          </a:p>
          <a:p>
            <a:pPr algn="l"/>
            <a:r>
              <a:rPr lang="sk-SK" dirty="0" smtClean="0"/>
              <a:t>Charakteristika pojmu vyučovacia metóda</a:t>
            </a:r>
          </a:p>
          <a:p>
            <a:pPr algn="l"/>
            <a:r>
              <a:rPr lang="sk-SK" dirty="0" smtClean="0"/>
              <a:t>Klasifikácia vyučovacích metód</a:t>
            </a:r>
          </a:p>
          <a:p>
            <a:pPr algn="l"/>
            <a:r>
              <a:rPr lang="sk-SK" dirty="0" smtClean="0"/>
              <a:t>Charakteristika všeobecno-didaktických metód</a:t>
            </a:r>
            <a:endParaRPr lang="sk-SK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I. Motivačné metódy</a:t>
            </a:r>
          </a:p>
          <a:p>
            <a:pPr>
              <a:buNone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Metódy získavania a udržiavania pozornosti a záujmu žiakov</a:t>
            </a:r>
          </a:p>
          <a:p>
            <a:pPr marL="624078" indent="-514350">
              <a:buFont typeface="+mj-lt"/>
              <a:buAutoNum type="arabicPeriod"/>
            </a:pPr>
            <a:r>
              <a:rPr lang="sk-SK" i="1" dirty="0" smtClean="0">
                <a:solidFill>
                  <a:schemeClr val="accent4">
                    <a:lumMod val="75000"/>
                  </a:schemeClr>
                </a:solidFill>
              </a:rPr>
              <a:t>Vstupné motivačné metódy (na začiatku vyučovacej jednotky)</a:t>
            </a:r>
          </a:p>
          <a:p>
            <a:pPr marL="624078" indent="-514350">
              <a:buFont typeface="+mj-lt"/>
              <a:buAutoNum type="arabicPeriod"/>
            </a:pPr>
            <a:r>
              <a:rPr lang="sk-SK" i="1" dirty="0" smtClean="0">
                <a:solidFill>
                  <a:schemeClr val="accent4">
                    <a:lumMod val="75000"/>
                  </a:schemeClr>
                </a:solidFill>
              </a:rPr>
              <a:t>Priebežné motivačné metódy ( v priebehu vyučovacej jednotky)</a:t>
            </a:r>
            <a:endParaRPr lang="sk-SK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Charakteristika vybraných metód</a:t>
            </a:r>
            <a:endParaRPr lang="sk-SK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Veci, ktoré sa učím sa mi hodia</a:t>
            </a:r>
          </a:p>
          <a:p>
            <a:r>
              <a:rPr lang="sk-SK" dirty="0" smtClean="0"/>
              <a:t>Kvalifikácia, ktorú získam sa mi hodí</a:t>
            </a:r>
          </a:p>
          <a:p>
            <a:r>
              <a:rPr lang="sk-SK" dirty="0" smtClean="0"/>
              <a:t>Pri učení mávam úspech a to mi zvyšuje sebavedomie</a:t>
            </a:r>
          </a:p>
          <a:p>
            <a:r>
              <a:rPr lang="sk-SK" dirty="0" smtClean="0"/>
              <a:t>Keď sa dobre učím, získam uznanie učiteľa a spolužiakov</a:t>
            </a:r>
          </a:p>
          <a:p>
            <a:r>
              <a:rPr lang="sk-SK" dirty="0" smtClean="0"/>
              <a:t>Keď sa neučím, má to nepríjemné dôsledky</a:t>
            </a:r>
          </a:p>
          <a:p>
            <a:r>
              <a:rPr lang="sk-SK" dirty="0" smtClean="0"/>
              <a:t>Učivo je zaujímavé, vzbudzuje moju zvedavosť</a:t>
            </a:r>
          </a:p>
          <a:p>
            <a:r>
              <a:rPr lang="sk-SK" dirty="0" smtClean="0"/>
              <a:t>Vyučovanie môže byť zábavné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Ako vidia motiváciu žiaci</a:t>
            </a:r>
            <a:endParaRPr lang="sk-SK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Prejavujte záujem, entuziazmus pre odbor, tému a učenie, ukážte jeho význam vo svete, v priemysle, noste na hodiny predmety z praxe, poukážte na aplikáciu učiva, pozvite odborníkov z praxe, choďte na exkurzie</a:t>
            </a:r>
          </a:p>
          <a:p>
            <a:r>
              <a:rPr lang="sk-SK" dirty="0" smtClean="0"/>
              <a:t>Nešetrite sa, nebuďte lenivý a unudený</a:t>
            </a:r>
          </a:p>
          <a:p>
            <a:r>
              <a:rPr lang="sk-SK" dirty="0" smtClean="0"/>
              <a:t>Buďte úprimný a otvorený v relevantných veciach, zdvorilý, bez sarkazmu a ubližovania</a:t>
            </a:r>
          </a:p>
          <a:p>
            <a:r>
              <a:rPr lang="sk-SK" dirty="0" smtClean="0"/>
              <a:t>Majte široký rozhľad nielen v odbore, ale aj všeobecne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Ako dosiahnuť vzbudenie záujmu žiakov zo </a:t>
            </a:r>
            <a:r>
              <a:rPr lang="sk-SK" dirty="0"/>
              <a:t>s</a:t>
            </a:r>
            <a:r>
              <a:rPr lang="sk-SK" dirty="0" smtClean="0"/>
              <a:t>trany učiteľa</a:t>
            </a:r>
            <a:endParaRPr lang="sk-SK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Buďte zvedavý a trpezlivý v počúvaní a dobre reagujte na otázky a odpovede </a:t>
            </a:r>
          </a:p>
          <a:p>
            <a:r>
              <a:rPr lang="sk-SK" dirty="0" smtClean="0"/>
              <a:t>Buďte empatický</a:t>
            </a:r>
          </a:p>
          <a:p>
            <a:r>
              <a:rPr lang="sk-SK" dirty="0" smtClean="0"/>
              <a:t>Neberte sa príliš vážne, majte nadhľad, používajte humor</a:t>
            </a:r>
          </a:p>
          <a:p>
            <a:r>
              <a:rPr lang="sk-SK" dirty="0" smtClean="0"/>
              <a:t>Využívajte tvorivosť a sebavyjadrenie žiakov</a:t>
            </a:r>
          </a:p>
          <a:p>
            <a:r>
              <a:rPr lang="sk-SK" dirty="0" smtClean="0"/>
              <a:t>Zapájajte žiakov aktívne do vyučovania</a:t>
            </a:r>
          </a:p>
          <a:p>
            <a:r>
              <a:rPr lang="sk-SK" dirty="0" smtClean="0"/>
              <a:t>Dávajte žiakom hádanky, prekvapivé, súťažné a problémové úlohy </a:t>
            </a:r>
          </a:p>
          <a:p>
            <a:r>
              <a:rPr lang="sk-SK" dirty="0" smtClean="0"/>
              <a:t>Pravidelne odmeňujte činnosť žiakov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k-SK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Motivačné rozprávanie </a:t>
            </a:r>
            <a:r>
              <a:rPr lang="sk-SK" b="1" dirty="0" smtClean="0"/>
              <a:t>(emočne zafarbené slovné približovanie preberanej témy)</a:t>
            </a:r>
          </a:p>
          <a:p>
            <a:r>
              <a:rPr lang="sk-SK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Motivačný rozhovor </a:t>
            </a:r>
            <a:r>
              <a:rPr lang="sk-SK" b="1" dirty="0" smtClean="0"/>
              <a:t>(vedenie dialógu so žiakmi za účelom aktivizácie ich poznatkov, skúseností a zážitkov, prebudenie záujmu)</a:t>
            </a:r>
          </a:p>
          <a:p>
            <a:r>
              <a:rPr lang="sk-SK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Motivačná demonštrácia</a:t>
            </a:r>
            <a:r>
              <a:rPr lang="sk-SK" b="1" dirty="0" smtClean="0"/>
              <a:t> (ukážka, film, video, prospekty)</a:t>
            </a:r>
          </a:p>
          <a:p>
            <a:r>
              <a:rPr lang="sk-SK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Problém</a:t>
            </a:r>
          </a:p>
          <a:p>
            <a:r>
              <a:rPr lang="sk-SK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Otázka</a:t>
            </a:r>
            <a:r>
              <a:rPr lang="sk-SK" b="1" dirty="0" smtClean="0"/>
              <a:t> (priama, rečnícka)</a:t>
            </a:r>
          </a:p>
          <a:p>
            <a:r>
              <a:rPr lang="sk-SK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Vlastný zážitok </a:t>
            </a:r>
            <a:r>
              <a:rPr lang="sk-SK" b="1" dirty="0" smtClean="0"/>
              <a:t>(stručne a skromne)</a:t>
            </a:r>
          </a:p>
          <a:p>
            <a:r>
              <a:rPr lang="sk-SK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Príhoda zo života</a:t>
            </a:r>
          </a:p>
          <a:p>
            <a:r>
              <a:rPr lang="sk-SK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Rekvizity </a:t>
            </a:r>
            <a:r>
              <a:rPr lang="sk-SK" b="1" dirty="0" smtClean="0"/>
              <a:t>(majú prekvapiť, slúžiť a nerušiť)</a:t>
            </a:r>
          </a:p>
          <a:p>
            <a:r>
              <a:rPr lang="sk-SK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Citáty, príslovia, definície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Vstupné motivačné metódy</a:t>
            </a:r>
            <a:endParaRPr lang="sk-SK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Motivačné výzvy </a:t>
            </a:r>
            <a:r>
              <a:rPr lang="sk-SK" b="1" dirty="0" smtClean="0"/>
              <a:t>(</a:t>
            </a:r>
            <a:r>
              <a:rPr lang="sk-SK" b="1" i="1" dirty="0" smtClean="0"/>
              <a:t>Teraz dávajte pozor! Toto je dôležité! Všimnite si...!, byť chvíľu ticho; prosím, toto si podčiarknite! </a:t>
            </a:r>
            <a:r>
              <a:rPr lang="sk-SK" b="1" i="1" dirty="0"/>
              <a:t>a</a:t>
            </a:r>
            <a:r>
              <a:rPr lang="sk-SK" b="1" i="1" dirty="0" smtClean="0"/>
              <a:t> pod.) </a:t>
            </a:r>
          </a:p>
          <a:p>
            <a:r>
              <a:rPr lang="sk-SK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Aktualizácia obsahu </a:t>
            </a:r>
            <a:r>
              <a:rPr lang="sk-SK" b="1" i="1" dirty="0"/>
              <a:t>:</a:t>
            </a:r>
            <a:r>
              <a:rPr lang="sk-SK" b="1" i="1" dirty="0" smtClean="0"/>
              <a:t> príklady zo života, využiteľnosť v praxi, v ďalšom štúdiu, v živote </a:t>
            </a:r>
          </a:p>
          <a:p>
            <a:r>
              <a:rPr lang="sk-SK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Zaujímavá a zábavná prezentácia učiva</a:t>
            </a:r>
          </a:p>
          <a:p>
            <a:r>
              <a:rPr lang="sk-SK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Problémové vyučovanie</a:t>
            </a:r>
          </a:p>
          <a:p>
            <a:r>
              <a:rPr lang="sk-SK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Systém a orientácia, prehľad</a:t>
            </a:r>
          </a:p>
          <a:p>
            <a:r>
              <a:rPr lang="sk-SK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Pochvaly, konštruktívna kritika, pokarhanie, známky</a:t>
            </a:r>
            <a:endParaRPr lang="sk-SK" b="1" i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Priebežné motivačné metódy</a:t>
            </a:r>
            <a:endParaRPr lang="sk-SK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b="1" dirty="0" smtClean="0"/>
              <a:t>Autokratický štýl vyučovania</a:t>
            </a:r>
          </a:p>
          <a:p>
            <a:r>
              <a:rPr lang="sk-SK" b="1" dirty="0" err="1" smtClean="0"/>
              <a:t>Rigidita</a:t>
            </a:r>
            <a:r>
              <a:rPr lang="sk-SK" b="1" dirty="0" smtClean="0"/>
              <a:t>, strnulosť vyučovacích hodín</a:t>
            </a:r>
          </a:p>
          <a:p>
            <a:r>
              <a:rPr lang="sk-SK" b="1" dirty="0" smtClean="0"/>
              <a:t>Málo tvorivé prostredie a úlohy</a:t>
            </a:r>
          </a:p>
          <a:p>
            <a:r>
              <a:rPr lang="sk-SK" b="1" dirty="0" smtClean="0"/>
              <a:t>Odtrhnutie od praxe, od života</a:t>
            </a:r>
          </a:p>
          <a:p>
            <a:r>
              <a:rPr lang="sk-SK" b="1" dirty="0" smtClean="0"/>
              <a:t>Príliš veľa (alebo málo) informácií</a:t>
            </a:r>
          </a:p>
          <a:p>
            <a:r>
              <a:rPr lang="sk-SK" b="1" dirty="0" smtClean="0"/>
              <a:t>Neprimeraná náročnosť a tempo práce</a:t>
            </a:r>
          </a:p>
          <a:p>
            <a:r>
              <a:rPr lang="sk-SK" b="1" dirty="0" smtClean="0"/>
              <a:t>Nevysvetlená odborná terminológia</a:t>
            </a:r>
          </a:p>
          <a:p>
            <a:r>
              <a:rPr lang="sk-SK" b="1" dirty="0" smtClean="0"/>
              <a:t>Neprimeraná slovná zásoba (veľa cudzích slov, komplikované vety, dialekt)</a:t>
            </a:r>
          </a:p>
          <a:p>
            <a:r>
              <a:rPr lang="sk-SK" b="1" dirty="0" smtClean="0"/>
              <a:t>Nevhodné prostredie (huk, teplo, chlad, neporiadok, piatok, posledná hodina...)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Demotivačné</a:t>
            </a:r>
            <a:r>
              <a:rPr lang="sk-SK" dirty="0" smtClean="0"/>
              <a:t> faktory</a:t>
            </a:r>
            <a:endParaRPr lang="sk-SK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Dôraz na školské známky</a:t>
            </a:r>
          </a:p>
          <a:p>
            <a:r>
              <a:rPr lang="sk-SK" dirty="0" smtClean="0"/>
              <a:t>Neprimerané zdôrazňovanie súťaživosti</a:t>
            </a:r>
          </a:p>
          <a:p>
            <a:r>
              <a:rPr lang="sk-SK" dirty="0" smtClean="0"/>
              <a:t>Emočné faktory (depresia, úzkosť, stres, strach, predchádzajúci neúspech)</a:t>
            </a:r>
          </a:p>
          <a:p>
            <a:endParaRPr lang="sk-SK" dirty="0" smtClean="0"/>
          </a:p>
          <a:p>
            <a:endParaRPr lang="sk-SK" dirty="0" smtClean="0"/>
          </a:p>
          <a:p>
            <a:pPr>
              <a:buNone/>
            </a:pPr>
            <a:r>
              <a:rPr lang="sk-SK" i="1" dirty="0" smtClean="0">
                <a:solidFill>
                  <a:schemeClr val="accent4">
                    <a:lumMod val="75000"/>
                  </a:schemeClr>
                </a:solidFill>
              </a:rPr>
              <a:t>Aj medzi jednotkármi môžu byť intelektuálne slabší, netvoriví, snobi, interpersonálne nedostatoční a emoční invalidi</a:t>
            </a:r>
            <a:endParaRPr lang="sk-SK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Motivácia      </a:t>
            </a:r>
            <a:r>
              <a:rPr lang="sk-SK" dirty="0" smtClean="0">
                <a:solidFill>
                  <a:schemeClr val="bg2">
                    <a:lumMod val="50000"/>
                  </a:schemeClr>
                </a:solidFill>
              </a:rPr>
              <a:t>(FOCUZ)</a:t>
            </a:r>
            <a:endParaRPr lang="sk-SK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4" name="Zástupný symbol obsahu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k-SK" dirty="0" smtClean="0">
                <a:solidFill>
                  <a:schemeClr val="accent4">
                    <a:lumMod val="75000"/>
                  </a:schemeClr>
                </a:solidFill>
              </a:rPr>
              <a:t>Metódy poznávania, osvojovania nového učiva</a:t>
            </a:r>
          </a:p>
          <a:p>
            <a:pPr>
              <a:buNone/>
            </a:pPr>
            <a:r>
              <a:rPr lang="sk-SK" dirty="0" smtClean="0">
                <a:solidFill>
                  <a:schemeClr val="accent4">
                    <a:lumMod val="75000"/>
                  </a:schemeClr>
                </a:solidFill>
              </a:rPr>
              <a:t>Sem patria: </a:t>
            </a:r>
          </a:p>
          <a:p>
            <a:pPr>
              <a:buNone/>
            </a:pPr>
            <a:r>
              <a:rPr lang="sk-SK" dirty="0" err="1" smtClean="0">
                <a:solidFill>
                  <a:schemeClr val="accent2">
                    <a:lumMod val="75000"/>
                  </a:schemeClr>
                </a:solidFill>
              </a:rPr>
              <a:t>Všeobecnodidaktické</a:t>
            </a: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 metódy </a:t>
            </a:r>
          </a:p>
          <a:p>
            <a:pPr>
              <a:buNone/>
            </a:pPr>
            <a:r>
              <a:rPr lang="sk-SK" dirty="0" smtClean="0">
                <a:solidFill>
                  <a:schemeClr val="accent4">
                    <a:lumMod val="75000"/>
                  </a:schemeClr>
                </a:solidFill>
              </a:rPr>
              <a:t>	ide o organizáciu poznávacej činnosti a jej riadenie učiteľom vo všeobecnosti a ich konkrétna realizácia v rôznych fázach vyučovacieho procesu.</a:t>
            </a:r>
          </a:p>
          <a:p>
            <a:pPr>
              <a:buNone/>
            </a:pPr>
            <a:r>
              <a:rPr lang="sk-SK" dirty="0" smtClean="0">
                <a:solidFill>
                  <a:schemeClr val="accent4">
                    <a:lumMod val="75000"/>
                  </a:schemeClr>
                </a:solidFill>
              </a:rPr>
              <a:t>	Charakter poznávacej činnosti žiaka je v rôznych expozíciách učiva odlišný</a:t>
            </a:r>
          </a:p>
          <a:p>
            <a:pPr>
              <a:buNone/>
            </a:pPr>
            <a:r>
              <a:rPr lang="sk-SK" sz="2400" dirty="0" smtClean="0">
                <a:solidFill>
                  <a:schemeClr val="accent4">
                    <a:lumMod val="75000"/>
                  </a:schemeClr>
                </a:solidFill>
              </a:rPr>
              <a:t>	(</a:t>
            </a:r>
            <a:r>
              <a:rPr lang="sk-SK" sz="2400" dirty="0" err="1" smtClean="0">
                <a:solidFill>
                  <a:schemeClr val="accent4">
                    <a:lumMod val="75000"/>
                  </a:schemeClr>
                </a:solidFill>
              </a:rPr>
              <a:t>reproduktívny</a:t>
            </a:r>
            <a:r>
              <a:rPr lang="sk-SK" sz="2400" dirty="0" smtClean="0">
                <a:solidFill>
                  <a:schemeClr val="accent4">
                    <a:lumMod val="75000"/>
                  </a:schemeClr>
                </a:solidFill>
              </a:rPr>
              <a:t> aj produktívny)</a:t>
            </a:r>
          </a:p>
          <a:p>
            <a:pPr>
              <a:buNone/>
            </a:pPr>
            <a:endParaRPr lang="sk-SK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endParaRPr lang="sk-SK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rgbClr val="FF0000"/>
                </a:solidFill>
              </a:rPr>
              <a:t>II. Expozičné metódy</a:t>
            </a:r>
            <a:endParaRPr lang="sk-SK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Významne ovplyvňujú efektívnosť vyučovacieho procesu</a:t>
            </a:r>
          </a:p>
          <a:p>
            <a:r>
              <a:rPr lang="sk-SK" dirty="0" smtClean="0"/>
              <a:t>Dávajú odpoveď na otázku, ako postupovať, aby boli dosiahnuté ciele</a:t>
            </a:r>
          </a:p>
          <a:p>
            <a:r>
              <a:rPr lang="sk-SK" dirty="0" smtClean="0"/>
              <a:t>Umožňujú transformovať učivo do vedomostí a zručností žiakov</a:t>
            </a:r>
          </a:p>
          <a:p>
            <a:r>
              <a:rPr lang="sk-SK" dirty="0" smtClean="0"/>
              <a:t>Pedagogickí odborníci i žiaci považujú učiteľov metodický postup za jedno z najdôležitejších kritérií jeho hodnotenia</a:t>
            </a: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Postavenie a význam vyučovacích metód</a:t>
            </a:r>
            <a:endParaRPr lang="sk-SK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2400" dirty="0" smtClean="0"/>
              <a:t>Podstata spočíva v prezentácii informácie v </a:t>
            </a:r>
            <a:r>
              <a:rPr lang="sk-SK" sz="2400" b="1" dirty="0" smtClean="0"/>
              <a:t>hotovej </a:t>
            </a:r>
            <a:r>
              <a:rPr lang="sk-SK" sz="2400" dirty="0" smtClean="0"/>
              <a:t>podobe žiakom (informuje ich) a žiaci tieto informácie vnímajú prostredníctvom receptorov (najmä sluch a zraku) </a:t>
            </a:r>
          </a:p>
          <a:p>
            <a:r>
              <a:rPr lang="sk-SK" sz="2400" dirty="0" smtClean="0"/>
              <a:t>Zdrojom informácie môže byť aj učebnica, názorné pomôcky, činnosť- teda slovo, obraz, čin</a:t>
            </a:r>
          </a:p>
          <a:p>
            <a:r>
              <a:rPr lang="sk-SK" sz="2400" dirty="0" smtClean="0"/>
              <a:t>Výsledkom sú vedomosti na úrovni zapamätania a porozumenia, nie zručnosti</a:t>
            </a:r>
          </a:p>
          <a:p>
            <a:r>
              <a:rPr lang="sk-SK" sz="2400" dirty="0" smtClean="0"/>
              <a:t>Realizuje sa slovnými, názornými metódami</a:t>
            </a:r>
          </a:p>
          <a:p>
            <a:r>
              <a:rPr lang="sk-SK" sz="2400" dirty="0" smtClean="0"/>
              <a:t>Dogmatická metóda</a:t>
            </a:r>
          </a:p>
          <a:p>
            <a:r>
              <a:rPr lang="sk-SK" sz="2400" dirty="0" smtClean="0"/>
              <a:t>Ako ju zefektívniť sme si hovorili na prednáške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Informačno-receptívna metóda</a:t>
            </a:r>
            <a:endParaRPr lang="sk-SK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Podstata spočíva v osvojovaní si skúseností z realizácie ukázanej činnosti, v opakovaní vedomostí, v reprodukcii vzoru riešenia intelektuálnych alebo praktických úloh</a:t>
            </a:r>
          </a:p>
          <a:p>
            <a:r>
              <a:rPr lang="sk-SK" dirty="0"/>
              <a:t>C</a:t>
            </a:r>
            <a:r>
              <a:rPr lang="sk-SK" dirty="0" smtClean="0"/>
              <a:t>ieľom je trvácnosť a operatívnosť vedomostí t.j. praktické použitie – sformovanie zručností a návykov na úrovni špecifického transferu</a:t>
            </a:r>
          </a:p>
          <a:p>
            <a:r>
              <a:rPr lang="sk-SK" dirty="0" smtClean="0"/>
              <a:t>Realizuje sa opakovaním a cvičením(riešením úloh)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Reproduktívna</a:t>
            </a:r>
            <a:r>
              <a:rPr lang="sk-SK" dirty="0" smtClean="0"/>
              <a:t> metóda</a:t>
            </a:r>
            <a:endParaRPr lang="sk-SK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160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k-SK" b="1" dirty="0" smtClean="0">
                <a:solidFill>
                  <a:schemeClr val="accent2">
                    <a:lumMod val="75000"/>
                  </a:schemeClr>
                </a:solidFill>
              </a:rPr>
              <a:t>Problémový výklad</a:t>
            </a:r>
          </a:p>
          <a:p>
            <a:r>
              <a:rPr lang="sk-SK" sz="2400" dirty="0" smtClean="0"/>
              <a:t>Podstata spočíva v nastoľovaní problémov, zdôvodňovaní postupu riešenia, logiky a histórie, vysvetľovaní významu riešenia vedcami. Ide o myšlienkový dialóg učiteľa so žiakmi, stimuláciu myslenia žiakov, predkladanie vzoru vedeckého tvorivého myslenia a objavovania</a:t>
            </a:r>
          </a:p>
          <a:p>
            <a:r>
              <a:rPr lang="sk-SK" sz="2400" dirty="0" smtClean="0"/>
              <a:t>Cieľom je rozvoj myslenia a pozitívnych emócií na úrovni porozumenia</a:t>
            </a:r>
          </a:p>
          <a:p>
            <a:r>
              <a:rPr lang="sk-SK" sz="2400" dirty="0" smtClean="0"/>
              <a:t>Realizuje sa výkladovými metódami v spojení s demonštráciou a pozorovaním</a:t>
            </a:r>
          </a:p>
          <a:p>
            <a:r>
              <a:rPr lang="sk-SK" sz="2400" dirty="0" smtClean="0"/>
              <a:t>Genetická metóda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Problémové metódy</a:t>
            </a:r>
            <a:endParaRPr lang="sk-SK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sk-SK" b="1" dirty="0" smtClean="0">
                <a:solidFill>
                  <a:schemeClr val="accent2">
                    <a:lumMod val="75000"/>
                  </a:schemeClr>
                </a:solidFill>
              </a:rPr>
              <a:t>Heuristická metóda </a:t>
            </a:r>
          </a:p>
          <a:p>
            <a:pPr>
              <a:buNone/>
            </a:pPr>
            <a:endParaRPr lang="sk-SK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Podstata spočíva v aktívnej účasti žiakov na objavovaní nových poznatkov a metód práce, t.j. na osvojovaní učiva. Neriešia však celé úlohy, ale len ich časti, etapy, kroky riešenia (metóda </a:t>
            </a:r>
            <a:r>
              <a:rPr lang="sk-SK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čiastočne-výskumná</a:t>
            </a: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</a:t>
            </a:r>
          </a:p>
          <a:p>
            <a:pPr>
              <a:buNone/>
            </a:pP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Realizuje sa rôznymi spôsobmi:</a:t>
            </a:r>
          </a:p>
          <a:p>
            <a:pPr>
              <a:buFont typeface="Wingdings" pitchFamily="2" charset="2"/>
              <a:buChar char="§"/>
            </a:pP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Nastolením problémovej situácie (otázky, úlohy, príkladu)</a:t>
            </a:r>
          </a:p>
          <a:p>
            <a:pPr>
              <a:buFont typeface="Wingdings" pitchFamily="2" charset="2"/>
              <a:buChar char="§"/>
            </a:pP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Postupným riešením krokov aplikáciou všeobecného algoritmu v relatívne nových podmienkach</a:t>
            </a:r>
          </a:p>
          <a:p>
            <a:pPr>
              <a:buFont typeface="Wingdings" pitchFamily="2" charset="2"/>
              <a:buChar char="§"/>
            </a:pP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Zodpovedaním na systém otázok (heuristický rozhovor)</a:t>
            </a:r>
          </a:p>
          <a:p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Je vhodná na osvojenie učiva pozostávajúceho z </a:t>
            </a:r>
            <a:r>
              <a:rPr lang="sk-SK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príčinno</a:t>
            </a: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 následných vzťahov, zovšeobecnených pojmov a princípov</a:t>
            </a:r>
          </a:p>
          <a:p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Osvojenie učiva až na úroveň nešpecifického transferu </a:t>
            </a:r>
            <a:endParaRPr lang="sk-SK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Problémové metódy</a:t>
            </a:r>
            <a:endParaRPr lang="sk-SK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>
                <a:solidFill>
                  <a:schemeClr val="accent3">
                    <a:lumMod val="75000"/>
                  </a:schemeClr>
                </a:solidFill>
              </a:rPr>
              <a:t>Výskumná metóda</a:t>
            </a:r>
          </a:p>
          <a:p>
            <a:r>
              <a:rPr lang="sk-SK" dirty="0" smtClean="0"/>
              <a:t>Podstata  spočíva v nastolení problému učiteľom alebo žiakom a vo viac- menej samostatnom riešení žiakmi</a:t>
            </a:r>
          </a:p>
          <a:p>
            <a:r>
              <a:rPr lang="sk-SK" dirty="0" smtClean="0"/>
              <a:t>Cieľom je rozvoj samostatnosti a tvorivého myslenia žiakov</a:t>
            </a:r>
          </a:p>
          <a:p>
            <a:r>
              <a:rPr lang="sk-SK" dirty="0" smtClean="0"/>
              <a:t>Vhodnosť metódy: na osvojovanie učiva  pozostávajúceho s kauzálnych vzťahov</a:t>
            </a:r>
          </a:p>
          <a:p>
            <a:r>
              <a:rPr lang="sk-SK" dirty="0" smtClean="0"/>
              <a:t>Úroveň osvojenia -nešpecifický transfer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Problémové metódy</a:t>
            </a:r>
            <a:endParaRPr lang="sk-SK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k-SK" b="1" dirty="0" smtClean="0">
                <a:solidFill>
                  <a:schemeClr val="accent3">
                    <a:lumMod val="75000"/>
                  </a:schemeClr>
                </a:solidFill>
              </a:rPr>
              <a:t>1. Slovné metódy</a:t>
            </a:r>
            <a:r>
              <a:rPr lang="sk-SK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sk-SK" dirty="0" smtClean="0">
                <a:solidFill>
                  <a:schemeClr val="accent3">
                    <a:lumMod val="75000"/>
                  </a:schemeClr>
                </a:solidFill>
              </a:rPr>
            </a:br>
            <a:endParaRPr lang="sk-SK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None/>
            </a:pPr>
            <a:r>
              <a:rPr lang="sk-SK" dirty="0" smtClean="0"/>
              <a:t>	Podstata spočíva vo verbálnom odovzdávaní hotových poznatkov ( informácií) žiakom za účelom ich zapamätania a porozumenia. Cieľom je osvojenie si vedomostí (teoretických), rozvoj vnímania a pamäte. Zdrojom poznatkov je hovorené, písané alebo tlačené </a:t>
            </a:r>
            <a:r>
              <a:rPr lang="sk-SK" dirty="0" smtClean="0">
                <a:solidFill>
                  <a:schemeClr val="accent3">
                    <a:lumMod val="75000"/>
                  </a:schemeClr>
                </a:solidFill>
              </a:rPr>
              <a:t>slovo</a:t>
            </a:r>
            <a:r>
              <a:rPr lang="sk-SK" dirty="0" smtClean="0"/>
              <a:t>.</a:t>
            </a:r>
          </a:p>
          <a:p>
            <a:pPr>
              <a:buNone/>
            </a:pPr>
            <a:r>
              <a:rPr lang="sk-SK" dirty="0" smtClean="0"/>
              <a:t>Rozlišujeme:</a:t>
            </a:r>
          </a:p>
          <a:p>
            <a:pPr>
              <a:buFont typeface="Wingdings" pitchFamily="2" charset="2"/>
              <a:buChar char="q"/>
            </a:pPr>
            <a:r>
              <a:rPr lang="sk-SK" dirty="0" smtClean="0">
                <a:solidFill>
                  <a:schemeClr val="accent4">
                    <a:lumMod val="75000"/>
                  </a:schemeClr>
                </a:solidFill>
              </a:rPr>
              <a:t>Monologické metódy</a:t>
            </a:r>
          </a:p>
          <a:p>
            <a:pPr>
              <a:buFont typeface="Wingdings" pitchFamily="2" charset="2"/>
              <a:buChar char="q"/>
            </a:pPr>
            <a:r>
              <a:rPr lang="sk-SK" dirty="0" smtClean="0">
                <a:solidFill>
                  <a:schemeClr val="accent4">
                    <a:lumMod val="75000"/>
                  </a:schemeClr>
                </a:solidFill>
              </a:rPr>
              <a:t>Dialogické metódy</a:t>
            </a:r>
          </a:p>
          <a:p>
            <a:pPr>
              <a:buFont typeface="Wingdings" pitchFamily="2" charset="2"/>
              <a:buChar char="q"/>
            </a:pPr>
            <a:r>
              <a:rPr lang="sk-SK" dirty="0" smtClean="0">
                <a:solidFill>
                  <a:schemeClr val="accent4">
                    <a:lumMod val="75000"/>
                  </a:schemeClr>
                </a:solidFill>
              </a:rPr>
              <a:t>Práca s textom</a:t>
            </a:r>
            <a:endParaRPr lang="sk-SK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Metódy konkretizácie všeobecnodidaktických metód </a:t>
            </a:r>
            <a:endParaRPr lang="sk-SK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k-SK" dirty="0" smtClean="0"/>
              <a:t>Podstatou je živé, hovorené slovo- monológ učiteľa, ktorý logicky, presne a postupne opisuje predmety, javy, procesy apod. alebo vysvetľuje učivo: pojmy, vzťahy, zákony, teórie, postupy práce apod.</a:t>
            </a:r>
          </a:p>
          <a:p>
            <a:pPr>
              <a:buNone/>
            </a:pPr>
            <a:r>
              <a:rPr lang="sk-SK" dirty="0" smtClean="0"/>
              <a:t>Kvalita závisí od:</a:t>
            </a:r>
          </a:p>
          <a:p>
            <a:r>
              <a:rPr lang="sk-SK" dirty="0" smtClean="0"/>
              <a:t>Výstižnosti, jasnosti, plynulosti vyjadrovania</a:t>
            </a:r>
          </a:p>
          <a:p>
            <a:r>
              <a:rPr lang="sk-SK" dirty="0" smtClean="0"/>
              <a:t>Prejavov dôrazu a záujmu (hlas, gestá, aktívny prístup k učivu, parafrázovanie apod.)</a:t>
            </a:r>
          </a:p>
          <a:p>
            <a:r>
              <a:rPr lang="sk-SK" dirty="0" smtClean="0"/>
              <a:t>Používania príkladov </a:t>
            </a:r>
          </a:p>
          <a:p>
            <a:r>
              <a:rPr lang="sk-SK" dirty="0" smtClean="0"/>
              <a:t>Organizačnej a logickej nadväznosti(spojovacie slová, frázy)</a:t>
            </a:r>
          </a:p>
          <a:p>
            <a:r>
              <a:rPr lang="sk-SK" dirty="0" smtClean="0"/>
              <a:t>Kvality a frekvencie spätnej väzby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1.1Monologické  </a:t>
            </a:r>
            <a:r>
              <a:rPr lang="sk-SK" dirty="0" smtClean="0"/>
              <a:t>metódy</a:t>
            </a:r>
            <a:endParaRPr lang="sk-SK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sk-SK" dirty="0" smtClean="0">
                <a:solidFill>
                  <a:schemeClr val="bg2">
                    <a:lumMod val="50000"/>
                  </a:schemeClr>
                </a:solidFill>
              </a:rPr>
              <a:t>Verbálna komunikácia </a:t>
            </a:r>
          </a:p>
          <a:p>
            <a:pPr>
              <a:buNone/>
            </a:pPr>
            <a:r>
              <a:rPr lang="sk-SK" dirty="0" smtClean="0"/>
              <a:t>Písaná reč (obrazy)</a:t>
            </a:r>
          </a:p>
          <a:p>
            <a:pPr>
              <a:buNone/>
            </a:pPr>
            <a:r>
              <a:rPr lang="sk-SK" dirty="0" smtClean="0"/>
              <a:t>Hovorená reč (kódy)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dirty="0" smtClean="0"/>
              <a:t>Hlasitosť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dirty="0" smtClean="0"/>
              <a:t>Zrozumiteľnosť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dirty="0" smtClean="0"/>
              <a:t>Rýchlosť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dirty="0" smtClean="0"/>
              <a:t>Kadencia a melódia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dirty="0" smtClean="0"/>
              <a:t>Rytmus a pauzy</a:t>
            </a:r>
          </a:p>
          <a:p>
            <a:endParaRPr lang="sk-SK" dirty="0" smtClean="0"/>
          </a:p>
          <a:p>
            <a:pPr>
              <a:buNone/>
            </a:pPr>
            <a:r>
              <a:rPr lang="sk-SK" dirty="0" smtClean="0">
                <a:solidFill>
                  <a:schemeClr val="bg2">
                    <a:lumMod val="50000"/>
                  </a:schemeClr>
                </a:solidFill>
              </a:rPr>
              <a:t>Neverbálna komunikácia</a:t>
            </a:r>
          </a:p>
          <a:p>
            <a:pPr lvl="1">
              <a:buFont typeface="Wingdings" pitchFamily="2" charset="2"/>
              <a:buChar char="Ø"/>
            </a:pPr>
            <a:r>
              <a:rPr lang="sk-SK" dirty="0" smtClean="0"/>
              <a:t>Reč objektov (výzor, oblečenie)</a:t>
            </a:r>
          </a:p>
          <a:p>
            <a:pPr lvl="1">
              <a:buFont typeface="Wingdings" pitchFamily="2" charset="2"/>
              <a:buChar char="Ø"/>
            </a:pPr>
            <a:r>
              <a:rPr lang="sk-SK" dirty="0" smtClean="0"/>
              <a:t>Reč tela: držanie tela a pohyb, </a:t>
            </a:r>
            <a:r>
              <a:rPr lang="sk-SK" dirty="0" err="1" smtClean="0"/>
              <a:t>gestika</a:t>
            </a:r>
            <a:r>
              <a:rPr lang="sk-SK" dirty="0" smtClean="0"/>
              <a:t>, mimika, očný kontakt</a:t>
            </a:r>
          </a:p>
          <a:p>
            <a:pPr lvl="1">
              <a:buFont typeface="Wingdings" pitchFamily="2" charset="2"/>
              <a:buChar char="Ø"/>
            </a:pPr>
            <a:r>
              <a:rPr lang="sk-SK" dirty="0" smtClean="0"/>
              <a:t>Reč priestoru: zóny podľa vzdialenosti, teritóriá</a:t>
            </a:r>
          </a:p>
          <a:p>
            <a:pPr>
              <a:buNone/>
            </a:pP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Prostriedky komunikácie</a:t>
            </a:r>
            <a:endParaRPr lang="sk-SK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k-SK" dirty="0" smtClean="0"/>
              <a:t>Rozprávanie</a:t>
            </a:r>
          </a:p>
          <a:p>
            <a:r>
              <a:rPr lang="sk-SK" dirty="0" smtClean="0"/>
              <a:t>Opis</a:t>
            </a:r>
          </a:p>
          <a:p>
            <a:r>
              <a:rPr lang="sk-SK" dirty="0" smtClean="0"/>
              <a:t>Vysvetľovanie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dirty="0" smtClean="0"/>
              <a:t>Rozprávanie</a:t>
            </a:r>
          </a:p>
          <a:p>
            <a:pPr>
              <a:buNone/>
            </a:pPr>
            <a:r>
              <a:rPr lang="sk-SK" dirty="0" smtClean="0"/>
              <a:t>	Je konkrétny, názorný, emocionálny spôsob výkladu. Využíva umelecké výrazové prostriedky na zaujímavú prezentáciu faktov, dejov, udalostí so zameraním na emocionálnu stránku žiaka.</a:t>
            </a:r>
          </a:p>
          <a:p>
            <a:pPr>
              <a:buNone/>
            </a:pPr>
            <a:r>
              <a:rPr lang="sk-SK" dirty="0" smtClean="0"/>
              <a:t>Opis</a:t>
            </a:r>
          </a:p>
          <a:p>
            <a:pPr>
              <a:buNone/>
            </a:pPr>
            <a:r>
              <a:rPr lang="sk-SK" dirty="0" smtClean="0"/>
              <a:t>	Prezentuje vonkajšie, podstatné, charakteristické znaky predmetov, javov, procesov. Je zameraný na intelektuálnu, poznávaciu stránku žiaka, má vzdelávaciu funkciu.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Monologické metódy (výkladové)</a:t>
            </a:r>
            <a:endParaRPr lang="sk-SK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Je zamerané na objasňovanie vnútornej stránky predmetov a javov, vnútorných vzťahov súvislostí, príčin a dôsledkov, princípov a zovšeobecnení.</a:t>
            </a:r>
          </a:p>
          <a:p>
            <a:endParaRPr lang="sk-SK" dirty="0" smtClean="0"/>
          </a:p>
          <a:p>
            <a:pPr>
              <a:buNone/>
            </a:pPr>
            <a:r>
              <a:rPr lang="sk-SK" i="1" dirty="0" smtClean="0">
                <a:solidFill>
                  <a:schemeClr val="bg2">
                    <a:lumMod val="50000"/>
                  </a:schemeClr>
                </a:solidFill>
              </a:rPr>
              <a:t>	„Vedec, ktorý nedokáže svoju prácu vysvetliť priemerne inteligentnému 14-ročnému žiakovi je alebo neschopný alebo podvodník“</a:t>
            </a:r>
          </a:p>
          <a:p>
            <a:pPr>
              <a:buNone/>
            </a:pPr>
            <a:r>
              <a:rPr lang="sk-SK" i="1" dirty="0" smtClean="0">
                <a:solidFill>
                  <a:schemeClr val="bg2">
                    <a:lumMod val="50000"/>
                  </a:schemeClr>
                </a:solidFill>
              </a:rPr>
              <a:t>								Einstein</a:t>
            </a:r>
            <a:endParaRPr lang="sk-SK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Vysvetľovanie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sk-SK" dirty="0" smtClean="0"/>
              <a:t>Vo všeobecnosti vyjadruje metóda postup, cestu </a:t>
            </a:r>
            <a:r>
              <a:rPr lang="sk-SK" sz="1700" dirty="0" smtClean="0"/>
              <a:t>(z gréckeho „</a:t>
            </a:r>
            <a:r>
              <a:rPr lang="sk-SK" sz="1700" dirty="0" err="1" smtClean="0"/>
              <a:t>methodos</a:t>
            </a:r>
            <a:r>
              <a:rPr lang="sk-SK" sz="1700" dirty="0" smtClean="0"/>
              <a:t>) </a:t>
            </a:r>
            <a:r>
              <a:rPr lang="sk-SK" dirty="0" smtClean="0"/>
              <a:t>alebo spôsob činnosti vedúcej k dosiahnutiu cieľa.  </a:t>
            </a:r>
          </a:p>
          <a:p>
            <a:pPr>
              <a:buNone/>
            </a:pPr>
            <a:r>
              <a:rPr lang="sk-SK" dirty="0" smtClean="0"/>
              <a:t>Vyučovaciu metódu možno chápať ako: </a:t>
            </a:r>
          </a:p>
          <a:p>
            <a:r>
              <a:rPr lang="sk-SK" dirty="0" smtClean="0"/>
              <a:t>pedagogický, špecificky didaktický postup na dosiahnutie výučbového cieľa,</a:t>
            </a:r>
          </a:p>
          <a:p>
            <a:r>
              <a:rPr lang="sk-SK" dirty="0" smtClean="0"/>
              <a:t>spôsob didaktického stvárnenia obsahu vyučovania.</a:t>
            </a:r>
          </a:p>
          <a:p>
            <a:pPr>
              <a:buNone/>
            </a:pPr>
            <a:r>
              <a:rPr lang="sk-SK" dirty="0" smtClean="0"/>
              <a:t>Podľa </a:t>
            </a:r>
            <a:r>
              <a:rPr lang="sk-SK" dirty="0" err="1" smtClean="0"/>
              <a:t>Stračára</a:t>
            </a:r>
            <a:r>
              <a:rPr lang="sk-SK" dirty="0" smtClean="0"/>
              <a:t> (1978)</a:t>
            </a:r>
          </a:p>
          <a:p>
            <a:pPr>
              <a:buNone/>
            </a:pPr>
            <a:r>
              <a:rPr lang="sk-SK" b="1" i="1" dirty="0" smtClean="0">
                <a:solidFill>
                  <a:schemeClr val="accent1">
                    <a:lumMod val="50000"/>
                  </a:schemeClr>
                </a:solidFill>
              </a:rPr>
              <a:t>„Vyučovacou metódou rozumieme zámerné usporiadanie obsahu vyučovania, činnosti učiteľa a žiakov, ktoré sú zamerané na dosiahnutie cieľov vyučovacieho procesu pri rešpektovaní didaktických zásad.“</a:t>
            </a:r>
            <a:endParaRPr lang="sk-SK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Charakteristika pojmu</a:t>
            </a:r>
            <a:br>
              <a:rPr lang="sk-SK" dirty="0" smtClean="0"/>
            </a:br>
            <a:endParaRPr lang="sk-SK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k-SK" dirty="0" smtClean="0"/>
              <a:t>Dobré vysvetľovanie by malo byť</a:t>
            </a:r>
          </a:p>
          <a:p>
            <a:pPr>
              <a:buNone/>
            </a:pPr>
            <a:r>
              <a:rPr lang="sk-SK" dirty="0" smtClean="0"/>
              <a:t>		</a:t>
            </a: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zrozumiteľné, pochopiteľné a 	zapamätateľné</a:t>
            </a:r>
          </a:p>
          <a:p>
            <a:pPr>
              <a:buNone/>
            </a:pPr>
            <a:r>
              <a:rPr lang="sk-SK" dirty="0" smtClean="0"/>
              <a:t>Pochopenie poznatkov dosiahne učiteľ, ak bude: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dirty="0" smtClean="0"/>
              <a:t>vychádzať z poznatkov a skúseností žiakov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dirty="0" smtClean="0"/>
              <a:t>vyjadrovať sa jasne, plynulo, jednoducho, výstižne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dirty="0" smtClean="0"/>
              <a:t>klásť otázky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dirty="0" smtClean="0"/>
              <a:t>uvádzať príklady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dirty="0" smtClean="0"/>
              <a:t>učiť názorne (vizualizácia)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Vysvetľovanie 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Zapamätanie dosiahne učiteľ, ak bude:</a:t>
            </a:r>
          </a:p>
          <a:p>
            <a:r>
              <a:rPr lang="sk-SK" dirty="0" smtClean="0"/>
              <a:t>Zjednodušovať</a:t>
            </a:r>
          </a:p>
          <a:p>
            <a:r>
              <a:rPr lang="sk-SK" dirty="0" smtClean="0"/>
              <a:t>Klásť dôraz na hlavné myšlienky, podstatu</a:t>
            </a:r>
          </a:p>
          <a:p>
            <a:r>
              <a:rPr lang="sk-SK" dirty="0" smtClean="0"/>
              <a:t>Predkladať systém, prehľad, zhrnutie učiva</a:t>
            </a:r>
          </a:p>
          <a:p>
            <a:r>
              <a:rPr lang="sk-SK" dirty="0" smtClean="0"/>
              <a:t>Opakovať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i="1" dirty="0" smtClean="0">
                <a:solidFill>
                  <a:srgbClr val="FF0000"/>
                </a:solidFill>
              </a:rPr>
              <a:t>	„Vysvetľuj krátko, aby ťa počúvali,</a:t>
            </a:r>
          </a:p>
          <a:p>
            <a:pPr>
              <a:buNone/>
            </a:pPr>
            <a:r>
              <a:rPr lang="sk-SK" i="1" dirty="0" smtClean="0">
                <a:solidFill>
                  <a:srgbClr val="FF0000"/>
                </a:solidFill>
              </a:rPr>
              <a:t>	vysvetľuj jasne, aby ťa pochopili,</a:t>
            </a:r>
          </a:p>
          <a:p>
            <a:pPr>
              <a:buNone/>
            </a:pPr>
            <a:r>
              <a:rPr lang="sk-SK" i="1" dirty="0" smtClean="0">
                <a:solidFill>
                  <a:srgbClr val="FF0000"/>
                </a:solidFill>
              </a:rPr>
              <a:t>	vysvetľuj názorne, aby si zapamätali“.</a:t>
            </a:r>
            <a:endParaRPr lang="sk-SK" i="1" dirty="0">
              <a:solidFill>
                <a:srgbClr val="FF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Zjednodušovanie</a:t>
            </a:r>
          </a:p>
          <a:p>
            <a:r>
              <a:rPr lang="sk-SK" dirty="0" smtClean="0"/>
              <a:t>Stupeň zložitosti</a:t>
            </a:r>
          </a:p>
          <a:p>
            <a:r>
              <a:rPr lang="sk-SK" dirty="0" smtClean="0"/>
              <a:t>Podstata veci</a:t>
            </a:r>
          </a:p>
          <a:p>
            <a:r>
              <a:rPr lang="sk-SK" dirty="0" smtClean="0"/>
              <a:t>Kľúčová veta</a:t>
            </a:r>
          </a:p>
          <a:p>
            <a:r>
              <a:rPr lang="sk-SK" dirty="0" smtClean="0"/>
              <a:t>Prehľad</a:t>
            </a:r>
          </a:p>
          <a:p>
            <a:r>
              <a:rPr lang="sk-SK" dirty="0" smtClean="0"/>
              <a:t>Logický reťazec</a:t>
            </a:r>
          </a:p>
          <a:p>
            <a:r>
              <a:rPr lang="sk-SK" dirty="0" smtClean="0"/>
              <a:t>Systém a orientácia</a:t>
            </a:r>
          </a:p>
          <a:p>
            <a:endParaRPr lang="sk-SK" dirty="0" smtClean="0"/>
          </a:p>
          <a:p>
            <a:r>
              <a:rPr lang="sk-SK" dirty="0" smtClean="0"/>
              <a:t>Abstraktné a konkrétne vysvetľovanie (deduktívne a induktívne vysvetľovanie)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Techniky vysvetľovania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sk-SK" dirty="0" smtClean="0"/>
              <a:t>Prednosti:</a:t>
            </a:r>
          </a:p>
          <a:p>
            <a:pPr>
              <a:buNone/>
            </a:pPr>
            <a:r>
              <a:rPr lang="sk-SK" dirty="0" smtClean="0"/>
              <a:t>Umožňujú </a:t>
            </a:r>
          </a:p>
          <a:p>
            <a:pPr marL="624078" indent="-514350">
              <a:buFont typeface="+mj-lt"/>
              <a:buAutoNum type="arabicPeriod"/>
            </a:pPr>
            <a:r>
              <a:rPr lang="sk-SK" dirty="0" smtClean="0"/>
              <a:t>podať ucelený výklad učiva v pevnom logickom slede</a:t>
            </a:r>
          </a:p>
          <a:p>
            <a:pPr marL="624078" indent="-514350">
              <a:buFont typeface="+mj-lt"/>
              <a:buAutoNum type="arabicPeriod"/>
            </a:pPr>
            <a:r>
              <a:rPr lang="sk-SK" dirty="0" smtClean="0"/>
              <a:t>prispôsobiť úroveň výkladu schopnostiam, vedomostiam, potrebám žiakov</a:t>
            </a:r>
          </a:p>
          <a:p>
            <a:pPr marL="624078" indent="-514350">
              <a:buFont typeface="+mj-lt"/>
              <a:buAutoNum type="arabicPeriod"/>
            </a:pPr>
            <a:r>
              <a:rPr lang="sk-SK" dirty="0" smtClean="0"/>
              <a:t>rýchle oboznámenie veľkého počtu žiakov s učivom</a:t>
            </a:r>
          </a:p>
          <a:p>
            <a:pPr marL="624078" indent="-514350">
              <a:buFont typeface="+mj-lt"/>
              <a:buAutoNum type="arabicPeriod"/>
            </a:pPr>
            <a:r>
              <a:rPr lang="sk-SK" dirty="0" smtClean="0"/>
              <a:t>pôsobiť na žiakov silou osobnosti učiteľa</a:t>
            </a:r>
          </a:p>
          <a:p>
            <a:pPr marL="624078" indent="-514350">
              <a:buFont typeface="+mj-lt"/>
              <a:buAutoNum type="arabicPeriod"/>
            </a:pPr>
            <a:r>
              <a:rPr lang="sk-SK" dirty="0"/>
              <a:t>m</a:t>
            </a:r>
            <a:r>
              <a:rPr lang="sk-SK" dirty="0" smtClean="0"/>
              <a:t>enej náročnú prípravu od skúseného učiteľa</a:t>
            </a:r>
          </a:p>
          <a:p>
            <a:pPr>
              <a:buFont typeface="Wingdings" pitchFamily="2" charset="2"/>
              <a:buChar char="v"/>
            </a:pPr>
            <a:endParaRPr lang="sk-SK" dirty="0" smtClean="0"/>
          </a:p>
          <a:p>
            <a:pPr>
              <a:buFont typeface="Wingdings" pitchFamily="2" charset="2"/>
              <a:buChar char="v"/>
            </a:pPr>
            <a:endParaRPr lang="sk-SK" dirty="0" smtClean="0"/>
          </a:p>
          <a:p>
            <a:pPr>
              <a:buNone/>
            </a:pP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/>
            </a:r>
            <a:br>
              <a:rPr lang="sk-SK" dirty="0" smtClean="0"/>
            </a:br>
            <a:r>
              <a:rPr lang="sk-SK" sz="3100" dirty="0" smtClean="0"/>
              <a:t>Prednosti a nedostatky monologických metód</a:t>
            </a:r>
            <a:endParaRPr lang="sk-SK" sz="3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k-SK" dirty="0" smtClean="0"/>
              <a:t>Nedostatky:</a:t>
            </a:r>
          </a:p>
          <a:p>
            <a:pPr marL="624078" indent="-514350">
              <a:buFont typeface="+mj-lt"/>
              <a:buAutoNum type="arabicPeriod"/>
            </a:pPr>
            <a:r>
              <a:rPr lang="sk-SK" dirty="0" smtClean="0"/>
              <a:t>Postup rovnakým tempom pre všetkých žiakov</a:t>
            </a:r>
          </a:p>
          <a:p>
            <a:pPr marL="624078" indent="-514350">
              <a:buFont typeface="+mj-lt"/>
              <a:buAutoNum type="arabicPeriod"/>
            </a:pPr>
            <a:r>
              <a:rPr lang="sk-SK" dirty="0" smtClean="0"/>
              <a:t>Umožňujú príliš rýchly alebo monotónny výklad </a:t>
            </a:r>
          </a:p>
          <a:p>
            <a:pPr marL="624078" indent="-514350">
              <a:buFont typeface="+mj-lt"/>
              <a:buAutoNum type="arabicPeriod"/>
            </a:pPr>
            <a:r>
              <a:rPr lang="sk-SK" dirty="0" smtClean="0"/>
              <a:t>Nedostatočná spätná väzba</a:t>
            </a:r>
          </a:p>
          <a:p>
            <a:pPr marL="624078" indent="-514350">
              <a:buFont typeface="+mj-lt"/>
              <a:buAutoNum type="arabicPeriod"/>
            </a:pPr>
            <a:r>
              <a:rPr lang="sk-SK" dirty="0" smtClean="0"/>
              <a:t>Pasivita žiakov</a:t>
            </a:r>
          </a:p>
          <a:p>
            <a:pPr marL="624078" indent="-514350">
              <a:buFont typeface="+mj-lt"/>
              <a:buAutoNum type="arabicPeriod"/>
            </a:pPr>
            <a:r>
              <a:rPr lang="sk-SK" dirty="0" smtClean="0"/>
              <a:t>Kratšia schopnosť koncentrácie žiakov</a:t>
            </a:r>
          </a:p>
          <a:p>
            <a:pPr>
              <a:buFont typeface="Wingdings" pitchFamily="2" charset="2"/>
              <a:buChar char="v"/>
            </a:pPr>
            <a:endParaRPr lang="sk-SK" dirty="0" smtClean="0"/>
          </a:p>
          <a:p>
            <a:pPr>
              <a:buNone/>
            </a:pPr>
            <a:r>
              <a:rPr lang="sk-SK" dirty="0" smtClean="0"/>
              <a:t>	</a:t>
            </a:r>
            <a:r>
              <a:rPr lang="sk-SK" dirty="0" smtClean="0">
                <a:solidFill>
                  <a:srgbClr val="FF0000"/>
                </a:solidFill>
              </a:rPr>
              <a:t>„</a:t>
            </a:r>
            <a:r>
              <a:rPr lang="sk-SK" i="1" dirty="0" smtClean="0">
                <a:solidFill>
                  <a:srgbClr val="FF0000"/>
                </a:solidFill>
              </a:rPr>
              <a:t>Prednáška je činnosť, pri ktorej informácie prechádzajú z poznámok učiteľa do poznámok žiaka bez toho, aby prešli mozgom jedného či druhého.“</a:t>
            </a:r>
            <a:endParaRPr lang="sk-SK" i="1" dirty="0">
              <a:solidFill>
                <a:srgbClr val="FF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b="1" dirty="0" smtClean="0">
                <a:solidFill>
                  <a:srgbClr val="FF0000"/>
                </a:solidFill>
              </a:rPr>
              <a:t>Rozhovor</a:t>
            </a:r>
          </a:p>
          <a:p>
            <a:pPr>
              <a:buNone/>
            </a:pPr>
            <a:r>
              <a:rPr lang="sk-SK" dirty="0" smtClean="0"/>
              <a:t> 	je metóda, pri ktorej učiteľ kladie žiakom otázky a žiaci na ne odpovedajú, pričom odpovede nebývajú náročné a väčšinou sú zamerané na zapamätanie a porozumenie, prípadne úvahu. Ide o jednostranný rozhovor, kedy učiteľ cieľavedome kladie otázky, riadi a usmerňuje jeho priebeh.</a:t>
            </a:r>
          </a:p>
          <a:p>
            <a:pPr>
              <a:buNone/>
            </a:pPr>
            <a:r>
              <a:rPr lang="sk-SK" dirty="0" smtClean="0"/>
              <a:t> 	Môže byť využitý vo všetkých fázach vyučovacieho procesu.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Dialogické metódy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endParaRPr lang="sk-SK" b="1" i="1" dirty="0" smtClean="0"/>
          </a:p>
          <a:p>
            <a:pPr>
              <a:buNone/>
            </a:pPr>
            <a:r>
              <a:rPr lang="sk-SK" b="1" dirty="0" smtClean="0"/>
              <a:t>Otázky ba mali byť: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b="1" dirty="0" smtClean="0"/>
              <a:t>jasné,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b="1" dirty="0" smtClean="0"/>
              <a:t>účelné,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b="1" dirty="0" smtClean="0"/>
              <a:t>krátke,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b="1" dirty="0" smtClean="0"/>
              <a:t>podnetné,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b="1" dirty="0" smtClean="0"/>
              <a:t>správne a zrozumiteľne formulované,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b="1" dirty="0" smtClean="0"/>
              <a:t>kladené čo najväčšiemu počtu žiakov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b="1" dirty="0" smtClean="0"/>
              <a:t>kvalitatívne vyvážené.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b="1" i="1" dirty="0" smtClean="0"/>
              <a:t>Druhy otázok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b="1" dirty="0" smtClean="0"/>
              <a:t>Zisťovacie, zatvorené ( odpoveď áno, nie)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b="1" dirty="0" smtClean="0"/>
              <a:t>Doplňovacie, otvorené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b="1" dirty="0" smtClean="0"/>
              <a:t>Vybavovacie, pamäťové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b="1" dirty="0" smtClean="0"/>
              <a:t>Úvahové (Ako? Ako je možné...?, Prečo?, Čo by sa stalo, keby..?</a:t>
            </a:r>
          </a:p>
          <a:p>
            <a:pPr>
              <a:buNone/>
            </a:pPr>
            <a:r>
              <a:rPr lang="sk-SK" dirty="0" smtClean="0"/>
              <a:t/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864096"/>
          </a:xfrm>
        </p:spPr>
        <p:txBody>
          <a:bodyPr>
            <a:normAutofit fontScale="90000"/>
          </a:bodyPr>
          <a:lstStyle/>
          <a:p>
            <a:r>
              <a:rPr lang="sk-SK" i="1" dirty="0" smtClean="0"/>
              <a:t/>
            </a:r>
            <a:br>
              <a:rPr lang="sk-SK" i="1" dirty="0" smtClean="0"/>
            </a:br>
            <a:r>
              <a:rPr lang="sk-SK" i="1" dirty="0" smtClean="0"/>
              <a:t>Požiadavky </a:t>
            </a:r>
            <a:r>
              <a:rPr lang="sk-SK" i="1" dirty="0"/>
              <a:t>na otázky </a:t>
            </a:r>
            <a:br>
              <a:rPr lang="sk-SK" i="1" dirty="0"/>
            </a:br>
            <a:r>
              <a:rPr lang="sk-SK" dirty="0" smtClean="0"/>
              <a:t/>
            </a:r>
            <a:br>
              <a:rPr lang="sk-SK" dirty="0" smtClean="0"/>
            </a:b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k-SK" sz="2000" b="1" dirty="0" smtClean="0"/>
              <a:t>Otázka by mali podnietiť k premýšľaniu všetkých žiakov a dať im príležitosť získať pozitívnu spätnú väzbu</a:t>
            </a:r>
          </a:p>
          <a:p>
            <a:r>
              <a:rPr lang="sk-SK" sz="2000" b="1" dirty="0" smtClean="0"/>
              <a:t>Načasovať otázky a pauzy O-O-O (otázka – odmlka - osoba)</a:t>
            </a:r>
          </a:p>
          <a:p>
            <a:r>
              <a:rPr lang="sk-SK" sz="2000" b="1" dirty="0" smtClean="0"/>
              <a:t>Začínať najjednoduchšími otázkami a stupňovať</a:t>
            </a:r>
          </a:p>
          <a:p>
            <a:pPr>
              <a:buNone/>
            </a:pPr>
            <a:r>
              <a:rPr lang="sk-SK" sz="2000" b="1" dirty="0" smtClean="0"/>
              <a:t> 	náročnosť</a:t>
            </a:r>
          </a:p>
          <a:p>
            <a:r>
              <a:rPr lang="sk-SK" sz="2000" b="1" dirty="0" smtClean="0"/>
              <a:t>Tiché odpovede zopakovať nahlas</a:t>
            </a:r>
          </a:p>
          <a:p>
            <a:r>
              <a:rPr lang="sk-SK" sz="2000" b="1" dirty="0" smtClean="0"/>
              <a:t>Nesprávne odpovede nezosmiešňovať, vysvetliť, prečo je odpoveď nesprávna a pomôcť spolu s ostatnými nájsť správnu odpoveď</a:t>
            </a:r>
          </a:p>
          <a:p>
            <a:r>
              <a:rPr lang="sk-SK" sz="2000" b="1" dirty="0" smtClean="0"/>
              <a:t>Otázky prideľovať čo najväčšiemu počtu žiakov</a:t>
            </a:r>
          </a:p>
          <a:p>
            <a:pPr>
              <a:buNone/>
            </a:pPr>
            <a:r>
              <a:rPr lang="sk-SK" sz="2000" b="1" dirty="0" smtClean="0"/>
              <a:t>	(zorné pole)</a:t>
            </a:r>
          </a:p>
          <a:p>
            <a:r>
              <a:rPr lang="sk-SK" sz="2000" b="1" dirty="0" smtClean="0"/>
              <a:t>Neklásť viac otázok naraz</a:t>
            </a:r>
            <a:br>
              <a:rPr lang="sk-SK" sz="2000" b="1" dirty="0" smtClean="0"/>
            </a:br>
            <a:endParaRPr lang="sk-SK" sz="2000" b="1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Technika kladenia otázok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sk-SK" b="1" dirty="0" smtClean="0"/>
              <a:t>+ Vedie žiakov nielen k zapamätaniu, ale aj k </a:t>
            </a:r>
          </a:p>
          <a:p>
            <a:pPr marL="109728" indent="0">
              <a:buNone/>
            </a:pPr>
            <a:r>
              <a:rPr lang="sk-SK" b="1" dirty="0"/>
              <a:t> </a:t>
            </a:r>
            <a:r>
              <a:rPr lang="sk-SK" b="1" dirty="0" smtClean="0"/>
              <a:t>   porozumeniu</a:t>
            </a:r>
          </a:p>
          <a:p>
            <a:pPr marL="109728" indent="0">
              <a:buNone/>
            </a:pPr>
            <a:r>
              <a:rPr lang="sk-SK" b="1" dirty="0" smtClean="0"/>
              <a:t>+ Vytvára aplikovateľné vedomosti</a:t>
            </a:r>
          </a:p>
          <a:p>
            <a:pPr marL="109728" indent="0">
              <a:buNone/>
            </a:pPr>
            <a:r>
              <a:rPr lang="sk-SK" b="1" dirty="0" smtClean="0"/>
              <a:t>+ Poskytuje okamžitú spätnú väzbu, odhaľuje </a:t>
            </a:r>
          </a:p>
          <a:p>
            <a:pPr marL="109728" indent="0">
              <a:buNone/>
            </a:pPr>
            <a:r>
              <a:rPr lang="sk-SK" b="1" dirty="0"/>
              <a:t> </a:t>
            </a:r>
            <a:r>
              <a:rPr lang="sk-SK" b="1" dirty="0" smtClean="0"/>
              <a:t>   nesprávne predstavy, diagnostikuje problémy </a:t>
            </a:r>
            <a:endParaRPr lang="sk-SK" b="1" dirty="0"/>
          </a:p>
          <a:p>
            <a:pPr marL="109728" indent="0">
              <a:buNone/>
            </a:pPr>
            <a:r>
              <a:rPr lang="sk-SK" b="1" dirty="0" smtClean="0"/>
              <a:t>    žiakov</a:t>
            </a:r>
          </a:p>
          <a:p>
            <a:pPr marL="109728" indent="0">
              <a:buNone/>
            </a:pPr>
            <a:r>
              <a:rPr lang="sk-SK" b="1" dirty="0" smtClean="0"/>
              <a:t>+ Prispôsobuje tempo žiakom</a:t>
            </a:r>
          </a:p>
          <a:p>
            <a:pPr marL="109728" indent="0">
              <a:buNone/>
            </a:pPr>
            <a:r>
              <a:rPr lang="sk-SK" b="1" dirty="0" smtClean="0"/>
              <a:t>+ Aktivizuje žiakov</a:t>
            </a:r>
          </a:p>
          <a:p>
            <a:pPr marL="109728" indent="0">
              <a:buNone/>
            </a:pPr>
            <a:r>
              <a:rPr lang="sk-SK" b="1" dirty="0" smtClean="0"/>
              <a:t>+ Precvičuje poznatky a slovnú zásobu</a:t>
            </a:r>
          </a:p>
          <a:p>
            <a:pPr marL="109728" indent="0">
              <a:buNone/>
            </a:pPr>
            <a:r>
              <a:rPr lang="sk-SK" b="1" dirty="0" smtClean="0"/>
              <a:t>- Môže byť časovo a organizačne náročný</a:t>
            </a:r>
          </a:p>
          <a:p>
            <a:pPr marL="109728" indent="0">
              <a:buNone/>
            </a:pPr>
            <a:r>
              <a:rPr lang="sk-SK" b="1" dirty="0" smtClean="0"/>
              <a:t>- Vyžaduje náročnejšiu prípravu učiteľa</a:t>
            </a:r>
          </a:p>
          <a:p>
            <a:pPr>
              <a:buNone/>
            </a:pP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Prednosti a nedostatky </a:t>
            </a:r>
            <a:r>
              <a:rPr lang="sk-SK" dirty="0"/>
              <a:t>metódy </a:t>
            </a:r>
            <a:r>
              <a:rPr lang="sk-SK" dirty="0" smtClean="0"/>
              <a:t>rozhovoru</a:t>
            </a:r>
            <a:r>
              <a:rPr lang="sk-SK" dirty="0"/>
              <a:t/>
            </a:r>
            <a:br>
              <a:rPr lang="sk-SK" dirty="0"/>
            </a:b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sk-SK" dirty="0" smtClean="0"/>
              <a:t>Začína vtedy, keď otázky kladú žiaci a keď jeden žiak reaguje na výrok iného žiaka</a:t>
            </a:r>
          </a:p>
          <a:p>
            <a:pPr marL="109728" indent="0">
              <a:buNone/>
            </a:pPr>
            <a:r>
              <a:rPr lang="sk-SK" dirty="0" smtClean="0"/>
              <a:t>Dôležitým predpokladom didakticky vhodnej diskusie je:</a:t>
            </a:r>
          </a:p>
          <a:p>
            <a:r>
              <a:rPr lang="sk-SK" dirty="0" smtClean="0"/>
              <a:t>Vybavenie učebne a veľkosť, aby sa žiaci mali možnosť vidieť a počuť</a:t>
            </a:r>
          </a:p>
          <a:p>
            <a:r>
              <a:rPr lang="sk-SK" dirty="0" smtClean="0"/>
              <a:t>Miera riadenia a vedenia priebehu a vývoja diskusie</a:t>
            </a:r>
          </a:p>
          <a:p>
            <a:r>
              <a:rPr lang="sk-SK" dirty="0" smtClean="0"/>
              <a:t>Žiaci majú poznať dôvod diskusie, dĺžku jej trvania</a:t>
            </a:r>
          </a:p>
          <a:p>
            <a:r>
              <a:rPr lang="sk-SK" dirty="0" smtClean="0"/>
              <a:t>Zhrnúť a vyvodiť závery</a:t>
            </a:r>
          </a:p>
          <a:p>
            <a:r>
              <a:rPr lang="sk-SK" dirty="0" smtClean="0"/>
              <a:t>Neprerušovať žiakov, povzbudzovať, tolerovať chyby, opraviť ich v diskusii</a:t>
            </a:r>
          </a:p>
          <a:p>
            <a:r>
              <a:rPr lang="sk-SK" dirty="0" smtClean="0"/>
              <a:t>Nepoužívať otvorené, osobné a kontroverzné otázky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Diskusia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Učiteľ by mal vedieť:</a:t>
            </a:r>
          </a:p>
          <a:p>
            <a:pPr>
              <a:buFont typeface="Wingdings" pitchFamily="2" charset="2"/>
              <a:buChar char="v"/>
            </a:pPr>
            <a:r>
              <a:rPr lang="sk-SK" dirty="0" smtClean="0"/>
              <a:t>Aké metódy sú mu dispozícii</a:t>
            </a:r>
          </a:p>
          <a:p>
            <a:pPr>
              <a:buFont typeface="Wingdings" pitchFamily="2" charset="2"/>
              <a:buChar char="v"/>
            </a:pPr>
            <a:r>
              <a:rPr lang="sk-SK" dirty="0" smtClean="0"/>
              <a:t>Aké sú prednosti a nedostatky jednotlivých metód</a:t>
            </a:r>
          </a:p>
          <a:p>
            <a:pPr>
              <a:buFont typeface="Wingdings" pitchFamily="2" charset="2"/>
              <a:buChar char="v"/>
            </a:pPr>
            <a:r>
              <a:rPr lang="sk-SK" dirty="0" smtClean="0"/>
              <a:t>K akému účelu možno metódu využiť</a:t>
            </a:r>
          </a:p>
          <a:p>
            <a:pPr>
              <a:buFont typeface="Wingdings" pitchFamily="2" charset="2"/>
              <a:buChar char="v"/>
            </a:pPr>
            <a:r>
              <a:rPr lang="sk-SK" dirty="0" smtClean="0"/>
              <a:t>Metódu využiť v praxi</a:t>
            </a:r>
          </a:p>
          <a:p>
            <a:pPr>
              <a:buNone/>
            </a:pP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i="1" dirty="0" smtClean="0">
                <a:solidFill>
                  <a:srgbClr val="FF0000"/>
                </a:solidFill>
              </a:rPr>
              <a:t>	Neuspokojte sa s tým, že im obsah učiva</a:t>
            </a:r>
            <a:r>
              <a:rPr lang="sk-SK" i="1" dirty="0">
                <a:solidFill>
                  <a:srgbClr val="FF0000"/>
                </a:solidFill>
              </a:rPr>
              <a:t> </a:t>
            </a:r>
            <a:r>
              <a:rPr lang="sk-SK" i="1" dirty="0" smtClean="0">
                <a:solidFill>
                  <a:srgbClr val="FF0000"/>
                </a:solidFill>
              </a:rPr>
              <a:t>poviete, ale im to aj ukážte!</a:t>
            </a:r>
            <a:endParaRPr lang="sk-SK" dirty="0" smtClean="0"/>
          </a:p>
          <a:p>
            <a:pPr>
              <a:buNone/>
            </a:pPr>
            <a:r>
              <a:rPr lang="sk-SK" dirty="0" smtClean="0"/>
              <a:t>	Názorné metódy sú metódy získavania informácií prostredníctvom nazerania, pozorovania demonštrovaného objektu (predmetu, javu, procesu apod.)</a:t>
            </a:r>
          </a:p>
          <a:p>
            <a:pPr>
              <a:buNone/>
            </a:pPr>
            <a:r>
              <a:rPr lang="sk-SK" dirty="0" smtClean="0"/>
              <a:t>	Ide o sprostredkované získavanie poznatkov. Medzi učiteľa a žiaka sa „vsúva“ ďalší činiteľ -  	skutočný predmet, didakticky upravený 	predmet - učebná pomôcka, apod.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Názorné metódy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624078" indent="-514350">
              <a:buNone/>
            </a:pPr>
            <a:r>
              <a:rPr lang="sk-SK" b="1" dirty="0" smtClean="0">
                <a:solidFill>
                  <a:schemeClr val="bg2">
                    <a:lumMod val="50000"/>
                  </a:schemeClr>
                </a:solidFill>
              </a:rPr>
              <a:t>Demonštrácia</a:t>
            </a:r>
            <a:r>
              <a:rPr lang="sk-SK" dirty="0" smtClean="0"/>
              <a:t> ( lat. „</a:t>
            </a:r>
            <a:r>
              <a:rPr lang="sk-SK" dirty="0" err="1" smtClean="0"/>
              <a:t>demonstro</a:t>
            </a:r>
            <a:r>
              <a:rPr lang="sk-SK" dirty="0" smtClean="0"/>
              <a:t>“- predvádzam, ukazujem) sprostredkováva žiakom poznanie skutočnosti, obohacuje predstavy, prehlbuje skúsenosti, rozvíja pozorovacie schopnosti atď., prakticky ukazuje „ako na to“</a:t>
            </a:r>
          </a:p>
          <a:p>
            <a:pPr marL="624078" indent="-514350">
              <a:buNone/>
            </a:pPr>
            <a:r>
              <a:rPr lang="sk-SK" b="1" dirty="0" smtClean="0"/>
              <a:t>Predvádzané objekty: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b="1" i="1" dirty="0" smtClean="0"/>
              <a:t>didakticky neupravené </a:t>
            </a:r>
            <a:r>
              <a:rPr lang="sk-SK" dirty="0" smtClean="0"/>
              <a:t>(exkurzná demonštrácia, demonštrácia prístrojov, strojov, zariadení, umeleckých diel, pohybov, pracovných postupov, výkresov, vzorov prác atď.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b="1" i="1" dirty="0" smtClean="0"/>
              <a:t>didakticky upravené   (</a:t>
            </a:r>
            <a:r>
              <a:rPr lang="sk-SK" dirty="0" smtClean="0"/>
              <a:t>učebné pomôcky)</a:t>
            </a:r>
            <a:endParaRPr lang="sk-SK" b="1" i="1" dirty="0" smtClean="0"/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/>
              <a:t>Demonštrácia </a:t>
            </a:r>
            <a:br>
              <a:rPr lang="sk-SK" dirty="0"/>
            </a:b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Oboznámenie so sledovaným javom</a:t>
            </a:r>
          </a:p>
          <a:p>
            <a:r>
              <a:rPr lang="sk-SK" dirty="0" smtClean="0"/>
              <a:t>Analýza sledovaného javu</a:t>
            </a:r>
          </a:p>
          <a:p>
            <a:r>
              <a:rPr lang="sk-SK" dirty="0" smtClean="0"/>
              <a:t>Záver (zovšeobecnenie)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endParaRPr lang="sk-SK" dirty="0" smtClean="0"/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Etapy demonštrácie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 smtClean="0"/>
              <a:t>Dopredu naplánovať materiály, pomôcky, preveriť funkčnosť technických zariadení</a:t>
            </a:r>
          </a:p>
          <a:p>
            <a:r>
              <a:rPr lang="sk-SK" dirty="0" smtClean="0"/>
              <a:t>Zložitejšie predvádzanie rozložiť na jednotlivé prvky</a:t>
            </a:r>
          </a:p>
          <a:p>
            <a:r>
              <a:rPr lang="sk-SK" dirty="0" smtClean="0"/>
              <a:t>Umožniť vnímanie (viditeľnosť predmetu)</a:t>
            </a:r>
          </a:p>
          <a:p>
            <a:r>
              <a:rPr lang="sk-SK" dirty="0" smtClean="0"/>
              <a:t>Predvádzať primeraným tempom</a:t>
            </a:r>
          </a:p>
          <a:p>
            <a:r>
              <a:rPr lang="sk-SK" dirty="0" smtClean="0"/>
              <a:t>Aktivizovať žiakov otázkami</a:t>
            </a:r>
          </a:p>
          <a:p>
            <a:r>
              <a:rPr lang="sk-SK" dirty="0" smtClean="0"/>
              <a:t>Predvádzať v správnom čase</a:t>
            </a:r>
          </a:p>
          <a:p>
            <a:r>
              <a:rPr lang="sk-SK" dirty="0" smtClean="0"/>
              <a:t>Predvádzať jav vo vývoji, v činnosti, v súvislosti s reálnou situáciou </a:t>
            </a:r>
          </a:p>
          <a:p>
            <a:r>
              <a:rPr lang="sk-SK" dirty="0" smtClean="0"/>
              <a:t>Doplniť slovným </a:t>
            </a:r>
            <a:r>
              <a:rPr lang="sk-SK" dirty="0" err="1" smtClean="0"/>
              <a:t>doprovodom</a:t>
            </a:r>
            <a:r>
              <a:rPr lang="sk-SK" dirty="0" smtClean="0"/>
              <a:t>  (</a:t>
            </a:r>
            <a:r>
              <a:rPr lang="sk-SK" dirty="0" err="1" smtClean="0"/>
              <a:t>labeling</a:t>
            </a:r>
            <a:r>
              <a:rPr lang="sk-SK" dirty="0" smtClean="0"/>
              <a:t>)</a:t>
            </a:r>
          </a:p>
          <a:p>
            <a:r>
              <a:rPr lang="sk-SK" dirty="0" smtClean="0"/>
              <a:t>Nechať žiakov zhrnúť poznatky, pýtať sa a vysvetliť nepochopené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Zásady demonštrácie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sk-SK" dirty="0" smtClean="0"/>
              <a:t> Cieľom je zameranie pozornosti žiaka na bezprostredné poznávanie predmetov a javov v dlhšom časovom období. </a:t>
            </a:r>
          </a:p>
          <a:p>
            <a:pPr>
              <a:buNone/>
            </a:pPr>
            <a:r>
              <a:rPr lang="sk-SK" dirty="0" smtClean="0"/>
              <a:t>Na rozdiel od demonštrácie sa vyznačuje väčšou aktivitou žiakov (inštruktáž – pozorovanie - robenie záznamov - porovnanie a hodnotenie - vyvodzovanie záverov, atď.)</a:t>
            </a:r>
          </a:p>
          <a:p>
            <a:pPr>
              <a:buNone/>
            </a:pPr>
            <a:r>
              <a:rPr lang="sk-SK" dirty="0" smtClean="0"/>
              <a:t>Podľa povahy môže byť: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Jednoduché - príležitostné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Pokusné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Porovnávacie 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Popisné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Heuristické - založené na pochopení rozdielnosti  a podobnosti javov a ich znakov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Pozorovanie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sk-SK" dirty="0" smtClean="0"/>
              <a:t>Sú metódy získavania nových poznatkov z vlastnej činnosti (skúsenosti) žiakov, napr. manipulácia s predmetmi, montáž a demontáž, laboratórna práca, pokusy, práca v dielni, merania, autentické učenie sa, apod.</a:t>
            </a:r>
          </a:p>
          <a:p>
            <a:pPr algn="ctr">
              <a:buNone/>
            </a:pPr>
            <a:r>
              <a:rPr lang="sk-SK" sz="3300" b="1" dirty="0" smtClean="0">
                <a:solidFill>
                  <a:schemeClr val="accent2">
                    <a:lumMod val="75000"/>
                  </a:schemeClr>
                </a:solidFill>
              </a:rPr>
              <a:t>Skúsenostný cyklus</a:t>
            </a:r>
          </a:p>
          <a:p>
            <a:pPr algn="ctr">
              <a:buNone/>
            </a:pPr>
            <a:endParaRPr lang="sk-SK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Konkrétna skúsenosť</a:t>
            </a:r>
          </a:p>
          <a:p>
            <a:pPr algn="ctr">
              <a:buNone/>
            </a:pPr>
            <a:endParaRPr lang="sk-SK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Plán aktívneho 			      Reflexia skúsenosti</a:t>
            </a:r>
          </a:p>
          <a:p>
            <a:pPr>
              <a:buNone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Experimentovania</a:t>
            </a:r>
          </a:p>
          <a:p>
            <a:pPr>
              <a:buNone/>
            </a:pPr>
            <a:endParaRPr lang="sk-SK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Konceptualizácia problému</a:t>
            </a:r>
          </a:p>
          <a:p>
            <a:pPr algn="ctr">
              <a:buNone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v abstraktnej úrovni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3Praktické metódy</a:t>
            </a:r>
            <a:endParaRPr lang="sk-SK" dirty="0"/>
          </a:p>
        </p:txBody>
      </p:sp>
      <p:cxnSp>
        <p:nvCxnSpPr>
          <p:cNvPr id="5" name="Rovná spojovacia šípka 4"/>
          <p:cNvCxnSpPr/>
          <p:nvPr/>
        </p:nvCxnSpPr>
        <p:spPr>
          <a:xfrm rot="16200000" flipH="1">
            <a:off x="6120172" y="3420273"/>
            <a:ext cx="36004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ovacia šípka 6"/>
          <p:cNvCxnSpPr/>
          <p:nvPr/>
        </p:nvCxnSpPr>
        <p:spPr>
          <a:xfrm flipH="1">
            <a:off x="6156176" y="4293096"/>
            <a:ext cx="504056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ovná spojovacia šípka 8"/>
          <p:cNvCxnSpPr/>
          <p:nvPr/>
        </p:nvCxnSpPr>
        <p:spPr>
          <a:xfrm rot="10800000">
            <a:off x="2071846" y="4443752"/>
            <a:ext cx="504056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ovacia šípka 10"/>
          <p:cNvCxnSpPr/>
          <p:nvPr/>
        </p:nvCxnSpPr>
        <p:spPr>
          <a:xfrm flipV="1">
            <a:off x="2123728" y="3456277"/>
            <a:ext cx="1008112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624078" indent="-514350">
              <a:buNone/>
            </a:pPr>
            <a:r>
              <a:rPr lang="sk-SK" dirty="0" smtClean="0"/>
              <a:t>Môže byť realistická alebo simulovaná</a:t>
            </a:r>
          </a:p>
          <a:p>
            <a:pPr marL="624078" indent="-514350">
              <a:buNone/>
            </a:pPr>
            <a:endParaRPr lang="sk-SK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sk-SK" dirty="0" smtClean="0"/>
              <a:t>Pozorovanie skúseného profesionála (živo, video)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 smtClean="0"/>
              <a:t>Prípadová štúdia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 smtClean="0"/>
              <a:t>Diskusia o vlastnej skúsenosti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 smtClean="0"/>
              <a:t>Hry a hranie rolí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 smtClean="0"/>
              <a:t>Simulačné hry</a:t>
            </a:r>
          </a:p>
          <a:p>
            <a:pPr marL="624078" indent="-514350">
              <a:buNone/>
            </a:pPr>
            <a:endParaRPr lang="sk-SK" dirty="0" smtClean="0"/>
          </a:p>
          <a:p>
            <a:pPr marL="624078" indent="-514350">
              <a:buNone/>
            </a:pPr>
            <a:r>
              <a:rPr lang="sk-SK" dirty="0" smtClean="0"/>
              <a:t>	Pritom žiaci majú analyzovať, testovať metódy, nielen opakovať známe postrehy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 fontScale="90000"/>
          </a:bodyPr>
          <a:lstStyle/>
          <a:p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>Konkrétna </a:t>
            </a:r>
            <a:r>
              <a:rPr lang="sk-SK" dirty="0">
                <a:solidFill>
                  <a:schemeClr val="accent1">
                    <a:lumMod val="75000"/>
                  </a:schemeClr>
                </a:solidFill>
              </a:rPr>
              <a:t>skúsenosť</a:t>
            </a:r>
            <a:br>
              <a:rPr lang="sk-SK" dirty="0">
                <a:solidFill>
                  <a:schemeClr val="accent1">
                    <a:lumMod val="75000"/>
                  </a:schemeClr>
                </a:solidFill>
              </a:rPr>
            </a:b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Sebahodnotenie nezávislé na učiteľovi napr. na základe dopredu vymedzených kritérií</a:t>
            </a:r>
          </a:p>
          <a:p>
            <a:r>
              <a:rPr lang="sk-SK" dirty="0" smtClean="0"/>
              <a:t>Atmosféra dôvery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>Reflexia </a:t>
            </a:r>
            <a:r>
              <a:rPr lang="sk-SK" dirty="0">
                <a:solidFill>
                  <a:schemeClr val="accent1">
                    <a:lumMod val="75000"/>
                  </a:schemeClr>
                </a:solidFill>
              </a:rPr>
              <a:t>skúsenosti</a:t>
            </a:r>
            <a:br>
              <a:rPr lang="sk-SK" dirty="0">
                <a:solidFill>
                  <a:schemeClr val="accent1">
                    <a:lumMod val="75000"/>
                  </a:schemeClr>
                </a:solidFill>
              </a:rPr>
            </a:b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Prečo </a:t>
            </a:r>
            <a:r>
              <a:rPr lang="sk-SK" dirty="0"/>
              <a:t>to dopadlo </a:t>
            </a:r>
            <a:r>
              <a:rPr lang="sk-SK" dirty="0" smtClean="0"/>
              <a:t>dobre?</a:t>
            </a:r>
          </a:p>
          <a:p>
            <a:r>
              <a:rPr lang="sk-SK" dirty="0"/>
              <a:t>Prečo to dopadlo </a:t>
            </a:r>
            <a:r>
              <a:rPr lang="sk-SK" dirty="0" smtClean="0"/>
              <a:t>zle</a:t>
            </a:r>
            <a:r>
              <a:rPr lang="sk-SK" dirty="0"/>
              <a:t>?</a:t>
            </a:r>
          </a:p>
          <a:p>
            <a:r>
              <a:rPr lang="sk-SK" dirty="0" smtClean="0"/>
              <a:t>Dôkladná analýza</a:t>
            </a:r>
          </a:p>
          <a:p>
            <a:r>
              <a:rPr lang="sk-SK" dirty="0" smtClean="0"/>
              <a:t>Vymedzenie relevantných prvkov </a:t>
            </a:r>
          </a:p>
          <a:p>
            <a:pPr marL="109728" indent="0">
              <a:buNone/>
            </a:pPr>
            <a:r>
              <a:rPr lang="sk-SK" dirty="0"/>
              <a:t> </a:t>
            </a:r>
            <a:r>
              <a:rPr lang="sk-SK" dirty="0" smtClean="0"/>
              <a:t>  ovplyvňujúcich výsledok</a:t>
            </a:r>
            <a:endParaRPr lang="sk-SK" dirty="0"/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sk-SK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sk-SK" dirty="0" smtClean="0">
                <a:solidFill>
                  <a:schemeClr val="bg2">
                    <a:lumMod val="25000"/>
                  </a:schemeClr>
                </a:solidFill>
              </a:rPr>
              <a:t>Konceptualizácia </a:t>
            </a:r>
            <a:r>
              <a:rPr lang="sk-SK" dirty="0">
                <a:solidFill>
                  <a:schemeClr val="bg2">
                    <a:lumMod val="25000"/>
                  </a:schemeClr>
                </a:solidFill>
              </a:rPr>
              <a:t>problému:</a:t>
            </a:r>
            <a:br>
              <a:rPr lang="sk-SK" dirty="0">
                <a:solidFill>
                  <a:schemeClr val="bg2">
                    <a:lumMod val="25000"/>
                  </a:schemeClr>
                </a:solidFill>
              </a:rPr>
            </a:b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82497699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Čo </a:t>
            </a:r>
            <a:r>
              <a:rPr lang="sk-SK" dirty="0"/>
              <a:t>som mal urobiť ináč?</a:t>
            </a:r>
          </a:p>
          <a:p>
            <a:pPr marL="109728" indent="0">
              <a:buNone/>
            </a:pPr>
            <a:r>
              <a:rPr lang="sk-SK" dirty="0"/>
              <a:t> </a:t>
            </a:r>
            <a:r>
              <a:rPr lang="sk-SK" dirty="0" smtClean="0"/>
              <a:t>  </a:t>
            </a:r>
            <a:r>
              <a:rPr lang="sk-SK" sz="2400" dirty="0" smtClean="0"/>
              <a:t>Napr</a:t>
            </a:r>
            <a:r>
              <a:rPr lang="sk-SK" sz="2400" dirty="0"/>
              <a:t>. použiť iný materiál, inú metódu, </a:t>
            </a:r>
            <a:r>
              <a:rPr lang="sk-SK" sz="2400" dirty="0" smtClean="0"/>
              <a:t> </a:t>
            </a:r>
          </a:p>
          <a:p>
            <a:pPr marL="109728" indent="0">
              <a:buNone/>
            </a:pPr>
            <a:r>
              <a:rPr lang="sk-SK" sz="2400" dirty="0"/>
              <a:t> </a:t>
            </a:r>
            <a:r>
              <a:rPr lang="sk-SK" sz="2400" dirty="0" smtClean="0"/>
              <a:t>  nástroj</a:t>
            </a:r>
            <a:endParaRPr lang="sk-SK" sz="2400" dirty="0"/>
          </a:p>
          <a:p>
            <a:r>
              <a:rPr lang="sk-SK" dirty="0"/>
              <a:t>Plán činnosti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sk-SK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sk-SK" dirty="0" smtClean="0">
                <a:solidFill>
                  <a:schemeClr val="bg2">
                    <a:lumMod val="25000"/>
                  </a:schemeClr>
                </a:solidFill>
              </a:rPr>
              <a:t>Plánovanie aktívneho experimentovania</a:t>
            </a:r>
            <a:br>
              <a:rPr lang="sk-SK" dirty="0" smtClean="0">
                <a:solidFill>
                  <a:schemeClr val="bg2">
                    <a:lumMod val="25000"/>
                  </a:schemeClr>
                </a:solidFill>
              </a:rPr>
            </a:b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388483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624078" indent="-514350">
              <a:buNone/>
            </a:pPr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>Podľa zdroja poznatkov (didaktický aspekt):</a:t>
            </a:r>
          </a:p>
          <a:p>
            <a:pPr marL="624078" indent="-514350">
              <a:buNone/>
            </a:pPr>
            <a:r>
              <a:rPr lang="sk-SK" b="1" dirty="0" smtClean="0">
                <a:solidFill>
                  <a:schemeClr val="accent2">
                    <a:lumMod val="75000"/>
                  </a:schemeClr>
                </a:solidFill>
              </a:rPr>
              <a:t>1.Slovné metódy </a:t>
            </a:r>
            <a:r>
              <a:rPr lang="sk-SK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 z</a:t>
            </a:r>
            <a:r>
              <a:rPr lang="sk-SK" dirty="0" smtClean="0"/>
              <a:t>drojom poznatkov je hovorené, písané, tlačené slovo)</a:t>
            </a:r>
          </a:p>
          <a:p>
            <a:pPr marL="880110" lvl="1" indent="-514350">
              <a:buNone/>
            </a:pPr>
            <a:r>
              <a:rPr lang="sk-SK" dirty="0" smtClean="0"/>
              <a:t>a) Monologické (rozprávanie, opis, vysvetľovanie)</a:t>
            </a:r>
          </a:p>
          <a:p>
            <a:pPr marL="880110" lvl="1" indent="-514350">
              <a:buNone/>
            </a:pPr>
            <a:r>
              <a:rPr lang="sk-SK" dirty="0" smtClean="0"/>
              <a:t>b) Dialogické (rozhovor, diskusia)</a:t>
            </a:r>
          </a:p>
          <a:p>
            <a:pPr marL="880110" lvl="1" indent="-514350">
              <a:buNone/>
            </a:pPr>
            <a:r>
              <a:rPr lang="sk-SK" dirty="0" smtClean="0"/>
              <a:t>c) Práca s textom (učebnicou, internetom apod.)</a:t>
            </a:r>
          </a:p>
          <a:p>
            <a:pPr marL="624078" indent="-514350">
              <a:buNone/>
            </a:pPr>
            <a:r>
              <a:rPr lang="sk-SK" b="1" dirty="0" smtClean="0">
                <a:solidFill>
                  <a:schemeClr val="accent2">
                    <a:lumMod val="75000"/>
                  </a:schemeClr>
                </a:solidFill>
              </a:rPr>
              <a:t>2.Názorné metódy (</a:t>
            </a: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zdrojom poznatkov je živé nazeranie, pozorovanie</a:t>
            </a: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)</a:t>
            </a:r>
          </a:p>
          <a:p>
            <a:pPr marL="880110" lvl="1" indent="-514350">
              <a:buNone/>
            </a:pP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a) Pozorovanie (prírodných javov)</a:t>
            </a:r>
          </a:p>
          <a:p>
            <a:pPr marL="880110" lvl="1" indent="-514350">
              <a:buNone/>
            </a:pP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b) Demonštrácia</a:t>
            </a: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	 </a:t>
            </a: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(ukážka predmetov, javov, postupov, procesov, filmov apod.)</a:t>
            </a: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	</a:t>
            </a:r>
          </a:p>
          <a:p>
            <a:pPr marL="624078" indent="-514350">
              <a:buNone/>
            </a:pPr>
            <a:r>
              <a:rPr lang="sk-SK" b="1" dirty="0" smtClean="0">
                <a:solidFill>
                  <a:schemeClr val="accent2">
                    <a:lumMod val="75000"/>
                  </a:schemeClr>
                </a:solidFill>
              </a:rPr>
              <a:t>3.Praktické (pracovné) metódy </a:t>
            </a: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(zdrojom poznatkov je aktívna činnosť žiakov)</a:t>
            </a:r>
          </a:p>
          <a:p>
            <a:pPr marL="880110" lvl="1" indent="-514350">
              <a:buNone/>
            </a:pP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a) Metódy riešenia úloh (referáty, projekty, výkresy, apod.)</a:t>
            </a:r>
          </a:p>
          <a:p>
            <a:pPr marL="880110" lvl="1" indent="-514350">
              <a:buNone/>
            </a:pP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b) Praktická činnosť (v odbornom výcviku, v dielni)</a:t>
            </a:r>
          </a:p>
          <a:p>
            <a:pPr marL="624078" indent="-514350">
              <a:buNone/>
            </a:pPr>
            <a:endParaRPr lang="sk-SK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Klasifikácia vyučovacích metód</a:t>
            </a:r>
            <a:endParaRPr lang="sk-SK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Podstatou je zadávanie učebných úloh učiteľom, ktoré žiaci riešia podľa predloženého vzoru.</a:t>
            </a:r>
          </a:p>
          <a:p>
            <a:pPr>
              <a:buNone/>
            </a:pPr>
            <a:r>
              <a:rPr lang="sk-SK" dirty="0" smtClean="0"/>
              <a:t>Cieľom fixačných metód je  zapamätanie teoretických vedomostí a formovanie intelektuálnych a psychomotorických zručností.</a:t>
            </a:r>
          </a:p>
          <a:p>
            <a:pPr>
              <a:buNone/>
            </a:pPr>
            <a:r>
              <a:rPr lang="sk-SK" dirty="0" smtClean="0"/>
              <a:t>Najčastejšie sa realizujú 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Opakovaním 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Precvičovaním</a:t>
            </a:r>
            <a:endParaRPr lang="sk-SK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III. FIXAČNÉ METÓDY (</a:t>
            </a:r>
            <a:r>
              <a:rPr lang="sk-SK" dirty="0" err="1" smtClean="0"/>
              <a:t>reproduktívne</a:t>
            </a:r>
            <a:r>
              <a:rPr lang="sk-SK" dirty="0" smtClean="0"/>
              <a:t>)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k-SK" dirty="0" smtClean="0"/>
              <a:t>Podstata: učiteľ kladie žiakom otázky, na ktoré žiaci odpovedajú naučeným spôsobom. </a:t>
            </a:r>
          </a:p>
          <a:p>
            <a:pPr>
              <a:buNone/>
            </a:pPr>
            <a:r>
              <a:rPr lang="sk-SK" dirty="0" smtClean="0"/>
              <a:t>Cieľom je upevnenie, zapamätanie a prehĺbenie teoretických vedomostí (poučiek, definícií, zákonov, pravidiel)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i="1" dirty="0" smtClean="0"/>
              <a:t>Pravidlá dobrého zapamätania: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dirty="0" smtClean="0"/>
              <a:t>Pochopenie učiva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dirty="0" smtClean="0"/>
              <a:t>Precvičovanie učiva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dirty="0" smtClean="0"/>
              <a:t>Pocit úspechu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dirty="0" smtClean="0"/>
              <a:t>Zainteresovanosť(záujem)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dirty="0" smtClean="0"/>
              <a:t>Učenie sa nahlas</a:t>
            </a:r>
          </a:p>
          <a:p>
            <a:pPr>
              <a:buNone/>
            </a:pP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Opakovanie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Zhrnutie - prehľad, pojmová mapa, schéma, diagram, kľúčová veta</a:t>
            </a:r>
            <a:r>
              <a:rPr lang="sk-SK" dirty="0"/>
              <a:t>, </a:t>
            </a:r>
            <a:r>
              <a:rPr lang="sk-SK" dirty="0" smtClean="0"/>
              <a:t>kľúčové </a:t>
            </a:r>
            <a:r>
              <a:rPr lang="sk-SK" dirty="0"/>
              <a:t>slová</a:t>
            </a:r>
            <a:endParaRPr lang="sk-SK" dirty="0" smtClean="0"/>
          </a:p>
          <a:p>
            <a:r>
              <a:rPr lang="sk-SK" dirty="0" smtClean="0"/>
              <a:t>Opakovacie otázky a úlohy (ústne, písomné, praktické, s využitím učebnice a iných zdrojov)</a:t>
            </a:r>
          </a:p>
          <a:p>
            <a:r>
              <a:rPr lang="sk-SK" dirty="0" smtClean="0"/>
              <a:t>Opakovacie testy</a:t>
            </a:r>
          </a:p>
          <a:p>
            <a:r>
              <a:rPr lang="sk-SK" dirty="0" smtClean="0"/>
              <a:t>Mnemotechnické pomôcky</a:t>
            </a:r>
          </a:p>
          <a:p>
            <a:r>
              <a:rPr lang="sk-SK" dirty="0" smtClean="0"/>
              <a:t>Zábavné opakovacie metódy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Techniky opakovania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k-SK" dirty="0" smtClean="0"/>
              <a:t>Z časového hľadiska môže byť: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 smtClean="0"/>
              <a:t>Vstupné opakovanie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 smtClean="0"/>
              <a:t>Priebežné opakovanie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 smtClean="0"/>
              <a:t>Polročné opakovanie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 smtClean="0"/>
              <a:t>Výstupné opakovanie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b="1" dirty="0" smtClean="0"/>
              <a:t>Priebežné opakovanie</a:t>
            </a:r>
            <a:r>
              <a:rPr lang="sk-SK" dirty="0" smtClean="0"/>
              <a:t>!!!</a:t>
            </a:r>
          </a:p>
          <a:p>
            <a:pPr>
              <a:buNone/>
            </a:pPr>
            <a:r>
              <a:rPr lang="sk-SK" dirty="0" smtClean="0"/>
              <a:t>Výhody: </a:t>
            </a:r>
          </a:p>
          <a:p>
            <a:pPr lvl="1">
              <a:buNone/>
            </a:pPr>
            <a:r>
              <a:rPr lang="sk-SK" dirty="0" smtClean="0"/>
              <a:t>Žiaci si viac pamätajú</a:t>
            </a:r>
          </a:p>
          <a:p>
            <a:pPr lvl="1">
              <a:buNone/>
            </a:pPr>
            <a:r>
              <a:rPr lang="sk-SK" dirty="0" smtClean="0"/>
              <a:t>Úspora času</a:t>
            </a:r>
          </a:p>
          <a:p>
            <a:pPr lvl="1">
              <a:buNone/>
            </a:pPr>
            <a:r>
              <a:rPr lang="sk-SK" dirty="0" smtClean="0"/>
              <a:t>Využitie starého učiva pri osvojovaní nového</a:t>
            </a:r>
          </a:p>
          <a:p>
            <a:pPr lvl="1">
              <a:buNone/>
            </a:pPr>
            <a:r>
              <a:rPr lang="sk-SK" dirty="0" smtClean="0"/>
              <a:t>Lepšie pochopenie učiva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Podstata: učiteľ zadáva žiakom úlohy, ktoré žiaci riešia podľa vzoru, aplikáciou teoretických vedomostí, pojmov, vzťahov, zákonov, teórií, postupov s využitím algoritmov, apod.</a:t>
            </a:r>
          </a:p>
          <a:p>
            <a:pPr>
              <a:buNone/>
            </a:pPr>
            <a:r>
              <a:rPr lang="sk-SK" dirty="0" smtClean="0"/>
              <a:t>Cieľom je nácvik intelektuálnych a psychomotorických zručností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Precvičovanie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24078" indent="-514350">
              <a:buNone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Napodobňovanie </a:t>
            </a:r>
            <a:r>
              <a:rPr lang="sk-SK" dirty="0" smtClean="0"/>
              <a:t>- jednoduchá reprodukcia poznatkov, riešenie analogických situácií. V tejto fáze učiteľ </a:t>
            </a:r>
            <a:r>
              <a:rPr lang="sk-SK" b="1" dirty="0" smtClean="0"/>
              <a:t>ukazuje</a:t>
            </a:r>
            <a:r>
              <a:rPr lang="sk-SK" dirty="0" smtClean="0"/>
              <a:t> žiakom, „ako na to“, </a:t>
            </a:r>
          </a:p>
          <a:p>
            <a:pPr marL="624078" indent="-514350">
              <a:buNone/>
            </a:pPr>
            <a:r>
              <a:rPr lang="sk-SK" dirty="0" smtClean="0"/>
              <a:t>Ukážka môže mať podobu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Vzoru – napr. príklad, dobre urobený výkres, výrobný postup, chybne vyplnený formulár...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Inštruktáže - demonštrácia postupu kreslenia súčiastok, zapojenia elektrického obvodu, </a:t>
            </a:r>
            <a:r>
              <a:rPr lang="sk-SK" dirty="0" err="1" smtClean="0"/>
              <a:t>chem</a:t>
            </a:r>
            <a:r>
              <a:rPr lang="sk-SK" dirty="0" smtClean="0"/>
              <a:t>. pokusu, počítania príkladu...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Fázy precvičovania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None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Precvičovanie </a:t>
            </a:r>
            <a:r>
              <a:rPr lang="sk-SK" dirty="0" smtClean="0"/>
              <a:t>- osvojovanie pracovného postupu, dosiahnutie plynulosti a nadväznosti operácií, optimálneho tempa</a:t>
            </a:r>
          </a:p>
          <a:p>
            <a:pPr marL="624078" indent="-514350">
              <a:buNone/>
            </a:pPr>
            <a:r>
              <a:rPr lang="sk-SK" dirty="0" smtClean="0"/>
              <a:t>3) Použitie vedomostí v nových situáciách</a:t>
            </a:r>
          </a:p>
          <a:p>
            <a:pPr marL="624078" indent="-514350">
              <a:buNone/>
            </a:pPr>
            <a:endParaRPr lang="sk-SK" dirty="0" smtClean="0"/>
          </a:p>
          <a:p>
            <a:pPr marL="624078" indent="-514350">
              <a:buNone/>
            </a:pPr>
            <a:r>
              <a:rPr lang="sk-SK" i="1" dirty="0" smtClean="0">
                <a:solidFill>
                  <a:schemeClr val="accent1">
                    <a:lumMod val="50000"/>
                  </a:schemeClr>
                </a:solidFill>
              </a:rPr>
              <a:t>„Ako by opakovanie bolo niečo na spôsob smrti: je nevyhnutné, ale každý sa mu bráni“</a:t>
            </a:r>
            <a:endParaRPr lang="sk-SK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k-SK" dirty="0" smtClean="0"/>
              <a:t>Diagnostickými metódami sa </a:t>
            </a:r>
            <a:r>
              <a:rPr lang="sk-SK" i="1" dirty="0" smtClean="0"/>
              <a:t>zisťujú</a:t>
            </a:r>
            <a:r>
              <a:rPr lang="sk-SK" dirty="0" smtClean="0"/>
              <a:t> </a:t>
            </a:r>
            <a:r>
              <a:rPr lang="sk-SK" i="1" dirty="0" smtClean="0"/>
              <a:t>(preverujú)a posudzujú (hodnotia)</a:t>
            </a:r>
            <a:r>
              <a:rPr lang="sk-SK" dirty="0" smtClean="0"/>
              <a:t> výsledky vyučovacieho procesu, t. j. stupeň dosiahnutia jeho cieľov.</a:t>
            </a:r>
          </a:p>
          <a:p>
            <a:pPr>
              <a:buNone/>
            </a:pPr>
            <a:r>
              <a:rPr lang="sk-SK" b="1" dirty="0" smtClean="0">
                <a:solidFill>
                  <a:srgbClr val="FF0000"/>
                </a:solidFill>
              </a:rPr>
              <a:t>Zisťovanie </a:t>
            </a:r>
            <a:r>
              <a:rPr lang="sk-SK" b="1" dirty="0" smtClean="0"/>
              <a:t> </a:t>
            </a:r>
            <a:r>
              <a:rPr lang="sk-SK" dirty="0" smtClean="0"/>
              <a:t>výsledkov vyučovacieho procesu sa nazýva </a:t>
            </a:r>
            <a:r>
              <a:rPr lang="sk-SK" b="1" dirty="0" smtClean="0">
                <a:solidFill>
                  <a:srgbClr val="FF0000"/>
                </a:solidFill>
              </a:rPr>
              <a:t>preverovanie alebo skúšanie</a:t>
            </a:r>
            <a:r>
              <a:rPr lang="sk-SK" b="1" dirty="0" smtClean="0"/>
              <a:t>, </a:t>
            </a:r>
            <a:r>
              <a:rPr lang="sk-SK" dirty="0" smtClean="0"/>
              <a:t>tzn.</a:t>
            </a:r>
            <a:r>
              <a:rPr lang="sk-SK" b="1" dirty="0" smtClean="0"/>
              <a:t> </a:t>
            </a:r>
            <a:r>
              <a:rPr lang="sk-SK" dirty="0" smtClean="0"/>
              <a:t>meranie výkonu, stupňa dosiahnutie cieľa vyučovacieho procesu</a:t>
            </a:r>
          </a:p>
          <a:p>
            <a:pPr>
              <a:buNone/>
            </a:pPr>
            <a:r>
              <a:rPr lang="sk-SK" b="1" dirty="0" smtClean="0">
                <a:solidFill>
                  <a:srgbClr val="FF0000"/>
                </a:solidFill>
              </a:rPr>
              <a:t>Posúdenie</a:t>
            </a:r>
            <a:r>
              <a:rPr lang="sk-SK" dirty="0" smtClean="0">
                <a:solidFill>
                  <a:srgbClr val="FF0000"/>
                </a:solidFill>
              </a:rPr>
              <a:t> výsledkov </a:t>
            </a:r>
            <a:r>
              <a:rPr lang="sk-SK" dirty="0" smtClean="0"/>
              <a:t>sa nazýva </a:t>
            </a:r>
            <a:r>
              <a:rPr lang="sk-SK" b="1" dirty="0" smtClean="0">
                <a:solidFill>
                  <a:srgbClr val="FF0000"/>
                </a:solidFill>
              </a:rPr>
              <a:t>hodnotenie</a:t>
            </a:r>
            <a:r>
              <a:rPr lang="sk-SK" b="1" dirty="0" smtClean="0"/>
              <a:t> </a:t>
            </a:r>
            <a:r>
              <a:rPr lang="sk-SK" dirty="0" smtClean="0"/>
              <a:t>žiakov. Podstatou je porovnanie výsledkov s normou, vzorom.</a:t>
            </a:r>
          </a:p>
          <a:p>
            <a:pPr>
              <a:buNone/>
            </a:pPr>
            <a:r>
              <a:rPr lang="sk-SK" dirty="0" smtClean="0"/>
              <a:t>Hodnotenie stupňom – známkou (písmenom, percentom, bodmi, ...) je </a:t>
            </a:r>
            <a:r>
              <a:rPr lang="sk-SK" b="1" dirty="0" smtClean="0">
                <a:solidFill>
                  <a:srgbClr val="FF0000"/>
                </a:solidFill>
              </a:rPr>
              <a:t>klasifikácia</a:t>
            </a:r>
            <a:endParaRPr lang="sk-SK" b="1" dirty="0">
              <a:solidFill>
                <a:srgbClr val="FF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IV. DIAGNOSTICKÉ METÓDY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57200" y="1481328"/>
            <a:ext cx="8686800" cy="4525963"/>
          </a:xfrm>
        </p:spPr>
        <p:txBody>
          <a:bodyPr/>
          <a:lstStyle/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Kontrolná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Prognostická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Motivačná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Informačná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Rozvíjajúca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Spätnoväzobná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Certifikačná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Vzdelávacia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Sociálna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Funkcie preverovania  a hodnotenia 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k-SK" dirty="0" smtClean="0"/>
              <a:t>Podľa spôsobu vyjadrovania sa žiakov pri skúšaní</a:t>
            </a:r>
          </a:p>
          <a:p>
            <a:pPr lvl="1"/>
            <a:r>
              <a:rPr lang="sk-SK" dirty="0" smtClean="0"/>
              <a:t>Ústne skúšanie</a:t>
            </a:r>
          </a:p>
          <a:p>
            <a:pPr lvl="1"/>
            <a:r>
              <a:rPr lang="sk-SK" dirty="0" smtClean="0"/>
              <a:t>Písomné skúšanie</a:t>
            </a:r>
          </a:p>
          <a:p>
            <a:pPr lvl="1"/>
            <a:r>
              <a:rPr lang="sk-SK" dirty="0" smtClean="0"/>
              <a:t>Praktické skúšanie</a:t>
            </a:r>
          </a:p>
          <a:p>
            <a:pPr lvl="1"/>
            <a:r>
              <a:rPr lang="sk-SK" dirty="0" smtClean="0"/>
              <a:t>Grafické skúšanie</a:t>
            </a:r>
          </a:p>
          <a:p>
            <a:pPr>
              <a:buNone/>
            </a:pPr>
            <a:r>
              <a:rPr lang="sk-SK" dirty="0" smtClean="0"/>
              <a:t>Podľa počtu skúšaných žiakov</a:t>
            </a:r>
          </a:p>
          <a:p>
            <a:pPr lvl="1"/>
            <a:r>
              <a:rPr lang="sk-SK" dirty="0" smtClean="0"/>
              <a:t>Individuálne skúšanie</a:t>
            </a:r>
          </a:p>
          <a:p>
            <a:pPr lvl="1"/>
            <a:r>
              <a:rPr lang="sk-SK" dirty="0" smtClean="0"/>
              <a:t>Skupinové skúšanie</a:t>
            </a:r>
          </a:p>
          <a:p>
            <a:pPr lvl="1"/>
            <a:r>
              <a:rPr lang="sk-SK" dirty="0" smtClean="0"/>
              <a:t>Frontálne skúšanie</a:t>
            </a:r>
          </a:p>
          <a:p>
            <a:pPr>
              <a:buNone/>
            </a:pPr>
            <a:r>
              <a:rPr lang="sk-SK" dirty="0" smtClean="0"/>
              <a:t>Podľa časového zaradenia </a:t>
            </a:r>
          </a:p>
          <a:p>
            <a:pPr lvl="1"/>
            <a:r>
              <a:rPr lang="sk-SK" dirty="0" smtClean="0"/>
              <a:t>Prijímacie skúšanie</a:t>
            </a:r>
          </a:p>
          <a:p>
            <a:pPr lvl="1"/>
            <a:r>
              <a:rPr lang="sk-SK" dirty="0" smtClean="0"/>
              <a:t>Priebežné skúšanie</a:t>
            </a:r>
          </a:p>
          <a:p>
            <a:pPr lvl="1"/>
            <a:r>
              <a:rPr lang="sk-SK" dirty="0" smtClean="0"/>
              <a:t>Záverečné skúšanie (</a:t>
            </a:r>
            <a:r>
              <a:rPr lang="sk-SK" dirty="0" err="1" smtClean="0"/>
              <a:t>sumatívne</a:t>
            </a:r>
            <a:r>
              <a:rPr lang="sk-SK" dirty="0" smtClean="0"/>
              <a:t>)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Metódy a formy preverovania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obsahu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>
                <a:solidFill>
                  <a:schemeClr val="bg2">
                    <a:lumMod val="25000"/>
                  </a:schemeClr>
                </a:solidFill>
              </a:rPr>
              <a:t>Podľa charakteru poznávacej činnosti žiakov (psychologický aspekt):</a:t>
            </a:r>
          </a:p>
          <a:p>
            <a:pPr marL="624078" indent="-514350">
              <a:buFont typeface="+mj-lt"/>
              <a:buAutoNum type="arabicPeriod"/>
            </a:pPr>
            <a:r>
              <a:rPr lang="sk-SK" dirty="0" err="1" smtClean="0">
                <a:solidFill>
                  <a:schemeClr val="accent2">
                    <a:lumMod val="75000"/>
                  </a:schemeClr>
                </a:solidFill>
              </a:rPr>
              <a:t>Informačno</a:t>
            </a: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- receptívna metóda</a:t>
            </a:r>
          </a:p>
          <a:p>
            <a:pPr marL="624078" indent="-514350">
              <a:buFont typeface="+mj-lt"/>
              <a:buAutoNum type="arabicPeriod"/>
            </a:pPr>
            <a:r>
              <a:rPr lang="sk-SK" dirty="0" err="1" smtClean="0">
                <a:solidFill>
                  <a:schemeClr val="accent2">
                    <a:lumMod val="75000"/>
                  </a:schemeClr>
                </a:solidFill>
              </a:rPr>
              <a:t>Reproduktívna</a:t>
            </a: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 metóda</a:t>
            </a:r>
          </a:p>
          <a:p>
            <a:pPr marL="624078" indent="-514350">
              <a:buFont typeface="+mj-lt"/>
              <a:buAutoNum type="arabicPeriod"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Problémový výklad</a:t>
            </a:r>
          </a:p>
          <a:p>
            <a:pPr marL="624078" indent="-514350">
              <a:buFont typeface="+mj-lt"/>
              <a:buAutoNum type="arabicPeriod"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Heuristická metóda</a:t>
            </a:r>
          </a:p>
          <a:p>
            <a:pPr marL="624078" indent="-514350">
              <a:buFont typeface="+mj-lt"/>
              <a:buAutoNum type="arabicPeriod"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Výskumná metóda</a:t>
            </a:r>
          </a:p>
          <a:p>
            <a:pPr marL="624078" indent="-514350">
              <a:buFont typeface="+mj-lt"/>
              <a:buAutoNum type="arabicPeriod"/>
            </a:pPr>
            <a:endParaRPr lang="sk-SK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Realizuje sa rozhovorom alebo samostatným ústnym prejavom žiaka</a:t>
            </a:r>
          </a:p>
          <a:p>
            <a:r>
              <a:rPr lang="sk-SK" dirty="0" smtClean="0"/>
              <a:t>Rozhovor vyžaduje správnu metodiku: jasné, jednoznačné, logicky a štylisticky správne otázky zamerané na rôzne úrovne osvojenia si učiva</a:t>
            </a:r>
          </a:p>
          <a:p>
            <a:r>
              <a:rPr lang="sk-SK" dirty="0" smtClean="0"/>
              <a:t>Samostatný prejav žiaka spočíva v tom, že súvisle odpovedá z učiva, ktoré sa naučil. Učiteľ odpoveď sleduje a usmerňuje.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Ústne skúšanie</a:t>
            </a:r>
            <a:endParaRPr lang="sk-SK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Poznanie osobnosti žiaka</a:t>
            </a:r>
          </a:p>
          <a:p>
            <a:r>
              <a:rPr lang="sk-SK" dirty="0" smtClean="0"/>
              <a:t>Skúšanie má zaujať celú triedu</a:t>
            </a:r>
          </a:p>
          <a:p>
            <a:r>
              <a:rPr lang="sk-SK" dirty="0" smtClean="0"/>
              <a:t>Otázky majú nasledovať v logickom slede</a:t>
            </a:r>
          </a:p>
          <a:p>
            <a:r>
              <a:rPr lang="sk-SK" dirty="0" smtClean="0"/>
              <a:t>Otázky majú byť motivačné (pochopenie učiva)</a:t>
            </a:r>
          </a:p>
          <a:p>
            <a:r>
              <a:rPr lang="sk-SK" dirty="0" smtClean="0"/>
              <a:t>Odpovede majú byť časovo racionálne</a:t>
            </a:r>
          </a:p>
          <a:p>
            <a:r>
              <a:rPr lang="sk-SK" dirty="0" smtClean="0"/>
              <a:t>Odpoveď učiteľ hodnotí a zdôvodní nahlas</a:t>
            </a:r>
          </a:p>
          <a:p>
            <a:r>
              <a:rPr lang="sk-SK" dirty="0" smtClean="0"/>
              <a:t>Zapájať žiakov do hodnotenia</a:t>
            </a:r>
          </a:p>
          <a:p>
            <a:pPr>
              <a:buNone/>
            </a:pPr>
            <a:r>
              <a:rPr lang="sk-SK" i="1" dirty="0" smtClean="0">
                <a:solidFill>
                  <a:schemeClr val="bg2">
                    <a:lumMod val="25000"/>
                  </a:schemeClr>
                </a:solidFill>
              </a:rPr>
              <a:t>	Výkon inteligentných žiakov v situáciách, ktoré vyvolávajú stiesnenosť sa zhoršuje viac, ako výkon menej inteligentných</a:t>
            </a:r>
            <a:endParaRPr lang="sk-SK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Požiadavky na ústne skúšanie</a:t>
            </a:r>
            <a:endParaRPr lang="sk-SK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Pružnosť skúšania</a:t>
            </a:r>
          </a:p>
          <a:p>
            <a:r>
              <a:rPr lang="sk-SK" dirty="0" smtClean="0"/>
              <a:t>Príležitosť pozorovať žiaka</a:t>
            </a:r>
          </a:p>
          <a:p>
            <a:r>
              <a:rPr lang="sk-SK" dirty="0" smtClean="0"/>
              <a:t>Rozvoj rečového prejavu</a:t>
            </a:r>
          </a:p>
          <a:p>
            <a:r>
              <a:rPr lang="sk-SK" dirty="0" smtClean="0"/>
              <a:t>Doplnenie písomných skúšok</a:t>
            </a:r>
          </a:p>
          <a:p>
            <a:pPr>
              <a:buNone/>
            </a:pPr>
            <a:r>
              <a:rPr lang="sk-SK" dirty="0" smtClean="0"/>
              <a:t>	</a:t>
            </a:r>
          </a:p>
          <a:p>
            <a:pPr>
              <a:buNone/>
            </a:pPr>
            <a:r>
              <a:rPr lang="sk-SK" i="1" dirty="0" smtClean="0">
                <a:solidFill>
                  <a:schemeClr val="bg2">
                    <a:lumMod val="25000"/>
                  </a:schemeClr>
                </a:solidFill>
              </a:rPr>
              <a:t>	</a:t>
            </a:r>
            <a:r>
              <a:rPr lang="sk-SK" i="1" dirty="0" smtClean="0">
                <a:solidFill>
                  <a:srgbClr val="FF0000"/>
                </a:solidFill>
              </a:rPr>
              <a:t>Tak, ako sa učiteľ pripravuje na osvojovanie nového učiva, mal by sa pripravovať na skúšanie !</a:t>
            </a:r>
            <a:endParaRPr lang="sk-SK" i="1" dirty="0">
              <a:solidFill>
                <a:srgbClr val="FF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Prednosti ústneho skúšania</a:t>
            </a:r>
            <a:endParaRPr lang="sk-SK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Nie je vhodnou formou pre všetkých (strach)</a:t>
            </a:r>
          </a:p>
          <a:p>
            <a:r>
              <a:rPr lang="sk-SK" dirty="0" smtClean="0"/>
              <a:t>Neumožňuje zisťovať zvládnutie učiva do šírky</a:t>
            </a:r>
          </a:p>
          <a:p>
            <a:r>
              <a:rPr lang="sk-SK" dirty="0" smtClean="0"/>
              <a:t>Nízka efektívnosť z hľadiska času</a:t>
            </a:r>
          </a:p>
          <a:p>
            <a:r>
              <a:rPr lang="sk-SK" dirty="0" smtClean="0"/>
              <a:t>Nezanecháva objektívny záznam výkonu žiaka</a:t>
            </a:r>
          </a:p>
          <a:p>
            <a:r>
              <a:rPr lang="sk-SK" dirty="0" smtClean="0"/>
              <a:t>Subjektivita hodnotenia</a:t>
            </a:r>
          </a:p>
          <a:p>
            <a:endParaRPr lang="sk-SK" dirty="0" smtClean="0"/>
          </a:p>
          <a:p>
            <a:pPr>
              <a:buNone/>
            </a:pPr>
            <a:r>
              <a:rPr lang="sk-SK" dirty="0" smtClean="0"/>
              <a:t>	</a:t>
            </a:r>
            <a:r>
              <a:rPr lang="sk-SK" i="1" dirty="0" smtClean="0">
                <a:solidFill>
                  <a:schemeClr val="bg2">
                    <a:lumMod val="25000"/>
                  </a:schemeClr>
                </a:solidFill>
              </a:rPr>
              <a:t>Žiaka skúšaním neprekvapujte, skúšajte to, čo vie, nie to, čo nevie !</a:t>
            </a:r>
            <a:endParaRPr lang="sk-SK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Nedostatky ústneho skúšania</a:t>
            </a:r>
            <a:endParaRPr lang="sk-SK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u="sng" dirty="0" smtClean="0">
                <a:solidFill>
                  <a:schemeClr val="bg2">
                    <a:lumMod val="25000"/>
                  </a:schemeClr>
                </a:solidFill>
              </a:rPr>
              <a:t>Haló efekt </a:t>
            </a:r>
            <a:r>
              <a:rPr lang="sk-SK" dirty="0" smtClean="0"/>
              <a:t>– hodnotenie na základe okamžitého dojmu, celkového dojmu</a:t>
            </a:r>
          </a:p>
          <a:p>
            <a:r>
              <a:rPr lang="sk-SK" u="sng" dirty="0" smtClean="0">
                <a:solidFill>
                  <a:schemeClr val="bg2">
                    <a:lumMod val="25000"/>
                  </a:schemeClr>
                </a:solidFill>
              </a:rPr>
              <a:t>Logická chyba - </a:t>
            </a:r>
            <a:r>
              <a:rPr lang="sk-SK" dirty="0" smtClean="0"/>
              <a:t>posudzovanie jednej vlastnosti na základe inej (grafická úprava – presnosť, správnosť)</a:t>
            </a:r>
          </a:p>
          <a:p>
            <a:r>
              <a:rPr lang="sk-SK" u="sng" dirty="0" smtClean="0">
                <a:solidFill>
                  <a:schemeClr val="bg2">
                    <a:lumMod val="25000"/>
                  </a:schemeClr>
                </a:solidFill>
              </a:rPr>
              <a:t>Vplyv atraktivity - </a:t>
            </a:r>
            <a:r>
              <a:rPr lang="sk-SK" dirty="0" smtClean="0"/>
              <a:t>tendencia hodnotiť atraktívnych žiakov lepšie alebo horšie</a:t>
            </a:r>
          </a:p>
          <a:p>
            <a:r>
              <a:rPr lang="sk-SK" u="sng" dirty="0" smtClean="0">
                <a:solidFill>
                  <a:schemeClr val="bg2">
                    <a:lumMod val="25000"/>
                  </a:schemeClr>
                </a:solidFill>
              </a:rPr>
              <a:t>Chyba kontrastu - </a:t>
            </a:r>
            <a:r>
              <a:rPr lang="sk-SK" dirty="0" smtClean="0"/>
              <a:t>porovnávanie vlastností žiakov s vlastnosťami učiteľa</a:t>
            </a:r>
          </a:p>
          <a:p>
            <a:r>
              <a:rPr lang="sk-SK" u="sng" dirty="0" smtClean="0">
                <a:solidFill>
                  <a:schemeClr val="bg2">
                    <a:lumMod val="25000"/>
                  </a:schemeClr>
                </a:solidFill>
              </a:rPr>
              <a:t>Chyba časovej asociácie - </a:t>
            </a:r>
            <a:r>
              <a:rPr lang="sk-SK" dirty="0" smtClean="0"/>
              <a:t>tendencia hodnotiť dve krátko po sebe nasledujúce hodnotenia podobne</a:t>
            </a:r>
          </a:p>
          <a:p>
            <a:r>
              <a:rPr lang="sk-SK" u="sng" dirty="0" smtClean="0">
                <a:solidFill>
                  <a:schemeClr val="bg2">
                    <a:lumMod val="25000"/>
                  </a:schemeClr>
                </a:solidFill>
              </a:rPr>
              <a:t>Chyba centrálnej tendencie - </a:t>
            </a:r>
            <a:r>
              <a:rPr lang="sk-SK" dirty="0" smtClean="0"/>
              <a:t>len 3</a:t>
            </a:r>
          </a:p>
          <a:p>
            <a:r>
              <a:rPr lang="sk-SK" u="sng" dirty="0" smtClean="0">
                <a:solidFill>
                  <a:schemeClr val="bg2">
                    <a:lumMod val="25000"/>
                  </a:schemeClr>
                </a:solidFill>
              </a:rPr>
              <a:t>Chyba extrému- </a:t>
            </a:r>
            <a:r>
              <a:rPr lang="sk-SK" dirty="0" smtClean="0"/>
              <a:t>len dobré alebo len zlé známky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Subjektivita hodnotenia</a:t>
            </a:r>
            <a:endParaRPr lang="sk-SK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Vyvolávanie písomného prejavu žiaka za účelom hodnotenia</a:t>
            </a:r>
          </a:p>
          <a:p>
            <a:pPr>
              <a:buNone/>
            </a:pPr>
            <a:r>
              <a:rPr lang="sk-SK" dirty="0" smtClean="0"/>
              <a:t>Prednosti: 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Sú objektívnejšie, kladú rovnaké požiadavky na všetkých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Výsledky možno spracovať a urobiť si diagnózu celej triedy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Umožňujú zachovať trvalý záznam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Pre niektorých žiakov nie sú tak stresujúce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Zvládnutie učiva možno zisťovať do šírky v relatívne krátkom čase</a:t>
            </a:r>
          </a:p>
          <a:p>
            <a:pPr>
              <a:buNone/>
            </a:pP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Písomné skúšanie</a:t>
            </a:r>
            <a:endParaRPr lang="sk-SK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Správne odhadnúť čas na vypracovanie úlohy</a:t>
            </a:r>
          </a:p>
          <a:p>
            <a:r>
              <a:rPr lang="sk-SK" dirty="0" smtClean="0"/>
              <a:t>Upozorniť žiakov dopredu najmä u písomných prác väčšieho rozsahu</a:t>
            </a:r>
          </a:p>
          <a:p>
            <a:r>
              <a:rPr lang="sk-SK" dirty="0" smtClean="0"/>
              <a:t>Vykonávať písomné skúšky (kontrolné práce) podľa plánu</a:t>
            </a:r>
          </a:p>
          <a:p>
            <a:r>
              <a:rPr lang="sk-SK" dirty="0" smtClean="0"/>
              <a:t>Pripraviť viac alternatív zadaní</a:t>
            </a:r>
          </a:p>
          <a:p>
            <a:r>
              <a:rPr lang="sk-SK" dirty="0" smtClean="0"/>
              <a:t>Opraviť a analyzovať včas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dirty="0" smtClean="0"/>
              <a:t>	Moderným prostriedkom písomného preverovania vedomostí sú </a:t>
            </a:r>
            <a:r>
              <a:rPr lang="sk-SK" b="1" dirty="0" smtClean="0"/>
              <a:t>didaktické testy</a:t>
            </a:r>
            <a:endParaRPr lang="sk-SK" b="1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Požiadavky na písomné skúšanie</a:t>
            </a:r>
            <a:endParaRPr lang="sk-SK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err="1" smtClean="0"/>
              <a:t>Validita</a:t>
            </a:r>
            <a:r>
              <a:rPr lang="sk-SK" dirty="0" smtClean="0"/>
              <a:t> - je stupeň zhody, do ktorej sa meria (skúša) to, čo sa skúšať má</a:t>
            </a:r>
          </a:p>
          <a:p>
            <a:pPr>
              <a:buNone/>
            </a:pPr>
            <a:r>
              <a:rPr lang="sk-SK" dirty="0" err="1" smtClean="0"/>
              <a:t>Reliabilita</a:t>
            </a:r>
            <a:r>
              <a:rPr lang="sk-SK" dirty="0" smtClean="0"/>
              <a:t> - spoľahlivosť, presnosť merania</a:t>
            </a:r>
          </a:p>
          <a:p>
            <a:pPr>
              <a:buNone/>
            </a:pPr>
            <a:r>
              <a:rPr lang="sk-SK" dirty="0" smtClean="0">
                <a:solidFill>
                  <a:schemeClr val="bg2">
                    <a:lumMod val="25000"/>
                  </a:schemeClr>
                </a:solidFill>
              </a:rPr>
              <a:t>	</a:t>
            </a:r>
          </a:p>
          <a:p>
            <a:pPr>
              <a:buNone/>
            </a:pPr>
            <a:endParaRPr lang="sk-SK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None/>
            </a:pPr>
            <a:r>
              <a:rPr lang="sk-SK" dirty="0" smtClean="0">
                <a:solidFill>
                  <a:schemeClr val="bg2">
                    <a:lumMod val="25000"/>
                  </a:schemeClr>
                </a:solidFill>
              </a:rPr>
              <a:t>„Všetci, čo majú nové sako a kravatu, za jedna, ostatní majú trojky, okrem </a:t>
            </a:r>
            <a:r>
              <a:rPr lang="sk-SK" dirty="0" err="1" smtClean="0">
                <a:solidFill>
                  <a:schemeClr val="bg2">
                    <a:lumMod val="25000"/>
                  </a:schemeClr>
                </a:solidFill>
              </a:rPr>
              <a:t>špinďúrov</a:t>
            </a:r>
            <a:r>
              <a:rPr lang="sk-SK" dirty="0" smtClean="0">
                <a:solidFill>
                  <a:schemeClr val="bg2">
                    <a:lumMod val="25000"/>
                  </a:schemeClr>
                </a:solidFill>
              </a:rPr>
              <a:t> s dlhými vlasmi a </a:t>
            </a:r>
            <a:r>
              <a:rPr lang="sk-SK" dirty="0" err="1" smtClean="0">
                <a:solidFill>
                  <a:schemeClr val="bg2">
                    <a:lumMod val="25000"/>
                  </a:schemeClr>
                </a:solidFill>
              </a:rPr>
              <a:t>sluchátkami</a:t>
            </a:r>
            <a:r>
              <a:rPr lang="sk-SK" dirty="0" smtClean="0">
                <a:solidFill>
                  <a:schemeClr val="bg2">
                    <a:lumMod val="25000"/>
                  </a:schemeClr>
                </a:solidFill>
              </a:rPr>
              <a:t> na ušiach, ktorí majú päť ;-)“</a:t>
            </a:r>
            <a:endParaRPr lang="sk-SK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Validita</a:t>
            </a:r>
            <a:r>
              <a:rPr lang="sk-SK" dirty="0" smtClean="0"/>
              <a:t> a </a:t>
            </a:r>
            <a:r>
              <a:rPr lang="sk-SK" dirty="0" err="1" smtClean="0"/>
              <a:t>reliabilita</a:t>
            </a:r>
            <a:endParaRPr lang="sk-SK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1. </a:t>
            </a:r>
            <a:r>
              <a:rPr lang="sk-SK" i="1" dirty="0" smtClean="0"/>
              <a:t>Podľa kritéria hodnotenia</a:t>
            </a:r>
          </a:p>
          <a:p>
            <a:pPr marL="109728" indent="0">
              <a:buNone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Rozlišujúce hodnotenie</a:t>
            </a:r>
            <a:r>
              <a:rPr lang="sk-SK" dirty="0" smtClean="0"/>
              <a:t>, tzv. NR hodnotenie</a:t>
            </a:r>
          </a:p>
          <a:p>
            <a:pPr>
              <a:buNone/>
            </a:pPr>
            <a:r>
              <a:rPr lang="sk-SK" dirty="0" smtClean="0"/>
              <a:t>	(</a:t>
            </a:r>
            <a:r>
              <a:rPr lang="sk-SK" dirty="0" err="1" smtClean="0"/>
              <a:t>norm-referenced</a:t>
            </a:r>
            <a:r>
              <a:rPr lang="sk-SK" dirty="0" smtClean="0"/>
              <a:t>), resp. hodnotenie relatívneho výkonu- výkon žiaka je porovnávaný s výkonom (priemerným) iných žiakov</a:t>
            </a:r>
          </a:p>
          <a:p>
            <a:pPr>
              <a:buNone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Overujúce hodnotenie</a:t>
            </a:r>
            <a:r>
              <a:rPr lang="sk-SK" dirty="0" smtClean="0"/>
              <a:t>, tzv. CR (</a:t>
            </a:r>
            <a:r>
              <a:rPr lang="sk-SK" dirty="0" err="1" smtClean="0"/>
              <a:t>criterion-referenced</a:t>
            </a:r>
            <a:r>
              <a:rPr lang="sk-SK" dirty="0" smtClean="0"/>
              <a:t>), resp. hodnotenie absolútneho výkonu – výkon žiaka je porovnávaný s dopredu stanoveným kritériom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Metódy a formy hodnotenia</a:t>
            </a:r>
            <a:endParaRPr lang="sk-SK" dirty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sk-SK" i="1" dirty="0" smtClean="0"/>
              <a:t>2. Podľa cieľa hodnotenia</a:t>
            </a:r>
          </a:p>
          <a:p>
            <a:r>
              <a:rPr lang="sk-SK" dirty="0" err="1" smtClean="0"/>
              <a:t>Formatívne</a:t>
            </a:r>
            <a:r>
              <a:rPr lang="sk-SK" dirty="0" smtClean="0"/>
              <a:t> (spätná väzba, diagnostikovanie nedostatkov)</a:t>
            </a:r>
          </a:p>
          <a:p>
            <a:r>
              <a:rPr lang="sk-SK" dirty="0" err="1" smtClean="0"/>
              <a:t>Sumatívne</a:t>
            </a:r>
            <a:r>
              <a:rPr lang="sk-SK" dirty="0" smtClean="0"/>
              <a:t> (celkové hodnotenie výsledkov)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i="1" dirty="0" smtClean="0"/>
              <a:t>3. Podľa predmetu hodnotenia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Hodnotenie procesu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Hodnotenie výsledku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i="1" dirty="0" smtClean="0"/>
              <a:t>4. Podľa formálnosti</a:t>
            </a:r>
          </a:p>
          <a:p>
            <a:r>
              <a:rPr lang="sk-SK" dirty="0" smtClean="0"/>
              <a:t>Formálne (žiaci sú dopredu upozornení a majú možnosť sa pripraviť)</a:t>
            </a:r>
          </a:p>
          <a:p>
            <a:r>
              <a:rPr lang="sk-SK" dirty="0" smtClean="0"/>
              <a:t>Neformálne (založené na pozorovaní bežnej činnosti žiakov)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k-SK" dirty="0" smtClean="0">
                <a:solidFill>
                  <a:schemeClr val="bg2">
                    <a:lumMod val="25000"/>
                  </a:schemeClr>
                </a:solidFill>
              </a:rPr>
              <a:t>Podľa fáz, etáp vyučovacieho procesu (procesuálne hľadisko</a:t>
            </a:r>
            <a:r>
              <a:rPr lang="sk-SK" dirty="0" smtClean="0"/>
              <a:t>):</a:t>
            </a:r>
          </a:p>
          <a:p>
            <a:pPr>
              <a:buNone/>
            </a:pPr>
            <a:endParaRPr lang="sk-SK" dirty="0" smtClean="0"/>
          </a:p>
          <a:p>
            <a:pPr marL="624078" indent="-514350">
              <a:buAutoNum type="alphaLcParenR"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Motivačné metódy</a:t>
            </a:r>
          </a:p>
          <a:p>
            <a:pPr marL="624078" indent="-514350">
              <a:buAutoNum type="alphaLcParenR"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Expozičné metódy</a:t>
            </a:r>
          </a:p>
          <a:p>
            <a:pPr marL="624078" indent="-514350">
              <a:buAutoNum type="alphaLcParenR"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Fixačné metódy</a:t>
            </a:r>
          </a:p>
          <a:p>
            <a:pPr marL="624078" indent="-514350">
              <a:buAutoNum type="alphaLcParenR"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Diagnostické metódy</a:t>
            </a:r>
          </a:p>
          <a:p>
            <a:pPr marL="624078" indent="-514350">
              <a:buAutoNum type="alphaLcParenR"/>
            </a:pPr>
            <a:endParaRPr lang="sk-SK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624078" indent="-514350">
              <a:buAutoNum type="alphaLcParenR"/>
            </a:pPr>
            <a:endParaRPr lang="sk-SK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k-SK" dirty="0" smtClean="0"/>
              <a:t>Pri skúšaní sa riadiť pedagogickými dokumentmi, zásadou primeranosti a </a:t>
            </a:r>
            <a:r>
              <a:rPr lang="sk-SK" smtClean="0"/>
              <a:t>psychohygienou (klasifikačný </a:t>
            </a:r>
            <a:r>
              <a:rPr lang="sk-SK" dirty="0" smtClean="0"/>
              <a:t>poriadok, učebná osnova, primeranosť obsahovej náročnosti a času)</a:t>
            </a:r>
          </a:p>
          <a:p>
            <a:r>
              <a:rPr lang="sk-SK" dirty="0" smtClean="0"/>
              <a:t>V technických predmetoch používať viacero spôsobov skúšania (ústne, písomné, programované, grafické, praktické, didaktické testy), určiť dominantný spôsob</a:t>
            </a:r>
          </a:p>
          <a:p>
            <a:r>
              <a:rPr lang="sk-SK" dirty="0" smtClean="0"/>
              <a:t>Systém skúšania v jednotlivých predmetoch premyslieť už pred zahájením pred vyučovaním predmetu a zoznámiť s ním žiakov (tematický plán)</a:t>
            </a:r>
          </a:p>
          <a:p>
            <a:r>
              <a:rPr lang="sk-SK" dirty="0" smtClean="0"/>
              <a:t>Skúšať z toho, čo sa vyučuje</a:t>
            </a:r>
          </a:p>
          <a:p>
            <a:r>
              <a:rPr lang="sk-SK" dirty="0" smtClean="0"/>
              <a:t>Skúšať priebežne a často </a:t>
            </a:r>
          </a:p>
          <a:p>
            <a:r>
              <a:rPr lang="sk-SK" dirty="0" smtClean="0"/>
              <a:t>Znížiť vplyv subjektívnych chýb pri skúšaní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Zásady preverovania a hodnotenia</a:t>
            </a:r>
            <a:endParaRPr lang="sk-SK" dirty="0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k-SK" dirty="0" smtClean="0"/>
              <a:t>	Hodnotenie známkou, stupňom (podľa klasifikačného poriadku) 1- 5</a:t>
            </a:r>
          </a:p>
          <a:p>
            <a:pPr>
              <a:buNone/>
            </a:pPr>
            <a:r>
              <a:rPr lang="sk-SK" dirty="0" smtClean="0">
                <a:solidFill>
                  <a:schemeClr val="accent3">
                    <a:lumMod val="75000"/>
                  </a:schemeClr>
                </a:solidFill>
              </a:rPr>
              <a:t>1</a:t>
            </a:r>
            <a:r>
              <a:rPr lang="sk-SK" dirty="0" smtClean="0"/>
              <a:t> ovláda učivo bezchybne s porozumením, vedomosti vie samostatne použiť pri riešení úloh</a:t>
            </a:r>
          </a:p>
          <a:p>
            <a:pPr>
              <a:buNone/>
            </a:pPr>
            <a:r>
              <a:rPr lang="sk-SK" dirty="0" smtClean="0">
                <a:solidFill>
                  <a:schemeClr val="accent3">
                    <a:lumMod val="75000"/>
                  </a:schemeClr>
                </a:solidFill>
              </a:rPr>
              <a:t>2</a:t>
            </a:r>
            <a:r>
              <a:rPr lang="sk-SK" dirty="0" smtClean="0"/>
              <a:t> ovláda učivo dobre, s menšími chybami. Odpovedá plynulo, chápe osvojené </a:t>
            </a:r>
          </a:p>
          <a:p>
            <a:pPr>
              <a:buNone/>
            </a:pPr>
            <a:r>
              <a:rPr lang="sk-SK" dirty="0" smtClean="0">
                <a:solidFill>
                  <a:schemeClr val="accent3">
                    <a:lumMod val="75000"/>
                  </a:schemeClr>
                </a:solidFill>
              </a:rPr>
              <a:t>3 </a:t>
            </a:r>
            <a:r>
              <a:rPr lang="sk-SK" dirty="0" smtClean="0"/>
              <a:t>ovláda učivo neisto, povrchne, pri riešení úloh potrebuje pomoc</a:t>
            </a:r>
          </a:p>
          <a:p>
            <a:pPr>
              <a:buNone/>
            </a:pPr>
            <a:r>
              <a:rPr lang="sk-SK" dirty="0" smtClean="0">
                <a:solidFill>
                  <a:schemeClr val="accent3">
                    <a:lumMod val="75000"/>
                  </a:schemeClr>
                </a:solidFill>
              </a:rPr>
              <a:t>4 </a:t>
            </a:r>
            <a:r>
              <a:rPr lang="sk-SK" dirty="0" smtClean="0"/>
              <a:t>ovláda učivo s medzerami, slabo chápe, potrebuje značnú pomoc pri reprodukcii</a:t>
            </a:r>
          </a:p>
          <a:p>
            <a:pPr>
              <a:buNone/>
            </a:pPr>
            <a:r>
              <a:rPr lang="sk-SK" dirty="0" smtClean="0">
                <a:solidFill>
                  <a:schemeClr val="accent3">
                    <a:lumMod val="75000"/>
                  </a:schemeClr>
                </a:solidFill>
              </a:rPr>
              <a:t>5</a:t>
            </a:r>
            <a:r>
              <a:rPr lang="sk-SK" dirty="0" smtClean="0"/>
              <a:t> neovláda učivo, nerozumie tomu, čo hovorí, nevidí súvislosti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Klasifikácia</a:t>
            </a:r>
            <a:br>
              <a:rPr lang="sk-SK" dirty="0" smtClean="0"/>
            </a:br>
            <a:endParaRPr lang="sk-SK" dirty="0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k-SK" dirty="0" smtClean="0"/>
              <a:t>Dnes je tendencia k odstraňovaniu slovného </a:t>
            </a:r>
          </a:p>
          <a:p>
            <a:pPr>
              <a:buNone/>
            </a:pPr>
            <a:r>
              <a:rPr lang="sk-SK" dirty="0" smtClean="0"/>
              <a:t>hodnotenia !</a:t>
            </a:r>
          </a:p>
          <a:p>
            <a:pPr>
              <a:buNone/>
            </a:pPr>
            <a:r>
              <a:rPr lang="sk-SK" dirty="0" smtClean="0"/>
              <a:t>Jeho uplatnenie si žiada: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 smtClean="0"/>
              <a:t>Zmeniť štýl práce učiteľa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 smtClean="0"/>
              <a:t>Orientovať pozornosť učiteľa na celú osobnosť žiaka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 smtClean="0"/>
              <a:t>Viesť žiakov k potrebe sebarozvoja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 smtClean="0"/>
              <a:t>Viesť žiakov k sebahodnoteniu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 smtClean="0"/>
              <a:t>Kooperovať so všetkými učiteľmi a výchovnými pracovníkmi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 smtClean="0"/>
              <a:t>Spolupracovať s rodičmi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Slovné hodnotenie</a:t>
            </a:r>
            <a:endParaRPr lang="sk-SK" dirty="0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Izolácia od učebnej činnosti žiaka, sleduje sa výsledok, nie proces</a:t>
            </a:r>
          </a:p>
          <a:p>
            <a:r>
              <a:rPr lang="sk-SK" dirty="0" err="1" smtClean="0"/>
              <a:t>Nesystematickosť</a:t>
            </a:r>
            <a:r>
              <a:rPr lang="sk-SK" dirty="0" smtClean="0"/>
              <a:t> a náhodilosť skúšania, vyvolávanie atmosféry strachu</a:t>
            </a:r>
          </a:p>
          <a:p>
            <a:r>
              <a:rPr lang="sk-SK" dirty="0" smtClean="0"/>
              <a:t>Stereotypnosť v obsahu a v metodike</a:t>
            </a:r>
          </a:p>
          <a:p>
            <a:r>
              <a:rPr lang="sk-SK" dirty="0" smtClean="0"/>
              <a:t>Rozdiely v hodnotení rôznych škôl a učiteľov</a:t>
            </a:r>
          </a:p>
          <a:p>
            <a:r>
              <a:rPr lang="sk-SK" dirty="0" smtClean="0"/>
              <a:t>Neobjektívnosť a nespravodlivosť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Nedostatky súčasného skúšania a hodnotenia</a:t>
            </a:r>
            <a:endParaRPr lang="sk-SK" dirty="0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sk-SK" b="1" dirty="0" smtClean="0"/>
              <a:t>Učiteľ :</a:t>
            </a:r>
            <a:endParaRPr lang="sk-SK" dirty="0" smtClean="0"/>
          </a:p>
          <a:p>
            <a:r>
              <a:rPr lang="sk-SK" dirty="0" smtClean="0"/>
              <a:t>Počúva žiaka so záujmom</a:t>
            </a:r>
          </a:p>
          <a:p>
            <a:r>
              <a:rPr lang="sk-SK" dirty="0" smtClean="0"/>
              <a:t>Prijíma žiakov názor</a:t>
            </a:r>
          </a:p>
          <a:p>
            <a:r>
              <a:rPr lang="sk-SK" dirty="0" smtClean="0"/>
              <a:t>Používa žiakovu prácu ako vzor</a:t>
            </a:r>
          </a:p>
          <a:p>
            <a:r>
              <a:rPr lang="sk-SK" dirty="0" smtClean="0"/>
              <a:t>Prejavuje o žiaka a jeho prácu záujem</a:t>
            </a:r>
          </a:p>
          <a:p>
            <a:r>
              <a:rPr lang="sk-SK" dirty="0" smtClean="0"/>
              <a:t>Trávi so žiakom čas</a:t>
            </a:r>
          </a:p>
          <a:p>
            <a:r>
              <a:rPr lang="sk-SK" dirty="0" smtClean="0"/>
              <a:t>Smeje sa žiakovým vtipom</a:t>
            </a:r>
          </a:p>
          <a:p>
            <a:r>
              <a:rPr lang="sk-SK" dirty="0" smtClean="0"/>
              <a:t>Prejavuje žiakovi úctu</a:t>
            </a:r>
          </a:p>
          <a:p>
            <a:r>
              <a:rPr lang="sk-SK" dirty="0" smtClean="0"/>
              <a:t>Známkuje a hodnotí (čo najskôr)</a:t>
            </a:r>
          </a:p>
          <a:p>
            <a:r>
              <a:rPr lang="sk-SK" dirty="0" smtClean="0"/>
              <a:t>Písomné práce vracia s komentárom, vystavuje práce žiaka</a:t>
            </a:r>
          </a:p>
          <a:p>
            <a:r>
              <a:rPr lang="sk-SK" dirty="0" smtClean="0"/>
              <a:t>Mimikou dáva najavo spokojnosť a dôveru</a:t>
            </a:r>
          </a:p>
          <a:p>
            <a:endParaRPr lang="sk-SK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Ocenenie žiaka</a:t>
            </a:r>
            <a:br>
              <a:rPr lang="sk-SK" dirty="0" smtClean="0"/>
            </a:b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186911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Závisí od:</a:t>
            </a:r>
          </a:p>
          <a:p>
            <a:r>
              <a:rPr lang="sk-SK" dirty="0" smtClean="0"/>
              <a:t>Výučbového cieľa (predmetu, vyučovacej jednotky, témy)</a:t>
            </a:r>
          </a:p>
          <a:p>
            <a:r>
              <a:rPr lang="sk-SK" dirty="0" smtClean="0"/>
              <a:t>Charakteru preberaného učiva (abstraktné, konkrétne, teoretické, praktické...)</a:t>
            </a:r>
          </a:p>
          <a:p>
            <a:r>
              <a:rPr lang="sk-SK" dirty="0" smtClean="0"/>
              <a:t>Prístupnosti a druhu materiálnych prostriedkov</a:t>
            </a:r>
          </a:p>
          <a:p>
            <a:r>
              <a:rPr lang="sk-SK" dirty="0" smtClean="0"/>
              <a:t>Organizačnej formy</a:t>
            </a:r>
          </a:p>
          <a:p>
            <a:r>
              <a:rPr lang="sk-SK" dirty="0" smtClean="0"/>
              <a:t>Fyziologicko-psychického stavu žiakov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Výber vyučovacej metódy</a:t>
            </a:r>
            <a:endParaRPr lang="sk-SK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k-SK" dirty="0" smtClean="0"/>
              <a:t>Vyučovacia metóda má byť:</a:t>
            </a:r>
          </a:p>
          <a:p>
            <a:r>
              <a:rPr lang="sk-SK" dirty="0" smtClean="0">
                <a:solidFill>
                  <a:srgbClr val="FF0000"/>
                </a:solidFill>
              </a:rPr>
              <a:t>Informatívne nosná</a:t>
            </a:r>
          </a:p>
          <a:p>
            <a:r>
              <a:rPr lang="sk-SK" dirty="0" err="1" smtClean="0">
                <a:solidFill>
                  <a:srgbClr val="FF0000"/>
                </a:solidFill>
              </a:rPr>
              <a:t>Formatívne</a:t>
            </a:r>
            <a:r>
              <a:rPr lang="sk-SK" dirty="0" smtClean="0">
                <a:solidFill>
                  <a:srgbClr val="FF0000"/>
                </a:solidFill>
              </a:rPr>
              <a:t> účinná</a:t>
            </a:r>
          </a:p>
          <a:p>
            <a:r>
              <a:rPr lang="sk-SK" dirty="0" smtClean="0"/>
              <a:t>Racionálne a emotívne pôsobivá</a:t>
            </a:r>
          </a:p>
          <a:p>
            <a:r>
              <a:rPr lang="sk-SK" dirty="0" smtClean="0"/>
              <a:t>Prirodzená</a:t>
            </a:r>
          </a:p>
          <a:p>
            <a:r>
              <a:rPr lang="sk-SK" dirty="0" smtClean="0"/>
              <a:t>Použiteľná v praxi</a:t>
            </a:r>
          </a:p>
          <a:p>
            <a:r>
              <a:rPr lang="sk-SK" dirty="0" smtClean="0"/>
              <a:t>Adekvátna žiakom</a:t>
            </a:r>
          </a:p>
          <a:p>
            <a:r>
              <a:rPr lang="sk-SK" dirty="0" smtClean="0"/>
              <a:t>Adekvátna učiteľovi</a:t>
            </a:r>
          </a:p>
          <a:p>
            <a:r>
              <a:rPr lang="sk-SK" dirty="0" smtClean="0"/>
              <a:t>Didakticky a finančne ekonomická</a:t>
            </a:r>
          </a:p>
          <a:p>
            <a:r>
              <a:rPr lang="sk-SK" dirty="0" smtClean="0">
                <a:solidFill>
                  <a:srgbClr val="FF0000"/>
                </a:solidFill>
              </a:rPr>
              <a:t>Výchovná</a:t>
            </a:r>
          </a:p>
          <a:p>
            <a:r>
              <a:rPr lang="sk-SK" dirty="0" smtClean="0"/>
              <a:t>Hygienická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Efektívnosť a účinnosť vyučovacej metódy</a:t>
            </a:r>
            <a:endParaRPr lang="sk-SK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la">
  <a:themeElements>
    <a:clrScheme name="Hal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al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al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19647</TotalTime>
  <Words>3913</Words>
  <Application>Microsoft Office PowerPoint</Application>
  <PresentationFormat>Prezentácia na obrazovke (4:3)</PresentationFormat>
  <Paragraphs>568</Paragraphs>
  <Slides>74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74</vt:i4>
      </vt:variant>
    </vt:vector>
  </HeadingPairs>
  <TitlesOfParts>
    <vt:vector size="80" baseType="lpstr">
      <vt:lpstr>Lucida Sans Unicode</vt:lpstr>
      <vt:lpstr>Verdana</vt:lpstr>
      <vt:lpstr>Wingdings</vt:lpstr>
      <vt:lpstr>Wingdings 2</vt:lpstr>
      <vt:lpstr>Wingdings 3</vt:lpstr>
      <vt:lpstr>Hala</vt:lpstr>
      <vt:lpstr>Metódy vyučovacieho procesu</vt:lpstr>
      <vt:lpstr>Postavenie a význam vyučovacích metód</vt:lpstr>
      <vt:lpstr>Charakteristika pojmu </vt:lpstr>
      <vt:lpstr>Prezentácia programu PowerPoint</vt:lpstr>
      <vt:lpstr>Klasifikácia vyučovacích metód</vt:lpstr>
      <vt:lpstr>Prezentácia programu PowerPoint</vt:lpstr>
      <vt:lpstr>Prezentácia programu PowerPoint</vt:lpstr>
      <vt:lpstr>Výber vyučovacej metódy</vt:lpstr>
      <vt:lpstr>Efektívnosť a účinnosť vyučovacej metódy</vt:lpstr>
      <vt:lpstr>Charakteristika vybraných metód</vt:lpstr>
      <vt:lpstr>Ako vidia motiváciu žiaci</vt:lpstr>
      <vt:lpstr>Ako dosiahnuť vzbudenie záujmu žiakov zo strany učiteľa</vt:lpstr>
      <vt:lpstr>Prezentácia programu PowerPoint</vt:lpstr>
      <vt:lpstr>Vstupné motivačné metódy</vt:lpstr>
      <vt:lpstr>Priebežné motivačné metódy</vt:lpstr>
      <vt:lpstr>Demotivačné faktory</vt:lpstr>
      <vt:lpstr>Prezentácia programu PowerPoint</vt:lpstr>
      <vt:lpstr>Motivácia      (FOCUZ)</vt:lpstr>
      <vt:lpstr>II. Expozičné metódy</vt:lpstr>
      <vt:lpstr>Informačno-receptívna metóda</vt:lpstr>
      <vt:lpstr>Reproduktívna metóda</vt:lpstr>
      <vt:lpstr>Problémové metódy</vt:lpstr>
      <vt:lpstr>Problémové metódy</vt:lpstr>
      <vt:lpstr>Problémové metódy</vt:lpstr>
      <vt:lpstr>Metódy konkretizácie všeobecnodidaktických metód </vt:lpstr>
      <vt:lpstr>1.1Monologické  metódy</vt:lpstr>
      <vt:lpstr>Prostriedky komunikácie</vt:lpstr>
      <vt:lpstr>Monologické metódy (výkladové)</vt:lpstr>
      <vt:lpstr>Vysvetľovanie</vt:lpstr>
      <vt:lpstr>Vysvetľovanie </vt:lpstr>
      <vt:lpstr>Prezentácia programu PowerPoint</vt:lpstr>
      <vt:lpstr>Techniky vysvetľovania</vt:lpstr>
      <vt:lpstr> Prednosti a nedostatky monologických metód</vt:lpstr>
      <vt:lpstr>Prezentácia programu PowerPoint</vt:lpstr>
      <vt:lpstr>Dialogické metódy</vt:lpstr>
      <vt:lpstr> Požiadavky na otázky   </vt:lpstr>
      <vt:lpstr>Technika kladenia otázok</vt:lpstr>
      <vt:lpstr> Prednosti a nedostatky metódy rozhovoru </vt:lpstr>
      <vt:lpstr>Diskusia</vt:lpstr>
      <vt:lpstr>Názorné metódy</vt:lpstr>
      <vt:lpstr>Demonštrácia  </vt:lpstr>
      <vt:lpstr>Etapy demonštrácie</vt:lpstr>
      <vt:lpstr>Zásady demonštrácie</vt:lpstr>
      <vt:lpstr>Pozorovanie</vt:lpstr>
      <vt:lpstr>3Praktické metódy</vt:lpstr>
      <vt:lpstr> Konkrétna skúsenosť </vt:lpstr>
      <vt:lpstr> Reflexia skúsenosti </vt:lpstr>
      <vt:lpstr> Konceptualizácia problému: </vt:lpstr>
      <vt:lpstr> Plánovanie aktívneho experimentovania </vt:lpstr>
      <vt:lpstr>III. FIXAČNÉ METÓDY (reproduktívne)</vt:lpstr>
      <vt:lpstr>Opakovanie</vt:lpstr>
      <vt:lpstr>Techniky opakovania</vt:lpstr>
      <vt:lpstr>Prezentácia programu PowerPoint</vt:lpstr>
      <vt:lpstr>Precvičovanie</vt:lpstr>
      <vt:lpstr>Fázy precvičovania</vt:lpstr>
      <vt:lpstr>Prezentácia programu PowerPoint</vt:lpstr>
      <vt:lpstr>IV. DIAGNOSTICKÉ METÓDY</vt:lpstr>
      <vt:lpstr>Funkcie preverovania  a hodnotenia </vt:lpstr>
      <vt:lpstr>Metódy a formy preverovania</vt:lpstr>
      <vt:lpstr>Ústne skúšanie</vt:lpstr>
      <vt:lpstr>Požiadavky na ústne skúšanie</vt:lpstr>
      <vt:lpstr>Prednosti ústneho skúšania</vt:lpstr>
      <vt:lpstr>Nedostatky ústneho skúšania</vt:lpstr>
      <vt:lpstr>Subjektivita hodnotenia</vt:lpstr>
      <vt:lpstr>Písomné skúšanie</vt:lpstr>
      <vt:lpstr>Požiadavky na písomné skúšanie</vt:lpstr>
      <vt:lpstr>Validita a reliabilita</vt:lpstr>
      <vt:lpstr>Metódy a formy hodnotenia</vt:lpstr>
      <vt:lpstr>Prezentácia programu PowerPoint</vt:lpstr>
      <vt:lpstr>Zásady preverovania a hodnotenia</vt:lpstr>
      <vt:lpstr>Klasifikácia </vt:lpstr>
      <vt:lpstr>Slovné hodnotenie</vt:lpstr>
      <vt:lpstr>Nedostatky súčasného skúšania a hodnotenia</vt:lpstr>
      <vt:lpstr>Ocenenie žiaka 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Metódy vyučovacieho procesu</dc:title>
  <dc:creator>Macka</dc:creator>
  <cp:lastModifiedBy>Vaskova</cp:lastModifiedBy>
  <cp:revision>138</cp:revision>
  <dcterms:created xsi:type="dcterms:W3CDTF">2010-10-11T13:58:32Z</dcterms:created>
  <dcterms:modified xsi:type="dcterms:W3CDTF">2024-12-03T09:57:12Z</dcterms:modified>
</cp:coreProperties>
</file>