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9"/>
  </p:notesMasterIdLst>
  <p:sldIdLst>
    <p:sldId id="256" r:id="rId5"/>
    <p:sldId id="301" r:id="rId6"/>
    <p:sldId id="257" r:id="rId7"/>
    <p:sldId id="300" r:id="rId8"/>
    <p:sldId id="282" r:id="rId9"/>
    <p:sldId id="261" r:id="rId10"/>
    <p:sldId id="288" r:id="rId11"/>
    <p:sldId id="289" r:id="rId12"/>
    <p:sldId id="266" r:id="rId13"/>
    <p:sldId id="292" r:id="rId14"/>
    <p:sldId id="293" r:id="rId15"/>
    <p:sldId id="294" r:id="rId16"/>
    <p:sldId id="295" r:id="rId17"/>
    <p:sldId id="271" r:id="rId18"/>
    <p:sldId id="283" r:id="rId19"/>
    <p:sldId id="284" r:id="rId20"/>
    <p:sldId id="302" r:id="rId21"/>
    <p:sldId id="285" r:id="rId22"/>
    <p:sldId id="286" r:id="rId23"/>
    <p:sldId id="290" r:id="rId24"/>
    <p:sldId id="299" r:id="rId25"/>
    <p:sldId id="296" r:id="rId26"/>
    <p:sldId id="297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9B7"/>
    <a:srgbClr val="090DA7"/>
    <a:srgbClr val="0A1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5" autoAdjust="0"/>
  </p:normalViewPr>
  <p:slideViewPr>
    <p:cSldViewPr>
      <p:cViewPr varScale="1">
        <p:scale>
          <a:sx n="110" d="100"/>
          <a:sy n="110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'zapísaní študenti 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'zapísaní študenti '!$B$3:$B$6</c:f>
              <c:strCache>
                <c:ptCount val="4"/>
                <c:pt idx="0">
                  <c:v>2020/2021</c:v>
                </c:pt>
                <c:pt idx="1">
                  <c:v>2021/2022</c:v>
                </c:pt>
                <c:pt idx="2">
                  <c:v>2022/2023</c:v>
                </c:pt>
                <c:pt idx="3">
                  <c:v>2023/2024</c:v>
                </c:pt>
              </c:strCache>
            </c:strRef>
          </c:cat>
          <c:val>
            <c:numRef>
              <c:f>'zapísaní študenti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7-43AF-872B-24CA7CA64D75}"/>
            </c:ext>
          </c:extLst>
        </c:ser>
        <c:ser>
          <c:idx val="1"/>
          <c:order val="1"/>
          <c:tx>
            <c:strRef>
              <c:f>'zapísaní študenti '!$C$2</c:f>
              <c:strCache>
                <c:ptCount val="1"/>
                <c:pt idx="0">
                  <c:v>zapísaní študenti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0873857322237745E-3"/>
                  <c:y val="-7.7055929559959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7-43AF-872B-24CA7CA64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rgbClr val="FF0000"/>
                </a:solidFill>
                <a:prstDash val="sysDot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'zapísaní študenti '!$B$3:$B$6</c:f>
              <c:strCache>
                <c:ptCount val="4"/>
                <c:pt idx="0">
                  <c:v>2020/2021</c:v>
                </c:pt>
                <c:pt idx="1">
                  <c:v>2021/2022</c:v>
                </c:pt>
                <c:pt idx="2">
                  <c:v>2022/2023</c:v>
                </c:pt>
                <c:pt idx="3">
                  <c:v>2023/2024</c:v>
                </c:pt>
              </c:strCache>
            </c:strRef>
          </c:cat>
          <c:val>
            <c:numRef>
              <c:f>'zapísaní študenti '!$C$3:$C$6</c:f>
              <c:numCache>
                <c:formatCode>General</c:formatCode>
                <c:ptCount val="4"/>
                <c:pt idx="0">
                  <c:v>183</c:v>
                </c:pt>
                <c:pt idx="1">
                  <c:v>225</c:v>
                </c:pt>
                <c:pt idx="2">
                  <c:v>347</c:v>
                </c:pt>
                <c:pt idx="3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97-43AF-872B-24CA7CA64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179520"/>
        <c:axId val="141201792"/>
      </c:barChart>
      <c:catAx>
        <c:axId val="1411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141201792"/>
        <c:crosses val="autoZero"/>
        <c:auto val="1"/>
        <c:lblAlgn val="ctr"/>
        <c:lblOffset val="100"/>
        <c:noMultiLvlLbl val="0"/>
      </c:catAx>
      <c:valAx>
        <c:axId val="1412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117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F1394-677F-4413-924A-01894DE7739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BBB7-68CC-4DE3-9FB7-B521C911A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rokoch 1939 – 1950 mala SVŠT 5 odborov a medzi nimi aj Odbor obchodného inžinierstva;  v rokoch 1952 -1960 bola na SVŠT  zriadená  Fakulta ekonomického inžinierstva s tromi smermi: chemickým, stavebným a strojárskym, ktorá bola v r. 1960 zrušená a jej tri študijné smery boli pričlenené k príslušným fakultám. Od 1.4.1991 prijala SVŠT súčasný názov STU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BBB7-68CC-4DE3-9FB7-B521C911AC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rokoch 1939 – 1950 mala SVŠT 5 odborov a medzi nimi aj Odbor obchodného inžinierstva;  v rokoch 1952 -1960 bola na SVŠT  zriadená  Fakulta ekonomického inžinierstva s tromi smermi: chemickým, stavebným a strojárskym, ktorá bola v r. 1960 zrušená a jej tri študijné smery boli pričlenené k príslušným fakultám. Od 1.4.1991 prijala SVŠT súčasný názov STU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BBB7-68CC-4DE3-9FB7-B521C911AC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1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rokoch 1939 – 1950 mala SVŠT 5 odborov a medzi nimi aj Odbor obchodného inžinierstva;  v rokoch 1952 -1960 bola na SVŠT  zriadená  Fakulta ekonomického inžinierstva s tromi smermi: chemickým, stavebným a strojárskym, ktorá bola v r. 1960 zrušená a jej tri študijné smery boli pričlenené k príslušným fakultám. Od 1.4.1991 prijala SVŠT súčasný názov STU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BBB7-68CC-4DE3-9FB7-B521C911AC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6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BBB7-68CC-4DE3-9FB7-B521C911AC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6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21/20: 10 543 </a:t>
            </a:r>
            <a:r>
              <a:rPr lang="sk-SK" dirty="0" err="1"/>
              <a:t>št</a:t>
            </a:r>
            <a:r>
              <a:rPr lang="sk-SK" dirty="0"/>
              <a:t> /189 ÚM          22/23: 10 976 </a:t>
            </a:r>
            <a:r>
              <a:rPr lang="sk-SK" dirty="0" err="1"/>
              <a:t>št</a:t>
            </a:r>
            <a:r>
              <a:rPr lang="sk-SK" dirty="0"/>
              <a:t> / </a:t>
            </a:r>
            <a:r>
              <a:rPr lang="sk-SK"/>
              <a:t>298 ÚM       23/24:   10 810  /408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BBB7-68CC-4DE3-9FB7-B521C911AC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2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BBB7-68CC-4DE3-9FB7-B521C911AC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2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D18-C3D7-41D2-A1EA-B4B4F6529089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2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463A-014D-4435-9555-9BF8CDBCF314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5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D02D-9675-4218-A7FF-1BF0FF0AB0FA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1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6ABB-194C-427A-9C84-9343DF05C0B5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4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F5B-FA58-4B87-BE6C-EF8835089AA8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8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8782-4398-43CD-AAC2-662162C077DF}" type="datetime1">
              <a:rPr lang="en-GB" smtClean="0"/>
              <a:t>20/12/2023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7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B5E-EDB2-484A-A3E7-0A6129E61705}" type="datetime1">
              <a:rPr lang="en-GB" smtClean="0"/>
              <a:t>20/12/2023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8547-5C61-4F9C-B2C1-E76321FAD933}" type="datetime1">
              <a:rPr lang="en-GB" smtClean="0"/>
              <a:t>20/12/2023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4EC4-6A2E-4E66-9318-DCEC5692E083}" type="datetime1">
              <a:rPr lang="en-GB" smtClean="0"/>
              <a:t>20/12/2023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7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73B1-3905-4042-99AF-CA5324978337}" type="datetime1">
              <a:rPr lang="en-GB" smtClean="0"/>
              <a:t>20/12/2023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6CD9-8FEA-4FF6-98B2-6C674D2C2FE0}" type="datetime1">
              <a:rPr lang="en-GB" smtClean="0"/>
              <a:t>20/12/2023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A6C3-FE4C-4C54-A2E1-73D74EA243D8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8F98-5A85-43B5-B357-ECF72280C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2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696" y="1097309"/>
            <a:ext cx="8278688" cy="2331691"/>
          </a:xfrm>
        </p:spPr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FAKULTA PLÁNOVANIA A EKONOMICKÉHO INŽINIERSTVA STU</a:t>
            </a:r>
            <a:br>
              <a:rPr lang="en-GB" sz="4000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na zriadenie</a:t>
            </a:r>
            <a:endParaRPr lang="en-GB" sz="3100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/>
          </a:bodyPr>
          <a:lstStyle/>
          <a:p>
            <a:r>
              <a:rPr lang="sk-SK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sk-S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2023</a:t>
            </a:r>
          </a:p>
          <a:p>
            <a:endParaRPr lang="sk-SK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 Zajko, Daniela </a:t>
            </a:r>
            <a:r>
              <a:rPr lang="sk-SK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Špirková</a:t>
            </a:r>
            <a:r>
              <a:rPr lang="sk-S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Maroš </a:t>
            </a:r>
            <a:r>
              <a:rPr lang="sk-SK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Finka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6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08720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analýza </a:t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Fakulty plánovania a ekonomického inžinierstva STU -1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510754"/>
              </p:ext>
            </p:extLst>
          </p:nvPr>
        </p:nvGraphicFramePr>
        <p:xfrm>
          <a:off x="611560" y="980728"/>
          <a:ext cx="8157592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Silné stránky 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Slabé stránky - 1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Akreditované  -  všetky 3 stupne  študijných programov 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 ŠO Ekonómia a manažment a ŠO Priestorové plánovanie na ÚM STU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→ </a:t>
                      </a: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rast atraktivity FPEI a konkurenčná výhoda.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Vysoké pracovné zaťaženie 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vysokoškolských učiteľov pedagogickými a narastajúcimi administratívnymi povinnosťami → negatívum pre tvorivý výskumný potenciál FPEI.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Rozvoj študijných programov v súlade s novými poznatkami teórie, potrebami praxe a využitím interdisciplinárneho prístupu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→  </a:t>
                      </a: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vyššia pripravenosť absolventa na vstup na trh práce a vypĺňa sa medzera v dopyte po chýbajúcich kvalifikovaných odborníkoch.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Neexistencia grémií na úrovni FPEI.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Rast atraktivity FPEI pre kvalitných mladých 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vedecko-pedagogických pracovníkov fakulty.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Sťažený marketing nefakultného pracoviska 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voči študentom a odbornej praxi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08720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analýza </a:t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Fakulty plánovania a ekonomického inžinierstva STU - 2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131929"/>
              </p:ext>
            </p:extLst>
          </p:nvPr>
        </p:nvGraphicFramePr>
        <p:xfrm>
          <a:off x="611560" y="980728"/>
          <a:ext cx="8157592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Silné stránky 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Slabé stránky - 2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Rast počtu študentov ŠO Ekonómia a manažment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 pomere k celkovému počtu pedagógov vo všetkých 3 stupňoch štúdia </a:t>
                      </a: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 stabilný počet študentov ŠO Priestorové plánovanie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→  pozitívny vývoj ukazovateľov FPEI rozhodujúcich pre nárokové </a:t>
                      </a: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získavanie prostriedkov zo štátneho rozpočtu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(ukazovatele typu koeficientu ekonomickej a personálnej náročnosti pre ďalšie roky a pod.)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Sťažené procesy administrovania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- chýba autonómnosť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Široká sieť kvalitných zahraničných vzťahov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 príbuznými zahraničnými vysokoškolskými pracoviskami a </a:t>
                      </a: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významné medzinárodné kontakty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viacerých vedecko-pedagogických pracovníkov FPEI.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Nemá habilitačné a inauguračné práva,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lebo nie je možné dosiahnuť adekvátne zastúpenie odboru vo schvaľujúcej Vedeckej rade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Kvalitné vybavenie učební a laboratórií didaktickou - najmä audiovizuálnou technikou a integrovaným systémom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aj v porovnaní so štandardom európskych a svetových univerzít.  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Chýbajú špecializované učebne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napr. pre ekonomické modelovanie, simulácie a pod.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Vysoký podiel zahraničných výskumných grantov a zmlúv o spolupráci s praxou.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Popredné miesto v rámci STU vo vedecko-výskumných aktivitách so zahraničnými partnermi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08720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analýza </a:t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Fakulty plánovania a ekonomického inžinierstva STU - 3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34977"/>
              </p:ext>
            </p:extLst>
          </p:nvPr>
        </p:nvGraphicFramePr>
        <p:xfrm>
          <a:off x="611560" y="980728"/>
          <a:ext cx="815759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Príležitosti - 1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Hrozby (riziká) - 1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Rozvoj nových ŠP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 rámci akreditovaných ŠO – jedinečných na STU.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Možnosť odlákania najkvalitnejších akademických osobností,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 súvislosti s ich interdisciplinárnym rozmerom, garantujúcich študijné programy z  novej fakulty STU na iné vysoké školy → ohrozenie  študijných programov a existencie fakulty.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Nová fakulta → rast renomé a možností úspešného uplatnenia sa jej absolventov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 rôznych odvetviach hospodárstva. Sú schopní riešiť parciálne problémy podnikov,  ktoré  sa  týkajú priestorového plánovania, odborných ekonomických, informačných, právnych  a  ďalších  otázok  podnikových procesov, analyzovať riziká  v investičnom  plánovaní a rozhodovaní.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Vyššie úväzkové zaťaženie učiteľov novej fakulty STU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oproti fakultám podobného typu na iných vysokých školách → menšie časové možnosti pre ich vedecko-výskumné, publikačné a ďalšie akademické aktivity.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Nová fakulta – príležitosť na intenzívnejšie rozvíjanie existujúcej spolupráce v oblasti vzdelávania a výskumu 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 fakultami STU a následný kvalifikačný rast pracovníkov fakulty, medzinárodné výskumné programy, granty, medzinárodné vedecké konferencie, výskumné semináre, a pod.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Stupeň neistoty v oblasti legislatívy v oblasti VŠ vzdelávania</a:t>
                      </a: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legislatívne bariéry – pomalé novelizovanie a nie vždy kvalitné právne normy.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08720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analýza </a:t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Fakulty plánovania a ekonomického inžinierstva STU- 4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400503"/>
              </p:ext>
            </p:extLst>
          </p:nvPr>
        </p:nvGraphicFramePr>
        <p:xfrm>
          <a:off x="611560" y="980728"/>
          <a:ext cx="8157592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Príležitosti - 2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Hrozby (riziká) - 2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Oslovenie uchádzačov o štúdium </a:t>
                      </a: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ponukou, ktorá chýba na fakultách STU a na iných univerzitách v SR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→ nárast počtu študentov.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Rast bežných nákladov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ktoré súvisia  </a:t>
                      </a:r>
                      <a:b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 prevádzkou novej fakulty. 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Rast počtu zahraničných študentov</a:t>
                      </a:r>
                      <a:r>
                        <a:rPr lang="sk-SK" sz="16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na STU </a:t>
                      </a:r>
                      <a:r>
                        <a:rPr lang="sk-SK" sz="1600" b="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cez  študijné programy novej fakulty.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Akreditácia ŠP prostredníctvom Joint degree.</a:t>
                      </a:r>
                      <a:endParaRPr lang="en-GB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Interdisciplinárna spolupráca 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 vnútri fakulty, ako aj s fakultami STU vo vede, výskume a pedagogike.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Rast možností podnikateľskej činnosti </a:t>
                      </a:r>
                      <a:r>
                        <a:rPr lang="sk-SK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univerzity a v rámci nej aj novej fakulty.</a:t>
                      </a: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br>
              <a:rPr lang="sk-SK" dirty="0"/>
            </a:br>
            <a:r>
              <a:rPr lang="sk-SK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Ďakujeme Vám za pozornosť a podporu</a:t>
            </a:r>
            <a:br>
              <a:rPr lang="sk-SK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42" y="1484784"/>
            <a:ext cx="5905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229200"/>
            <a:ext cx="8357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Tešíme sa na našu ďalšiu spoluprácu </a:t>
            </a:r>
          </a:p>
          <a:p>
            <a:pPr algn="ctr"/>
            <a:r>
              <a:rPr lang="sk-SK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prospech STU</a:t>
            </a:r>
            <a:endParaRPr lang="en-GB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936104"/>
          </a:xfrm>
        </p:spPr>
        <p:txBody>
          <a:bodyPr>
            <a:normAutofit fontScale="90000"/>
          </a:bodyPr>
          <a:lstStyle/>
          <a:p>
            <a:pPr lvl="0"/>
            <a:br>
              <a:rPr lang="sk-SK" altLang="en-US" sz="3600" dirty="0"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sk-SK" altLang="en-US" sz="31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Príloha 1: Vývoj počtu študentov v ak. r. 2022/2023  v porovnaní s ak. r. 2021 /2022</a:t>
            </a:r>
            <a:br>
              <a:rPr lang="sk-SK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537699"/>
              </p:ext>
            </p:extLst>
          </p:nvPr>
        </p:nvGraphicFramePr>
        <p:xfrm>
          <a:off x="689288" y="1196752"/>
          <a:ext cx="7704856" cy="33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</a:rPr>
                        <a:t>Univerzita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Počet študentov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univerzity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</a:rPr>
                        <a:t>Rozdiel (%) voči  ak. r. 2021/2022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Študenti </a:t>
                      </a:r>
                      <a:r>
                        <a:rPr lang="sk-SK" sz="1600" dirty="0" err="1">
                          <a:effectLst/>
                        </a:rPr>
                        <a:t>tech</a:t>
                      </a:r>
                      <a:r>
                        <a:rPr lang="sk-SK" sz="1600" dirty="0">
                          <a:effectLst/>
                        </a:rPr>
                        <a:t>. -ekon. ŠP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</a:rPr>
                        <a:t>Študenti  </a:t>
                      </a:r>
                      <a:r>
                        <a:rPr lang="sk-SK" sz="1600" dirty="0" err="1">
                          <a:effectLst/>
                        </a:rPr>
                        <a:t>tech</a:t>
                      </a:r>
                      <a:r>
                        <a:rPr lang="sk-SK" sz="1600" dirty="0">
                          <a:effectLst/>
                        </a:rPr>
                        <a:t>. -ekon. ŠP (%)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>
                          <a:effectLst/>
                        </a:rPr>
                        <a:t>Rozdiel (%) voči ak. r. 2021/2022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STU Bratislava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10 976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+ 4,1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298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 2,81 (ÚM STU)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+63,7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>
                          <a:effectLst/>
                          <a:latin typeface="+mn-lt"/>
                        </a:rPr>
                        <a:t>TU Košice</a:t>
                      </a:r>
                      <a:endParaRPr lang="en-GB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11 237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+17,38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870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 7,74 (</a:t>
                      </a:r>
                      <a:r>
                        <a:rPr lang="sk-SK" sz="1600" dirty="0" err="1">
                          <a:effectLst/>
                          <a:latin typeface="+mn-lt"/>
                        </a:rPr>
                        <a:t>EkF</a:t>
                      </a:r>
                      <a:r>
                        <a:rPr lang="sk-SK" sz="1600" dirty="0">
                          <a:effectLst/>
                          <a:latin typeface="+mn-lt"/>
                        </a:rPr>
                        <a:t> TUKE)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>
                          <a:effectLst/>
                          <a:latin typeface="+mn-lt"/>
                        </a:rPr>
                        <a:t>UNI Žilina</a:t>
                      </a:r>
                      <a:endParaRPr lang="en-GB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7 408 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-1,52  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2 103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28,39 ( FRI, FHV)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-0,03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VUT Brno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17 505 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-3,49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2 272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</a:rPr>
                        <a:t> 12,98 (FAPO)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-13,8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VŠB TU Ostrava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11 490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+0,9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2 817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sk-SK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EkF</a:t>
                      </a: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VŠB TUO)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+2,5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15</a:t>
            </a:fld>
            <a:endParaRPr lang="en-GB"/>
          </a:p>
        </p:txBody>
      </p:sp>
      <p:sp>
        <p:nvSpPr>
          <p:cNvPr id="7" name="BlokTextu 6"/>
          <p:cNvSpPr txBox="1"/>
          <p:nvPr/>
        </p:nvSpPr>
        <p:spPr>
          <a:xfrm>
            <a:off x="617280" y="4725144"/>
            <a:ext cx="784887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1600" b="1" dirty="0"/>
              <a:t>Konzervatívna prognóza vývoja počtu študentov FPEI STU na základe čísel ak. r. 2023/2024: </a:t>
            </a:r>
            <a:r>
              <a:rPr lang="sk-SK" sz="1600" dirty="0"/>
              <a:t>počet študentov:  </a:t>
            </a:r>
            <a:r>
              <a:rPr lang="sk-SK" sz="1600" b="1" dirty="0"/>
              <a:t>STU</a:t>
            </a:r>
            <a:r>
              <a:rPr lang="sk-SK" sz="1600" dirty="0"/>
              <a:t> 10 810 (t.j. – 1,5%),                            </a:t>
            </a:r>
            <a:r>
              <a:rPr lang="sk-SK" sz="1600" b="1" dirty="0"/>
              <a:t>ÚM STU</a:t>
            </a:r>
            <a:r>
              <a:rPr lang="sk-SK" sz="1600" dirty="0"/>
              <a:t> 408 (3,8 %, t.j. +36,9%)     </a:t>
            </a:r>
            <a:endParaRPr lang="en-GB" sz="1600" dirty="0"/>
          </a:p>
          <a:p>
            <a:endParaRPr lang="sk-SK" sz="1600" dirty="0"/>
          </a:p>
          <a:p>
            <a:r>
              <a:rPr lang="sk-SK" sz="1600" dirty="0"/>
              <a:t>Zriadenie  FPEI a jej aktívny marketing štúdia </a:t>
            </a:r>
            <a:r>
              <a:rPr lang="sk-SK" sz="1600" b="1" dirty="0"/>
              <a:t>má potenciál pritiahnuť na STU študentov</a:t>
            </a:r>
          </a:p>
          <a:p>
            <a:r>
              <a:rPr lang="sk-SK" sz="1600" b="1" dirty="0"/>
              <a:t>v priebehu 2 až 3 rokov do 10% až 11% z celkového počtu študentov STU,</a:t>
            </a:r>
            <a:r>
              <a:rPr lang="sk-SK" sz="1600" dirty="0"/>
              <a:t> t.j. </a:t>
            </a:r>
          </a:p>
          <a:p>
            <a:r>
              <a:rPr lang="sk-SK" sz="1600" dirty="0"/>
              <a:t>zo súčasných  408 študentov na 1 000 až 1 100 študentov, </a:t>
            </a:r>
          </a:p>
          <a:p>
            <a:r>
              <a:rPr lang="sk-SK" sz="1600" dirty="0"/>
              <a:t>a tým aj tlmiť odchody slovenských študentov na štúdium do ČR.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35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2: Vývoj počtu študentov vybratých univerzít v SR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78504" y="5733256"/>
            <a:ext cx="3664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Zdroj: Výročná správa STU za r. 2022, s. 24</a:t>
            </a:r>
            <a:endParaRPr lang="en-GB" sz="160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16</a:t>
            </a:fld>
            <a:endParaRPr lang="en-GB"/>
          </a:p>
        </p:txBody>
      </p:sp>
      <p:pic>
        <p:nvPicPr>
          <p:cNvPr id="7" name="Obrázok 6"/>
          <p:cNvPicPr/>
          <p:nvPr/>
        </p:nvPicPr>
        <p:blipFill rotWithShape="1">
          <a:blip r:embed="rId2"/>
          <a:srcRect l="11755" t="42059" r="48675" b="26266"/>
          <a:stretch/>
        </p:blipFill>
        <p:spPr bwMode="auto">
          <a:xfrm>
            <a:off x="539553" y="1268760"/>
            <a:ext cx="8136904" cy="439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96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sk-SK" altLang="en-US" sz="31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sk-SK" altLang="en-US" sz="31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Príloha 3:</a:t>
            </a:r>
            <a:r>
              <a:rPr lang="sk-SK" sz="31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Vývoj počtu zapísaných študentov </a:t>
            </a: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 STU </a:t>
            </a:r>
            <a:b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sk-SK" sz="31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ŠP Bc., Ing. a PhD</a:t>
            </a:r>
            <a:r>
              <a:rPr lang="sk-SK" sz="3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sk-SK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01974"/>
              </p:ext>
            </p:extLst>
          </p:nvPr>
        </p:nvGraphicFramePr>
        <p:xfrm>
          <a:off x="1475656" y="5805264"/>
          <a:ext cx="5596880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Pozn</a:t>
                      </a:r>
                      <a:r>
                        <a:rPr lang="en-GB" sz="1200" u="none" strike="noStrike" dirty="0">
                          <a:effectLst/>
                        </a:rPr>
                        <a:t>.:    </a:t>
                      </a:r>
                      <a:r>
                        <a:rPr lang="en-GB" sz="1200" u="none" strike="noStrike" dirty="0" err="1">
                          <a:effectLst/>
                        </a:rPr>
                        <a:t>údaje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za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roky</a:t>
                      </a:r>
                      <a:r>
                        <a:rPr lang="en-GB" sz="1200" u="none" strike="noStrike" dirty="0">
                          <a:effectLst/>
                        </a:rPr>
                        <a:t> 2020 </a:t>
                      </a:r>
                      <a:r>
                        <a:rPr lang="en-GB" sz="1200" u="none" strike="noStrike" dirty="0" err="1">
                          <a:effectLst/>
                        </a:rPr>
                        <a:t>až</a:t>
                      </a:r>
                      <a:r>
                        <a:rPr lang="en-GB" sz="1200" u="none" strike="noStrike" dirty="0">
                          <a:effectLst/>
                        </a:rPr>
                        <a:t> 2023, </a:t>
                      </a:r>
                      <a:r>
                        <a:rPr lang="en-GB" sz="1200" u="none" strike="noStrike" dirty="0" err="1">
                          <a:effectLst/>
                        </a:rPr>
                        <a:t>lebo</a:t>
                      </a:r>
                      <a:r>
                        <a:rPr lang="en-GB" sz="1200" u="none" strike="noStrike" dirty="0">
                          <a:effectLst/>
                        </a:rPr>
                        <a:t>  ŠP IPPP ING. </a:t>
                      </a:r>
                      <a:r>
                        <a:rPr lang="en-GB" sz="1200" u="none" strike="noStrike" dirty="0" err="1">
                          <a:effectLst/>
                        </a:rPr>
                        <a:t>sa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rozbehol</a:t>
                      </a:r>
                      <a:r>
                        <a:rPr lang="en-GB" sz="1200" u="none" strike="noStrike" dirty="0">
                          <a:effectLst/>
                        </a:rPr>
                        <a:t> v </a:t>
                      </a:r>
                      <a:r>
                        <a:rPr lang="en-GB" sz="1200" u="none" strike="noStrike" dirty="0" err="1">
                          <a:effectLst/>
                        </a:rPr>
                        <a:t>ak.r</a:t>
                      </a:r>
                      <a:r>
                        <a:rPr lang="en-GB" sz="1200" u="none" strike="noStrike" dirty="0">
                          <a:effectLst/>
                        </a:rPr>
                        <a:t>. 2020/21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ĺžnik 9"/>
          <p:cNvSpPr/>
          <p:nvPr/>
        </p:nvSpPr>
        <p:spPr>
          <a:xfrm>
            <a:off x="1115616" y="6269504"/>
            <a:ext cx="69847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  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údaje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roky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2023,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lebo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ŠP IPPP ING.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rozbehol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ak.r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2020/21 </a:t>
            </a:r>
          </a:p>
        </p:txBody>
      </p:sp>
    </p:spTree>
    <p:extLst>
      <p:ext uri="{BB962C8B-B14F-4D97-AF65-F5344CB8AC3E}">
        <p14:creationId xmlns:p14="http://schemas.microsoft.com/office/powerpoint/2010/main" val="407109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4: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Podiel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súčastí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zahraničných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výskumných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grantoch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91680" y="5877272"/>
            <a:ext cx="433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Výročná správa STU  za r. 2022, s. 74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18</a:t>
            </a:fld>
            <a:endParaRPr lang="en-GB"/>
          </a:p>
        </p:txBody>
      </p:sp>
      <p:pic>
        <p:nvPicPr>
          <p:cNvPr id="7" name="Zástupný symbol obsahu 4"/>
          <p:cNvPicPr>
            <a:picLocks noGrp="1"/>
          </p:cNvPicPr>
          <p:nvPr>
            <p:ph idx="1"/>
          </p:nvPr>
        </p:nvPicPr>
        <p:blipFill rotWithShape="1">
          <a:blip r:embed="rId2"/>
          <a:srcRect l="27070" t="13866" r="38335" b="53488"/>
          <a:stretch/>
        </p:blipFill>
        <p:spPr bwMode="auto">
          <a:xfrm>
            <a:off x="1043608" y="1412776"/>
            <a:ext cx="6691759" cy="4129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887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Príloha 5:  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Podiel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súčastí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zahraničných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výskumných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grantoch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jedného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tvorivého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pracovníka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19672" y="5733256"/>
            <a:ext cx="433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Výročná správa STU  za r. 2022, s. 74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19</a:t>
            </a:fld>
            <a:endParaRPr lang="en-GB"/>
          </a:p>
        </p:txBody>
      </p:sp>
      <p:pic>
        <p:nvPicPr>
          <p:cNvPr id="7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26887" t="54486" r="37692" b="12719"/>
          <a:stretch/>
        </p:blipFill>
        <p:spPr bwMode="auto">
          <a:xfrm>
            <a:off x="1333104" y="1412776"/>
            <a:ext cx="6911304" cy="4137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69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Prečo FPEI a prečo teraz?</a:t>
            </a:r>
            <a:endParaRPr lang="en-GB" sz="3200" b="1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5516" y="836712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ÚM STU sa za 15 rokov rozvinul do úrovne fakulty: </a:t>
            </a:r>
          </a:p>
          <a:p>
            <a:pPr marL="0" lvl="0" indent="0">
              <a:buNone/>
            </a:pPr>
            <a:r>
              <a:rPr lang="sk-SK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 počtu študentov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ÚM STU na úroveň iných fakúlt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záujem o štúdium na ÚM STU prevyšujúci jeho kapacity </a:t>
            </a:r>
            <a:endParaRPr lang="sk-S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výkonnosť vo </a:t>
            </a:r>
            <a:r>
              <a:rPr lang="sk-SK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VaV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 priemerom STU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kvalifikačná štruktúra nad priemerom STU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1/4 v kategórii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inagurovaných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profesorov (7), 1/3 v kategórii habilitovaných docentov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akreditovaných študijných programov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2 študijných odboroch v slovenčine a angličtine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Medzinárodné uznanie a akceptácia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(aktuálne 3 spoločné pracoviská s prestížnymi svetovými univerzitami v Ríme,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Shaghai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Hannoveri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Grenoble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projekty HORIZON,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jont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PhD program s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Ferarra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Excelentné pracovisko EU (2x ocenené) vo vede a výskume, vedec SR roka, Danubius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projekt  najlepšej praxe UNEP OSN, a i.)</a:t>
            </a:r>
          </a:p>
          <a:p>
            <a:pPr marL="0" lvl="0" indent="0">
              <a:buNone/>
            </a:pPr>
            <a:endParaRPr lang="sk-SK" sz="2000" b="1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sk-SK" sz="20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k-SK" sz="30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FPEI bude v už čase vzniku porovnateľná s 	ostatnými fakultami STU</a:t>
            </a:r>
            <a:endParaRPr lang="sk-SK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4401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sk-SK" sz="3100" dirty="0"/>
            </a:b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6: Publikačná činnosť ÚM STU za obdobie 1.1.2008 – 31.12. 2022</a:t>
            </a:r>
            <a:br>
              <a:rPr lang="en-GB" b="1" dirty="0"/>
            </a:br>
            <a:endParaRPr lang="en-GB" b="1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36376"/>
              </p:ext>
            </p:extLst>
          </p:nvPr>
        </p:nvGraphicFramePr>
        <p:xfrm>
          <a:off x="1187623" y="1268760"/>
          <a:ext cx="7200801" cy="5181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Vedecký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celok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Vedecký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časť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editovanej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knihy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alebo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zborníka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Vedecký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časopisu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Pedagogický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celok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Odborný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celok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Odborný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časť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knižnej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publikácie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alebo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zborníka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Odborný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časopisu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Umelecký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celok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ako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celok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Iný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výstup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publikačnej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činnosti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časopisu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AFD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AFG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AFK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AFK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záznamy, ktoré neprešli globalkami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Celkový počet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k-SK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20</a:t>
            </a:fld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7624" y="911423"/>
            <a:ext cx="4320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Štatistika</a:t>
            </a:r>
            <a:r>
              <a:rPr kumimoji="0" lang="de-DE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de-DE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kategória</a:t>
            </a:r>
            <a:r>
              <a:rPr kumimoji="0" lang="de-DE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publikačnej</a:t>
            </a:r>
            <a:r>
              <a:rPr kumimoji="0" lang="de-DE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kumimoji="0" lang="de-DE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kumimoji="0" lang="de-DE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kumimoji="0" lang="de-DE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9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pPr algn="l"/>
            <a:br>
              <a:rPr lang="sk-SK" sz="3200" dirty="0"/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7: Počty publikácií súčastí STU  za roky 2016 - 2022</a:t>
            </a:r>
            <a:b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</p:spPr>
        <p:txBody>
          <a:bodyPr/>
          <a:lstStyle/>
          <a:p>
            <a:fld id="{8BC68F98-5A85-43B5-B357-ECF72280C755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idx="1"/>
          </p:nvPr>
        </p:nvPicPr>
        <p:blipFill rotWithShape="1">
          <a:blip r:embed="rId2"/>
          <a:srcRect l="9602" t="29706" r="17219" b="12017"/>
          <a:stretch/>
        </p:blipFill>
        <p:spPr bwMode="auto">
          <a:xfrm>
            <a:off x="827584" y="3645024"/>
            <a:ext cx="604867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39770"/>
              </p:ext>
            </p:extLst>
          </p:nvPr>
        </p:nvGraphicFramePr>
        <p:xfrm>
          <a:off x="827584" y="836712"/>
          <a:ext cx="5976664" cy="2736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034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FCHPT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k-SK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FEI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ÚM STU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FIIT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5868144" y="6093296"/>
            <a:ext cx="2813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Výročná správa STU za r. 2022, s. 77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782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b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8: Materiálno-technické a priestorové zabezpečenie FPEI</a:t>
            </a:r>
            <a:b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priestory ÚM STU v 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kampuse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 na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Vazovovej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Mýtnej ulici,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dostatočné priestorové zázemie pre fungovanie a rozvoj FPEI: </a:t>
            </a:r>
          </a:p>
          <a:p>
            <a:pPr indent="106363">
              <a:buFontTx/>
              <a:buChar char="-"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Všeobecné učebne a 5 špecializovaných učební s priemernou kapacitou 40 miest, </a:t>
            </a:r>
          </a:p>
          <a:p>
            <a:pPr indent="106363">
              <a:buFontTx/>
              <a:buChar char="-"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Laboratórium ekonomického modelovania a Laboratórium priestorového modelovania -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slúžia nielen na prácu v 4D priestore ale aj na prácu v prostredí GIS,</a:t>
            </a:r>
          </a:p>
          <a:p>
            <a:pPr indent="106363">
              <a:buFontTx/>
              <a:buChar char="-"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Študentská študovňa a knižnica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106363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Miestnosti pre pedagógov. </a:t>
            </a:r>
          </a:p>
          <a:p>
            <a:pPr indent="106363"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SPECTRA CE EU je správcom medzinárodného dátového servera v spolupráci s WWF pre udržateľný priestorový rozvoj v Karpatskom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makroregióne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Zabezpečenie knižničných služieb v mieste uskutočňovania študijných programov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Knižnica STU funguje ako univerzitná virtuálna platforma integrujúca pracoviská knižníc  a informačných centier zložiek univerzity, poskytuje služby všetkým študentom STU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algn="l"/>
            <a:br>
              <a:rPr lang="sk-SK" sz="3100" dirty="0"/>
            </a:b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9: Administratívni zamestnanci a vedenie – </a:t>
            </a:r>
            <a:b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súčasný stav a predpoklad pri vzniku FPEI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802717"/>
              </p:ext>
            </p:extLst>
          </p:nvPr>
        </p:nvGraphicFramePr>
        <p:xfrm>
          <a:off x="467544" y="836712"/>
          <a:ext cx="8352928" cy="5616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3855">
                        <a:spcAft>
                          <a:spcPts val="0"/>
                        </a:spcAft>
                      </a:pP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Organizačná zložka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Počet 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zamestnancov</a:t>
                      </a:r>
                      <a:r>
                        <a:rPr lang="sk-SK" sz="14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(teraz 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ÚM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STU)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Počet 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zamestnancov</a:t>
                      </a:r>
                      <a:r>
                        <a:rPr lang="sk-SK" sz="14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(predpoklad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FPEI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indent="635" algn="l">
                        <a:spcAft>
                          <a:spcPts val="0"/>
                        </a:spcAft>
                      </a:pP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Mzdové nároky</a:t>
                      </a:r>
                      <a:r>
                        <a:rPr lang="sk-SK" sz="1400" spc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sk-SK" sz="1400" spc="1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admin. </a:t>
                      </a:r>
                      <a:r>
                        <a:rPr lang="sk-SK" sz="1400" spc="13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zam-cov</a:t>
                      </a:r>
                      <a:r>
                        <a:rPr lang="sk-SK" sz="140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(€) </a:t>
                      </a:r>
                      <a:r>
                        <a:rPr lang="sk-SK" sz="1400" b="1" kern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(predpoklad)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68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Vedenie fakulty - dekan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riaditeľ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07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prodekan pre všetky stupne vzdelávania, ďalšie formy vzdelávania a sociálnu starostlivosť o študentov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zástupca riaditeľa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0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prodekan pre vedu a výskum, zahraničné vzťahy, mobility a vzťahy s verejnosťou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zástupca riaditeľa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079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prodekan pre kvalitu, prax, propagáciu fakulty, rozvoj fakulty, ľudské zdroje a ekonomiku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zástupca riaditeľa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368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Študijné oddelenie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3 000+1 125**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92">
                <a:tc>
                  <a:txBody>
                    <a:bodyPr/>
                    <a:lstStyle/>
                    <a:p>
                      <a:pPr marL="64770" marR="520700">
                        <a:lnSpc>
                          <a:spcPts val="13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Sekretariát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riaditeľa</a:t>
                      </a:r>
                      <a:r>
                        <a:rPr lang="sk-SK" sz="1200" spc="1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(dekana)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64770" marR="514985"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Odd. pre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VVČ,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ZS,</a:t>
                      </a:r>
                      <a:r>
                        <a:rPr lang="sk-SK" sz="1200" spc="1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knižnica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64770" marR="443865"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Personálne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mzdové</a:t>
                      </a:r>
                      <a:r>
                        <a:rPr lang="sk-SK" sz="1200" spc="1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oddelenie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+ 375**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736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Ekonomické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oddelenie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sk-SK" sz="1200" b="1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R*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64770" marR="467360"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Právne a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legislatívne</a:t>
                      </a:r>
                      <a:r>
                        <a:rPr lang="sk-SK" sz="1200" spc="1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oddelenie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+ 450**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marL="64770" marR="163195"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Technicko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sk-SK" sz="12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prevádzkové</a:t>
                      </a:r>
                      <a:r>
                        <a:rPr lang="sk-SK" sz="1200" spc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oddelenie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sk-SK" sz="1200" b="1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R*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368">
                <a:tc>
                  <a:txBody>
                    <a:bodyPr/>
                    <a:lstStyle/>
                    <a:p>
                      <a:pPr marL="6477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BOZaP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R*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56">
                <a:tc>
                  <a:txBody>
                    <a:bodyPr/>
                    <a:lstStyle/>
                    <a:p>
                      <a:pPr marL="6477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Podateľňa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r>
                        <a:rPr lang="sk-SK" sz="1200" b="1" spc="-5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R*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174">
                <a:tc>
                  <a:txBody>
                    <a:bodyPr/>
                    <a:lstStyle/>
                    <a:p>
                      <a:pPr marL="64770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sk-SK" sz="12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Tajomník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1 500+562,5**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63053">
                <a:tc>
                  <a:txBody>
                    <a:bodyPr/>
                    <a:lstStyle/>
                    <a:p>
                      <a:pPr marL="64770" marR="107315">
                        <a:spcAft>
                          <a:spcPts val="0"/>
                        </a:spcAft>
                      </a:pPr>
                      <a:endParaRPr lang="sk-SK" sz="1400" spc="-5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107315">
                        <a:spcAft>
                          <a:spcPts val="0"/>
                        </a:spcAft>
                      </a:pPr>
                      <a:r>
                        <a:rPr lang="sk-SK" sz="1400" spc="-5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 </a:t>
                      </a: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(predpoklad nárastu mzdových nákladov</a:t>
                      </a:r>
                      <a:r>
                        <a:rPr lang="sk-SK" sz="1400" spc="12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hrubá </a:t>
                      </a:r>
                      <a:r>
                        <a:rPr lang="sk-SK" sz="1400" spc="-5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mzda</a:t>
                      </a: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odvody)/rok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80 400 +30 150 </a:t>
                      </a:r>
                    </a:p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110 550 €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63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5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61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10:  Študijné programy FPEI:</a:t>
            </a:r>
            <a:b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ŠO Ekonómia a manažment a ŠO Priestorové plánovanie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573426"/>
              </p:ext>
            </p:extLst>
          </p:nvPr>
        </p:nvGraphicFramePr>
        <p:xfrm>
          <a:off x="899592" y="836712"/>
          <a:ext cx="7632847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860" marR="578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Získaná/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predpokladaná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akreditácia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Mená (pätica) učiteľov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Poznámka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Investičné plánovanie v priemyselnom podniku (IPPP)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Bc.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časového obmedzenia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Daniela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Špirková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Monika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Zatrochová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Anton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Lisnik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Milan Majerník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Zuzana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Chodasová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ŠP v slovenskom a anglickom jazyku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Investičné plánovanie v priemyselnom podniku (IPPP)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Ing.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časového obmedzenia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Tatiana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Kluvánková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Anton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Lisnik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Daniela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Špirková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Monika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Zatrochová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Zuzana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Chodasová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ŠP v slovenskom a anglickom jazyku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Odvetvové ekonomiky a manažment (OEM)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PhD.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časového obmedzenia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Tatiana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Kluvánková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Michal Marek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Daniela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Špirková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Monika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Zatrochová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Zuzana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Chodasová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Priestorové plánovanie (PP)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Bc.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časového obmedzenia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Maroš Finka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Mikuláš Huba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Matej Jaššo,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Eva Pauditšová 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Priestorové plánovanie (PP)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Ing.</a:t>
                      </a:r>
                      <a:endParaRPr lang="en-GB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časového obmedzenia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Maroš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Finka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 Mikuláš Huba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Matej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Jaššo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Eva </a:t>
                      </a:r>
                      <a:r>
                        <a:rPr lang="sk-SK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Pauditšová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doc. Vladimír Ondrejička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Priestorové plánovanie (PP)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PhD.</a:t>
                      </a:r>
                      <a:endParaRPr lang="en-GB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časového obmedzenia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prof. Maroš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Finka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prof. Mikuláš Huba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doc. Matej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Jaššo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doc. Eva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Pauditšová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prof. </a:t>
                      </a:r>
                      <a:r>
                        <a:rPr lang="sk-SK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Tibor Schlosser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860" marR="578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0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Prečo FPEI a prečo teraz?</a:t>
            </a:r>
            <a:endParaRPr lang="en-GB" sz="3200" b="1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15855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 absenciou fakulty s profilom UM STU stráca v konkurenčnom boji</a:t>
            </a:r>
          </a:p>
          <a:p>
            <a:pPr marL="0" lvl="0" indent="0">
              <a:buNone/>
            </a:pPr>
            <a:endParaRPr lang="sk-SK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študentov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TU Košice (800) , SPU Nitra (2 fakulty cca 1800), Žilinská univerzita (2 fakulty cca 2000), VUT Brno (cca 2200)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atraktívne študijné programy v odboroch s obrovskou potrebou na trhu práce :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environmentálne plánovanie a manažment, realitný manažment,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mestský rozvoj, ekonomika a regionálny rozvoj a 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vedeckovýskumné kapacity v oblastiach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ktoré sú prioritami v EU: udržateľný rozvoj,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city, environmentálna ekonomika, ekonomika a inovácie a 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medzinárodné postavenie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univerzita integrujúca technické, spoločenské, ekonomické a environmentálne dimenzie udržateľného inžinierstva</a:t>
            </a:r>
          </a:p>
          <a:p>
            <a:pPr marL="0" indent="0">
              <a:buNone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30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FPEI v synergii s fakultami  bude významnou konkurenčnou výhodou STU</a:t>
            </a:r>
            <a:endParaRPr lang="sk-SK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Prečo FPEI a prečo teraz?</a:t>
            </a:r>
            <a:endParaRPr lang="en-GB" sz="3200" b="1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9335" y="836712"/>
            <a:ext cx="8712968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ÚM STU reaguje na potreby trhu práce a záujem študentov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zamestnanos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ť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absolventov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Dynamicky rastúci počet uchádzačov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štúdium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Jasne formulovaný dopyt spoločenskej praxe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 vede, výskume a študijných programoch (stanoviská národných a medzinárodných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profesných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inštitúcií, MIRRI, členov správnej rady STU)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Jediné pracovisko vychovávajúce odborníkov v odbore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priestorové plánovanie v SR (v ČR 2 univerzity, v Poľsku 5 univerzít),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Jediné pracovisko STU prepájajúce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technické a technologické vzdelanie s ekonomickým a manažérskym vzdelaním, silný environmentálny základ a dobrá orientácia v sociálnom a prírodnom prostredí  - nevyhnutné pre  </a:t>
            </a:r>
          </a:p>
          <a:p>
            <a:pPr marL="0" indent="0">
              <a:buNone/>
            </a:pP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transformáciu smerom k Industry 4.0 a </a:t>
            </a:r>
            <a:r>
              <a:rPr 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FPEI bude pozitívnou odpoveďou STU na potreby trhu práce a záujem študentov </a:t>
            </a:r>
            <a:endParaRPr lang="sk-SK" sz="2800" dirty="0">
              <a:solidFill>
                <a:srgbClr val="0A12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Prečo FPEI ako šanca STU</a:t>
            </a:r>
            <a:endParaRPr lang="en-GB" sz="3600" b="1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FPEI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šanca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prehĺbiť atraktivitu STU pre študentov v čase  </a:t>
            </a:r>
          </a:p>
          <a:p>
            <a:pPr marL="0" lvl="0" indent="0">
              <a:buNone/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poklesu záujmu o štúdium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FPEI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šanca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využiť aktuálnu medzeru na trhu vzdelávania </a:t>
            </a:r>
          </a:p>
          <a:p>
            <a:pPr marL="1160463" lvl="0" indent="0">
              <a:buNone/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dopytu praxe po prepojení technického, ekonomického a environmentálneho rozmeru inžinierskeho štúdia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FPEI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šanca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zhodnotiť synergie medzi fakultami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 </a:t>
            </a:r>
          </a:p>
          <a:p>
            <a:pPr marL="1160463" lvl="0" indent="101600">
              <a:buNone/>
              <a:tabLst>
                <a:tab pos="1349375" algn="l"/>
              </a:tabLst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atraktívnych študijných programoch,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stabilizovať </a:t>
            </a:r>
          </a:p>
          <a:p>
            <a:pPr marL="1160463" lvl="0" indent="101600">
              <a:buNone/>
              <a:tabLst>
                <a:tab pos="1349375" algn="l"/>
              </a:tabLst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kapitalizovať ľudský a technický potenciál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 </a:t>
            </a:r>
          </a:p>
          <a:p>
            <a:pPr marL="1160463" lvl="0" indent="101600">
              <a:buNone/>
              <a:tabLst>
                <a:tab pos="1349375" algn="l"/>
              </a:tabLst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jej fakúlt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ohrozený v kontexte poklesu študentov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FPEI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šanca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využiť aktuálny rastový potenciál ÚM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 </a:t>
            </a:r>
          </a:p>
          <a:p>
            <a:pPr marL="1160463" lvl="0" indent="0">
              <a:buNone/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odstrániť asymetrie a súčasné limity rozvoja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vyplývajúce z jeho nesystémovej polohy na STU,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zabrániť odchodu jeho pracovníkov za lepšími podmienkami mimo STU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k-SK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FPEI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šanca </a:t>
            </a: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nadviazať na viac ako 50-ročné tradície </a:t>
            </a:r>
            <a:r>
              <a:rPr lang="sk-SK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technicko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1262063" lvl="0" indent="0">
              <a:buNone/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ekonomicko-manažérskeho vzdelávania na STU                (1938 – 1950, 1952 – 1960, 1961 – 1991)</a:t>
            </a:r>
          </a:p>
          <a:p>
            <a:pPr marL="0" indent="0">
              <a:buNone/>
            </a:pP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 ÚM pre zriadenie FPEI 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50714"/>
            <a:ext cx="8229600" cy="5472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akreditovaných študijných programov v 2 študijných odboroch v 3 stupňoch štúdia</a:t>
            </a:r>
            <a:r>
              <a:rPr lang="sk-SK" sz="1800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slovenskom a anglickom jazyku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Doplnkové pedagogické štúdium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rgbClr val="0A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 študentov denného štúdia,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toho 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doktorandov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vrátane 2 zahraničných doktorandov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Špičkový výskum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Aktuálne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projekty HORIZON, 2 projekty INTERREG, 2 projekty APVV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projekty VEGA, KEGA, projekty transferu inovácií pre prax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Špičkový akademický personál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inaugurovaných profesorov, 9 habilitovaných docentov, všetci 23 OA s PhD.,  3 špičkoví zahraniční výskumní pracovníci,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vedec roka v SR, nositeľ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Danubius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predseda najvyššej stavovskej organizácie ZUUPS, prezident Asociácie európskych škôl plánovania, koordinátor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Špičkové medzinárodné zasieťovanie UM STU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koordinátor 3 svetových sietí,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SPA-CE.Net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Urban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Čínsko-európska aliancia pre udržateľný priestorový rozvoj a inovácie),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spoločné pracoviská s prestížnymi svetovými univerzitami,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PhD.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aktívne členstvo v International Society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Society ,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Association, Association of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Planners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nemobilitné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projekty Erasmus, 9 </a:t>
            </a:r>
            <a:r>
              <a:rPr lang="sk-SK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mobilitných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partnerov ERASMUS ICM,  a i.</a:t>
            </a:r>
          </a:p>
          <a:p>
            <a:pPr marL="182563" lvl="0" indent="-182563">
              <a:buNone/>
            </a:pPr>
            <a:endParaRPr 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k-SK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Potenciály ďalšieho rozvoja</a:t>
            </a:r>
            <a:b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študijné programy na FPEI - roky 2024 - 2027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055264"/>
              </p:ext>
            </p:extLst>
          </p:nvPr>
        </p:nvGraphicFramePr>
        <p:xfrm>
          <a:off x="899592" y="1124745"/>
          <a:ext cx="7272808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7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Realitné inžinierstvo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(ŠO 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EaM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2025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pripravený na akreditáciu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86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Krajinné plánovanie </a:t>
                      </a:r>
                      <a:b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environmentálny </a:t>
                      </a:r>
                      <a:r>
                        <a:rPr lang="sk-SK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ŠO </a:t>
                      </a: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Ing.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2025 - 2026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5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rámci podnikateľských aktivít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Manažment ekologických a sociálnych inovácií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2025 - 2027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 v slovenskom a anglickom jazyku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827584" y="4365104"/>
            <a:ext cx="7416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FPEI - naďalej rozvíjať na STU vzdelávacie a výskumné aktivity v oblasti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Doplňujúceho pedagogického štúdia učiteľov technických predmetov na stredných odborných školách -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rgbClr val="0A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60-ročná tradícia. </a:t>
            </a: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r. 2014 - akreditované Odborom regionálneho školstva MŠ SR,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ÚM STU sa realizuje od 1.1. 2014. 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Ak. r. 2023/2024: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platiacich študentov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(26 interných a 74 externých).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Potenciály ďalšieho rozvoja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7875" y="728700"/>
            <a:ext cx="8229600" cy="540060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sk-SK" sz="2400" b="1" dirty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ústavy na FPEI pri jej vzniku a personálny rast </a:t>
            </a:r>
          </a:p>
          <a:p>
            <a:pPr fontAlgn="base"/>
            <a:r>
              <a:rPr lang="sk-SK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priestorového rozvoja 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od r. 2024 (súčasné odd. priestorového plánovania) </a:t>
            </a: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sk-SK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investovania a realitného inžinierstva 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od r. 2024 (súčasné odd. ERS a RI + 2 zamestnanci z odd. EMP)</a:t>
            </a: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sk-SK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manažmentu a odvetvových ekonomík 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asi od r. 2025 (súčasné odd.  </a:t>
            </a:r>
            <a:r>
              <a:rPr lang="sk-SK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MChaPT</a:t>
            </a:r>
            <a:r>
              <a:rPr lang="sk-S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zamestnanec z odd. EMP). </a:t>
            </a: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8</a:t>
            </a:fld>
            <a:endParaRPr lang="en-GB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FC52FD2-2B04-0AB2-F7B2-55465F0D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763921"/>
            <a:ext cx="5472608" cy="3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br>
              <a:rPr lang="sk-SK" b="1" dirty="0"/>
            </a:br>
            <a:b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5402"/>
            <a:ext cx="8229600" cy="172641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2600" b="1" dirty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financovania FPEI</a:t>
            </a:r>
            <a:endParaRPr lang="sk-SK" sz="2600" dirty="0">
              <a:solidFill>
                <a:srgbClr val="15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Činnosť ÚM STU - </a:t>
            </a: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plne pokrytá z dotácie MŠ SR a nie je „dotovaná“ inými prostriedkami STU.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pridelených prostriedkov pokrýva všetky prevádzkové nároky činnosti ÚM STU →                    </a:t>
            </a:r>
            <a:r>
              <a:rPr lang="sk-SK" sz="1600" b="1" dirty="0">
                <a:solidFill>
                  <a:srgbClr val="0A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nevyžaduje si dodatočné prostriedky na svoju činnosť. </a:t>
            </a:r>
            <a:r>
              <a:rPr lang="sk-SK" sz="1600" dirty="0">
                <a:solidFill>
                  <a:srgbClr val="0A12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Nepriame náklady z projektov ÚM STU nemá. </a:t>
            </a:r>
            <a:r>
              <a:rPr lang="sk-SK" sz="1600" b="1" dirty="0">
                <a:solidFill>
                  <a:srgbClr val="15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15 rokov fungovania – nikdy žiadne dlhy voči STU !</a:t>
            </a:r>
          </a:p>
          <a:p>
            <a:pPr marL="0" indent="0" algn="just">
              <a:buNone/>
            </a:pP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Hospodárske výsledky </a:t>
            </a:r>
            <a:r>
              <a:rPr lang="sk-SK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 31.12.2021:    47 740,07 €</a:t>
            </a:r>
            <a:r>
              <a:rPr lang="sk-SK" sz="1800" b="1" dirty="0">
                <a:solidFill>
                  <a:srgbClr val="090D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k 31.12.2020:  53 722,27 €</a:t>
            </a:r>
            <a:endParaRPr lang="en-GB" sz="1800" dirty="0">
              <a:solidFill>
                <a:srgbClr val="090D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Hospodársky výsledok k 31.12.2022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8F98-5A85-43B5-B357-ECF72280C755}" type="slidenum">
              <a:rPr lang="en-GB" smtClean="0"/>
              <a:t>9</a:t>
            </a:fld>
            <a:endParaRPr lang="en-GB"/>
          </a:p>
        </p:txBody>
      </p:sp>
      <p:sp>
        <p:nvSpPr>
          <p:cNvPr id="7" name="BlokTextu 6"/>
          <p:cNvSpPr txBox="1"/>
          <p:nvPr/>
        </p:nvSpPr>
        <p:spPr>
          <a:xfrm>
            <a:off x="1259632" y="6247560"/>
            <a:ext cx="691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/>
              <a:t>* 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HV roku 20210  vo výške 51 700,37 €, t.j. HV: 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51 700,37 – 3 960,30</a:t>
            </a:r>
            <a:r>
              <a:rPr lang="sk-S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=47 740,07 €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4DBE286-1983-465A-EE1D-63D81E58A38A}"/>
              </a:ext>
            </a:extLst>
          </p:cNvPr>
          <p:cNvSpPr txBox="1">
            <a:spLocks/>
          </p:cNvSpPr>
          <p:nvPr/>
        </p:nvSpPr>
        <p:spPr>
          <a:xfrm>
            <a:off x="476571" y="82683"/>
            <a:ext cx="8229600" cy="219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Potenciály ďalšieho rozvoja</a:t>
            </a:r>
            <a:endParaRPr lang="en-GB" sz="3200" b="1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FF9A16B-98C7-4F81-BF26-B9174E79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54" y="2643787"/>
            <a:ext cx="722438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8162BAA5F8D4FA12A00051336F530" ma:contentTypeVersion="3" ma:contentTypeDescription="Create a new document." ma:contentTypeScope="" ma:versionID="ab8c7feb6853e30df369adf0a10ab916">
  <xsd:schema xmlns:xsd="http://www.w3.org/2001/XMLSchema" xmlns:xs="http://www.w3.org/2001/XMLSchema" xmlns:p="http://schemas.microsoft.com/office/2006/metadata/properties" xmlns:ns3="5368ac2b-0f0b-44e3-ba56-57d296796576" targetNamespace="http://schemas.microsoft.com/office/2006/metadata/properties" ma:root="true" ma:fieldsID="135279f9f89d39e63d7dc5a513ffa9fb" ns3:_="">
    <xsd:import namespace="5368ac2b-0f0b-44e3-ba56-57d2967965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c2b-0f0b-44e3-ba56-57d296796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28CBC-33C8-4B9D-AE83-F4AA6B6F24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368ac2b-0f0b-44e3-ba56-57d296796576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22553A-AF7D-4370-8DA2-56AD2FC34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8ac2b-0f0b-44e3-ba56-57d2967965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CE03DB-304E-408D-87DF-3EBBA65BD3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3320</Words>
  <Application>Microsoft Office PowerPoint</Application>
  <PresentationFormat>Prezentácia na obrazovke (4:3)</PresentationFormat>
  <Paragraphs>491</Paragraphs>
  <Slides>24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Motív Office</vt:lpstr>
      <vt:lpstr>FAKULTA PLÁNOVANIA A EKONOMICKÉHO INŽINIERSTVA STU Návrh na zriadenie</vt:lpstr>
      <vt:lpstr>Prečo FPEI a prečo teraz?</vt:lpstr>
      <vt:lpstr>Prečo FPEI a prečo teraz?</vt:lpstr>
      <vt:lpstr>Prečo FPEI a prečo teraz?</vt:lpstr>
      <vt:lpstr>Prečo FPEI ako šanca STU</vt:lpstr>
      <vt:lpstr>Potenciál ÚM pre zriadenie FPEI </vt:lpstr>
      <vt:lpstr>Potenciály ďalšieho rozvoja Nové študijné programy na FPEI - roky 2024 - 2027 </vt:lpstr>
      <vt:lpstr> Potenciály ďalšieho rozvoja </vt:lpstr>
      <vt:lpstr>  </vt:lpstr>
      <vt:lpstr>SWOT analýza  Fakulty plánovania a ekonomického inžinierstva STU -1</vt:lpstr>
      <vt:lpstr>SWOT analýza  Fakulty plánovania a ekonomického inžinierstva STU - 2</vt:lpstr>
      <vt:lpstr>SWOT analýza  Fakulty plánovania a ekonomického inžinierstva STU - 3</vt:lpstr>
      <vt:lpstr>SWOT analýza  Fakulty plánovania a ekonomického inžinierstva STU- 4</vt:lpstr>
      <vt:lpstr> Ďakujeme Vám za pozornosť a podporu </vt:lpstr>
      <vt:lpstr> Príloha 1: Vývoj počtu študentov v ak. r. 2022/2023  v porovnaní s ak. r. 2021 /2022 </vt:lpstr>
      <vt:lpstr>Príloha 2: Vývoj počtu študentov vybratých univerzít v SR</vt:lpstr>
      <vt:lpstr> Príloha 3: Vývoj počtu zapísaných študentov ÚM STU                                na ŠP Bc., Ing. a PhD.  </vt:lpstr>
      <vt:lpstr>Príloha 4: Podiel súčastí STU na zahraničných výskumných grantoch rok 2022</vt:lpstr>
      <vt:lpstr>    Príloha 5:   Podiel súčastí STU na zahraničných    výskumných grantoch rok 2022 na jedného tvorivého pracovníka</vt:lpstr>
      <vt:lpstr> Príloha 6: Publikačná činnosť ÚM STU za obdobie 1.1.2008 – 31.12. 2022 </vt:lpstr>
      <vt:lpstr> Príloha 7: Počty publikácií súčastí STU  za roky 2016 - 2022 </vt:lpstr>
      <vt:lpstr> Príloha 8: Materiálno-technické a priestorové zabezpečenie FPEI </vt:lpstr>
      <vt:lpstr> Príloha 9: Administratívni zamestnanci a vedenie –                 súčasný stav a predpoklad pri vzniku FPEI </vt:lpstr>
      <vt:lpstr>Príloha 10:  Študijné programy FPEI:  ŠO Ekonómia a manažment a ŠO Priestorové plánovanie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PLÁNOVANIA A EKONOMICKÉHO INŽINIERSTVA STU Návrh na zriadenie</dc:title>
  <dc:creator>Zajko</dc:creator>
  <cp:lastModifiedBy>Ružena Gogorová</cp:lastModifiedBy>
  <cp:revision>204</cp:revision>
  <cp:lastPrinted>2021-10-08T14:29:42Z</cp:lastPrinted>
  <dcterms:created xsi:type="dcterms:W3CDTF">2021-10-07T12:29:07Z</dcterms:created>
  <dcterms:modified xsi:type="dcterms:W3CDTF">2023-12-20T11:52:59Z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0x010100AA78162BAA5F8D4FA12A00051336F530</vt:lpwstr>
  </property>
</Properties>
</file>