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2" r:id="rId3"/>
    <p:sldId id="326" r:id="rId4"/>
    <p:sldId id="334" r:id="rId5"/>
    <p:sldId id="335" r:id="rId6"/>
    <p:sldId id="336" r:id="rId7"/>
    <p:sldId id="337" r:id="rId8"/>
    <p:sldId id="338" r:id="rId9"/>
    <p:sldId id="343" r:id="rId10"/>
    <p:sldId id="345" r:id="rId11"/>
    <p:sldId id="340" r:id="rId12"/>
    <p:sldId id="341" r:id="rId13"/>
    <p:sldId id="342" r:id="rId14"/>
    <p:sldId id="298" r:id="rId15"/>
    <p:sldId id="317" r:id="rId16"/>
    <p:sldId id="314" r:id="rId17"/>
    <p:sldId id="311" r:id="rId18"/>
    <p:sldId id="329" r:id="rId19"/>
    <p:sldId id="322" r:id="rId20"/>
    <p:sldId id="312" r:id="rId21"/>
    <p:sldId id="313" r:id="rId22"/>
    <p:sldId id="352" r:id="rId23"/>
    <p:sldId id="353" r:id="rId24"/>
    <p:sldId id="354" r:id="rId25"/>
    <p:sldId id="315" r:id="rId26"/>
    <p:sldId id="348" r:id="rId27"/>
    <p:sldId id="347" r:id="rId28"/>
    <p:sldId id="350" r:id="rId29"/>
    <p:sldId id="301" r:id="rId30"/>
    <p:sldId id="302" r:id="rId31"/>
    <p:sldId id="304" r:id="rId32"/>
    <p:sldId id="305" r:id="rId33"/>
    <p:sldId id="318" r:id="rId34"/>
    <p:sldId id="333" r:id="rId35"/>
    <p:sldId id="323" r:id="rId36"/>
    <p:sldId id="324" r:id="rId37"/>
    <p:sldId id="330" r:id="rId38"/>
    <p:sldId id="346" r:id="rId39"/>
    <p:sldId id="327" r:id="rId40"/>
    <p:sldId id="328" r:id="rId41"/>
    <p:sldId id="293" r:id="rId4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0033"/>
    <a:srgbClr val="2C2CB2"/>
    <a:srgbClr val="F7E5EB"/>
    <a:srgbClr val="A50021"/>
    <a:srgbClr val="CF7977"/>
    <a:srgbClr val="A84E70"/>
    <a:srgbClr val="F19837"/>
    <a:srgbClr val="FFA7C4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92730" autoAdjust="0"/>
  </p:normalViewPr>
  <p:slideViewPr>
    <p:cSldViewPr showGuides="1">
      <p:cViewPr>
        <p:scale>
          <a:sx n="50" d="100"/>
          <a:sy n="50" d="100"/>
        </p:scale>
        <p:origin x="-821" y="-96"/>
      </p:cViewPr>
      <p:guideLst>
        <p:guide orient="horz" pos="3748"/>
        <p:guide pos="5466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6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edhammer\AppData\Local\Microsoft\Windows\Temporary%20Internet%20Files\Content.IE5\69L5J5DR\ScimagoIR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Hárok1!$C$4:$C$23</c:f>
              <c:strCache>
                <c:ptCount val="20"/>
                <c:pt idx="0">
                  <c:v>UK</c:v>
                </c:pt>
                <c:pt idx="1">
                  <c:v>STU</c:v>
                </c:pt>
                <c:pt idx="2">
                  <c:v>TUKE</c:v>
                </c:pt>
                <c:pt idx="3">
                  <c:v>UKF</c:v>
                </c:pt>
                <c:pt idx="4">
                  <c:v>ŽU</c:v>
                </c:pt>
                <c:pt idx="5">
                  <c:v>UMB</c:v>
                </c:pt>
                <c:pt idx="6">
                  <c:v>EU</c:v>
                </c:pt>
                <c:pt idx="7">
                  <c:v>PU</c:v>
                </c:pt>
                <c:pt idx="8">
                  <c:v>SPU</c:v>
                </c:pt>
                <c:pt idx="9">
                  <c:v>UPJŠ</c:v>
                </c:pt>
                <c:pt idx="10">
                  <c:v>KU</c:v>
                </c:pt>
                <c:pt idx="11">
                  <c:v>UCM</c:v>
                </c:pt>
                <c:pt idx="12">
                  <c:v>TVU</c:v>
                </c:pt>
                <c:pt idx="13">
                  <c:v>TUZVO</c:v>
                </c:pt>
                <c:pt idx="14">
                  <c:v>TUAD</c:v>
                </c:pt>
                <c:pt idx="15">
                  <c:v>UVLF</c:v>
                </c:pt>
                <c:pt idx="16">
                  <c:v>UJS</c:v>
                </c:pt>
                <c:pt idx="17">
                  <c:v>VŠMU</c:v>
                </c:pt>
                <c:pt idx="18">
                  <c:v>VŠVU</c:v>
                </c:pt>
                <c:pt idx="19">
                  <c:v>AU</c:v>
                </c:pt>
              </c:strCache>
            </c:strRef>
          </c:cat>
          <c:val>
            <c:numRef>
              <c:f>Hárok1!$D$4:$D$23</c:f>
              <c:numCache>
                <c:formatCode>General</c:formatCode>
                <c:ptCount val="20"/>
                <c:pt idx="0">
                  <c:v>27814</c:v>
                </c:pt>
                <c:pt idx="1">
                  <c:v>16465</c:v>
                </c:pt>
                <c:pt idx="2">
                  <c:v>11715</c:v>
                </c:pt>
                <c:pt idx="3">
                  <c:v>10856</c:v>
                </c:pt>
                <c:pt idx="4">
                  <c:v>10527.5</c:v>
                </c:pt>
                <c:pt idx="5">
                  <c:v>10427</c:v>
                </c:pt>
                <c:pt idx="6">
                  <c:v>10143</c:v>
                </c:pt>
                <c:pt idx="7">
                  <c:v>9848</c:v>
                </c:pt>
                <c:pt idx="8">
                  <c:v>9113</c:v>
                </c:pt>
                <c:pt idx="9">
                  <c:v>8222</c:v>
                </c:pt>
                <c:pt idx="10">
                  <c:v>6799</c:v>
                </c:pt>
                <c:pt idx="11">
                  <c:v>6403</c:v>
                </c:pt>
                <c:pt idx="12">
                  <c:v>6166</c:v>
                </c:pt>
                <c:pt idx="13">
                  <c:v>4218</c:v>
                </c:pt>
                <c:pt idx="14">
                  <c:v>3480</c:v>
                </c:pt>
                <c:pt idx="15">
                  <c:v>2364</c:v>
                </c:pt>
                <c:pt idx="16">
                  <c:v>1912</c:v>
                </c:pt>
                <c:pt idx="17">
                  <c:v>1072</c:v>
                </c:pt>
                <c:pt idx="18">
                  <c:v>670</c:v>
                </c:pt>
                <c:pt idx="19">
                  <c:v>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342080"/>
        <c:axId val="177305216"/>
      </c:barChart>
      <c:catAx>
        <c:axId val="1353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05216"/>
        <c:crosses val="autoZero"/>
        <c:auto val="1"/>
        <c:lblAlgn val="ctr"/>
        <c:lblOffset val="100"/>
        <c:noMultiLvlLbl val="0"/>
      </c:catAx>
      <c:valAx>
        <c:axId val="1773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420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ScimagoIR!$E$4:$E$12</c:f>
              <c:strCache>
                <c:ptCount val="9"/>
                <c:pt idx="0">
                  <c:v>UK</c:v>
                </c:pt>
                <c:pt idx="1">
                  <c:v>STU</c:v>
                </c:pt>
                <c:pt idx="2">
                  <c:v>TUKE</c:v>
                </c:pt>
                <c:pt idx="3">
                  <c:v>UPJS</c:v>
                </c:pt>
                <c:pt idx="4">
                  <c:v>ZU</c:v>
                </c:pt>
                <c:pt idx="5">
                  <c:v>SMU</c:v>
                </c:pt>
                <c:pt idx="6">
                  <c:v>SPU</c:v>
                </c:pt>
                <c:pt idx="7">
                  <c:v>TUZVO</c:v>
                </c:pt>
                <c:pt idx="8">
                  <c:v>UKF</c:v>
                </c:pt>
              </c:strCache>
            </c:strRef>
          </c:cat>
          <c:val>
            <c:numRef>
              <c:f>ScimagoIR!$F$4:$F$12</c:f>
              <c:numCache>
                <c:formatCode>General</c:formatCode>
                <c:ptCount val="9"/>
                <c:pt idx="0">
                  <c:v>2.2000000000000002</c:v>
                </c:pt>
                <c:pt idx="1">
                  <c:v>1.56</c:v>
                </c:pt>
                <c:pt idx="2">
                  <c:v>0.88</c:v>
                </c:pt>
                <c:pt idx="3">
                  <c:v>0.75</c:v>
                </c:pt>
                <c:pt idx="4">
                  <c:v>0.47</c:v>
                </c:pt>
                <c:pt idx="5">
                  <c:v>0.22</c:v>
                </c:pt>
                <c:pt idx="6">
                  <c:v>0.2</c:v>
                </c:pt>
                <c:pt idx="7">
                  <c:v>0.18</c:v>
                </c:pt>
                <c:pt idx="8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397440"/>
        <c:axId val="177308800"/>
      </c:barChart>
      <c:catAx>
        <c:axId val="134397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77308800"/>
        <c:crosses val="autoZero"/>
        <c:auto val="1"/>
        <c:lblAlgn val="ctr"/>
        <c:lblOffset val="100"/>
        <c:tickLblSkip val="1"/>
        <c:noMultiLvlLbl val="0"/>
      </c:catAx>
      <c:valAx>
        <c:axId val="17730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397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7.02824723448192E-2"/>
                  <c:y val="0.14450052380582853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924365704286963"/>
                  <c:y val="-0.13604148439778369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8011706038183161E-3"/>
                  <c:y val="0.3422782290777490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6008774751442553"/>
                  <c:y val="0.44284696404258178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476885065151383"/>
                  <c:y val="0.2233044211328315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34775723442459328"/>
                  <c:y val="1.8562479277042174E-3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Hárok1!$F$6:$F$11</c:f>
              <c:strCache>
                <c:ptCount val="6"/>
                <c:pt idx="0">
                  <c:v>Výstavba účelových objektov (2)</c:v>
                </c:pt>
                <c:pt idx="1">
                  <c:v>Rekonštrukcie objektov (6)</c:v>
                </c:pt>
                <c:pt idx="2">
                  <c:v>Prístrojová infraštruktúra</c:v>
                </c:pt>
                <c:pt idx="3">
                  <c:v>Výskumná činnosť</c:v>
                </c:pt>
                <c:pt idx="4">
                  <c:v>Iné spoločné infraštruktúry</c:v>
                </c:pt>
                <c:pt idx="5">
                  <c:v>Manažment projektu</c:v>
                </c:pt>
              </c:strCache>
            </c:strRef>
          </c:cat>
          <c:val>
            <c:numRef>
              <c:f>Hárok1!$G$6:$G$11</c:f>
              <c:numCache>
                <c:formatCode>General</c:formatCode>
                <c:ptCount val="6"/>
                <c:pt idx="0">
                  <c:v>28</c:v>
                </c:pt>
                <c:pt idx="1">
                  <c:v>43.4</c:v>
                </c:pt>
                <c:pt idx="2">
                  <c:v>18.2</c:v>
                </c:pt>
                <c:pt idx="3">
                  <c:v>8.1999999999999993</c:v>
                </c:pt>
                <c:pt idx="4">
                  <c:v>6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D1378-87DB-4DD3-8B06-37837D5312D7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k-SK"/>
        </a:p>
      </dgm:t>
    </dgm:pt>
    <dgm:pt modelId="{912DD374-B516-43F1-8E50-8FFBD5D84E5A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k-SK" sz="1800" b="1" dirty="0" err="1" smtClean="0"/>
            <a:t>Computer</a:t>
          </a:r>
          <a:r>
            <a:rPr lang="sk-SK" sz="1800" b="1" dirty="0" smtClean="0"/>
            <a:t> </a:t>
          </a:r>
          <a:r>
            <a:rPr lang="sk-SK" sz="1800" b="1" dirty="0" err="1" smtClean="0"/>
            <a:t>Sciences</a:t>
          </a:r>
          <a:endParaRPr lang="sk-SK" sz="1800" b="1" dirty="0"/>
        </a:p>
      </dgm:t>
    </dgm:pt>
    <dgm:pt modelId="{85EC7659-0A59-46B8-8FB1-3E8678AF71F3}" type="parTrans" cxnId="{0D465D91-D2ED-40ED-A24A-C37523C1061B}">
      <dgm:prSet/>
      <dgm:spPr/>
      <dgm:t>
        <a:bodyPr/>
        <a:lstStyle/>
        <a:p>
          <a:endParaRPr lang="sk-SK" sz="3600"/>
        </a:p>
      </dgm:t>
    </dgm:pt>
    <dgm:pt modelId="{7B8AF09C-28A3-43FB-8A81-49888E6F2232}" type="sibTrans" cxnId="{0D465D91-D2ED-40ED-A24A-C37523C1061B}">
      <dgm:prSet/>
      <dgm:spPr/>
      <dgm:t>
        <a:bodyPr/>
        <a:lstStyle/>
        <a:p>
          <a:endParaRPr lang="sk-SK" sz="3600"/>
        </a:p>
      </dgm:t>
    </dgm:pt>
    <dgm:pt modelId="{C6822E09-A9F6-4542-A808-F310C6CAA9EB}">
      <dgm:prSet phldrT="[Text]" custT="1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sk-SK" sz="1600" b="1" dirty="0" err="1" smtClean="0">
              <a:solidFill>
                <a:schemeClr val="tx1"/>
              </a:solidFill>
            </a:rPr>
            <a:t>Molecular</a:t>
          </a:r>
          <a:r>
            <a:rPr lang="sk-SK" sz="1600" b="1" dirty="0" smtClean="0">
              <a:solidFill>
                <a:schemeClr val="tx1"/>
              </a:solidFill>
            </a:rPr>
            <a:t> </a:t>
          </a:r>
          <a:r>
            <a:rPr lang="sk-SK" sz="1600" b="1" dirty="0" err="1" smtClean="0">
              <a:solidFill>
                <a:schemeClr val="tx1"/>
              </a:solidFill>
            </a:rPr>
            <a:t>medicine</a:t>
          </a:r>
          <a:r>
            <a:rPr lang="sk-SK" sz="1600" b="1" dirty="0" smtClean="0">
              <a:solidFill>
                <a:schemeClr val="tx1"/>
              </a:solidFill>
            </a:rPr>
            <a:t> &amp; </a:t>
          </a:r>
          <a:r>
            <a:rPr lang="sk-SK" sz="1600" b="1" dirty="0" err="1" smtClean="0">
              <a:solidFill>
                <a:schemeClr val="tx1"/>
              </a:solidFill>
            </a:rPr>
            <a:t>biotech</a:t>
          </a:r>
          <a:r>
            <a:rPr lang="sk-SK" sz="1600" b="1" dirty="0" smtClean="0">
              <a:solidFill>
                <a:schemeClr val="tx1"/>
              </a:solidFill>
            </a:rPr>
            <a:t>.</a:t>
          </a:r>
          <a:endParaRPr lang="sk-SK" sz="1600" b="1" dirty="0">
            <a:solidFill>
              <a:schemeClr val="tx1"/>
            </a:solidFill>
          </a:endParaRPr>
        </a:p>
      </dgm:t>
    </dgm:pt>
    <dgm:pt modelId="{8C2D84D8-625B-4C0E-B28D-21E29078CACB}" type="parTrans" cxnId="{1386F474-E65B-4D54-AE9C-5911FC6770E0}">
      <dgm:prSet/>
      <dgm:spPr/>
      <dgm:t>
        <a:bodyPr/>
        <a:lstStyle/>
        <a:p>
          <a:endParaRPr lang="sk-SK" sz="3600"/>
        </a:p>
      </dgm:t>
    </dgm:pt>
    <dgm:pt modelId="{3C2286B5-0945-44BF-B555-73822FF5D1BD}" type="sibTrans" cxnId="{1386F474-E65B-4D54-AE9C-5911FC6770E0}">
      <dgm:prSet/>
      <dgm:spPr/>
      <dgm:t>
        <a:bodyPr/>
        <a:lstStyle/>
        <a:p>
          <a:endParaRPr lang="sk-SK" sz="3600"/>
        </a:p>
      </dgm:t>
    </dgm:pt>
    <dgm:pt modelId="{BAD249D8-A5D7-4F2B-BE49-BFA6A5841FB2}">
      <dgm:prSet phldrT="[Text]" custT="1"/>
      <dgm:spPr/>
      <dgm:t>
        <a:bodyPr/>
        <a:lstStyle/>
        <a:p>
          <a:r>
            <a:rPr lang="sk-SK" sz="1800" b="1" dirty="0" err="1" smtClean="0"/>
            <a:t>Material</a:t>
          </a:r>
          <a:r>
            <a:rPr lang="sk-SK" sz="1800" b="1" dirty="0" smtClean="0"/>
            <a:t> </a:t>
          </a:r>
          <a:r>
            <a:rPr lang="sk-SK" sz="1800" b="1" dirty="0" err="1" smtClean="0"/>
            <a:t>sciences</a:t>
          </a:r>
          <a:endParaRPr lang="sk-SK" sz="1800" b="1" dirty="0"/>
        </a:p>
      </dgm:t>
    </dgm:pt>
    <dgm:pt modelId="{2AC7301E-EE27-4C67-84D2-6ADC501B0FA7}" type="parTrans" cxnId="{A519050B-6382-4F36-9CFB-90837BB9B968}">
      <dgm:prSet/>
      <dgm:spPr/>
      <dgm:t>
        <a:bodyPr/>
        <a:lstStyle/>
        <a:p>
          <a:endParaRPr lang="sk-SK" sz="3600"/>
        </a:p>
      </dgm:t>
    </dgm:pt>
    <dgm:pt modelId="{BC27E24A-F8E7-4B10-9DDA-C2D68BA86148}" type="sibTrans" cxnId="{A519050B-6382-4F36-9CFB-90837BB9B968}">
      <dgm:prSet/>
      <dgm:spPr/>
      <dgm:t>
        <a:bodyPr/>
        <a:lstStyle/>
        <a:p>
          <a:endParaRPr lang="sk-SK" sz="3600"/>
        </a:p>
      </dgm:t>
    </dgm:pt>
    <dgm:pt modelId="{451FFC2D-B749-447C-8633-12F894D0BBEC}">
      <dgm:prSet phldrT="[Tex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sk-SK" sz="1800" b="1" dirty="0" err="1" smtClean="0">
              <a:solidFill>
                <a:schemeClr val="tx1"/>
              </a:solidFill>
            </a:rPr>
            <a:t>Quality</a:t>
          </a:r>
          <a:r>
            <a:rPr lang="sk-SK" sz="1800" b="1" dirty="0" smtClean="0">
              <a:solidFill>
                <a:schemeClr val="tx1"/>
              </a:solidFill>
            </a:rPr>
            <a:t> </a:t>
          </a:r>
          <a:br>
            <a:rPr lang="sk-SK" sz="1800" b="1" dirty="0" smtClean="0">
              <a:solidFill>
                <a:schemeClr val="tx1"/>
              </a:solidFill>
            </a:rPr>
          </a:br>
          <a:r>
            <a:rPr lang="sk-SK" sz="1800" b="1" dirty="0" err="1" smtClean="0">
              <a:solidFill>
                <a:schemeClr val="tx1"/>
              </a:solidFill>
            </a:rPr>
            <a:t>of</a:t>
          </a:r>
          <a:r>
            <a:rPr lang="sk-SK" sz="1800" b="1" dirty="0" smtClean="0">
              <a:solidFill>
                <a:schemeClr val="tx1"/>
              </a:solidFill>
            </a:rPr>
            <a:t> </a:t>
          </a:r>
          <a:r>
            <a:rPr lang="sk-SK" sz="1800" b="1" dirty="0" err="1" smtClean="0">
              <a:solidFill>
                <a:schemeClr val="tx1"/>
              </a:solidFill>
            </a:rPr>
            <a:t>life</a:t>
          </a:r>
          <a:endParaRPr lang="sk-SK" sz="1800" b="1" dirty="0">
            <a:solidFill>
              <a:schemeClr val="tx1"/>
            </a:solidFill>
          </a:endParaRPr>
        </a:p>
      </dgm:t>
    </dgm:pt>
    <dgm:pt modelId="{A52BF631-4A7F-4F5D-9021-9CDD39C7D9A7}" type="parTrans" cxnId="{91C5B6BF-5B64-46EC-A17B-0FC94C786C10}">
      <dgm:prSet/>
      <dgm:spPr/>
      <dgm:t>
        <a:bodyPr/>
        <a:lstStyle/>
        <a:p>
          <a:endParaRPr lang="sk-SK" sz="3600"/>
        </a:p>
      </dgm:t>
    </dgm:pt>
    <dgm:pt modelId="{A91997D8-FCCC-4B41-A160-E1046375B1B3}" type="sibTrans" cxnId="{91C5B6BF-5B64-46EC-A17B-0FC94C786C10}">
      <dgm:prSet/>
      <dgm:spPr/>
      <dgm:t>
        <a:bodyPr/>
        <a:lstStyle/>
        <a:p>
          <a:endParaRPr lang="sk-SK" sz="3600"/>
        </a:p>
      </dgm:t>
    </dgm:pt>
    <dgm:pt modelId="{2C090263-B73B-4A0F-A00D-2CD5547CD8A5}">
      <dgm:prSet phldrT="[Text]" custT="1"/>
      <dgm:spPr>
        <a:solidFill>
          <a:srgbClr val="FFA7C4"/>
        </a:solidFill>
        <a:ln>
          <a:solidFill>
            <a:srgbClr val="FFA7C4"/>
          </a:solidFill>
        </a:ln>
      </dgm:spPr>
      <dgm:t>
        <a:bodyPr/>
        <a:lstStyle/>
        <a:p>
          <a:r>
            <a:rPr lang="sk-SK" sz="1800" b="1" dirty="0" err="1" smtClean="0">
              <a:solidFill>
                <a:schemeClr val="tx1"/>
              </a:solidFill>
            </a:rPr>
            <a:t>Energy</a:t>
          </a:r>
          <a:r>
            <a:rPr lang="sk-SK" sz="1800" b="1" dirty="0" smtClean="0">
              <a:solidFill>
                <a:schemeClr val="tx1"/>
              </a:solidFill>
            </a:rPr>
            <a:t> Transport</a:t>
          </a:r>
          <a:br>
            <a:rPr lang="sk-SK" sz="1800" b="1" dirty="0" smtClean="0">
              <a:solidFill>
                <a:schemeClr val="tx1"/>
              </a:solidFill>
            </a:rPr>
          </a:br>
          <a:r>
            <a:rPr lang="sk-SK" sz="1800" b="1" dirty="0" err="1" smtClean="0">
              <a:solidFill>
                <a:schemeClr val="tx1"/>
              </a:solidFill>
            </a:rPr>
            <a:t>Industry</a:t>
          </a:r>
          <a:endParaRPr lang="sk-SK" sz="1800" b="1" dirty="0">
            <a:solidFill>
              <a:schemeClr val="tx1"/>
            </a:solidFill>
          </a:endParaRPr>
        </a:p>
      </dgm:t>
    </dgm:pt>
    <dgm:pt modelId="{8CFCE0FF-63D2-43C6-98F3-F1C129767261}" type="parTrans" cxnId="{95DF68C4-340E-4B4C-8EA6-14D484BE6922}">
      <dgm:prSet/>
      <dgm:spPr/>
      <dgm:t>
        <a:bodyPr/>
        <a:lstStyle/>
        <a:p>
          <a:endParaRPr lang="sk-SK" sz="3600"/>
        </a:p>
      </dgm:t>
    </dgm:pt>
    <dgm:pt modelId="{273FF23F-C5CF-4E50-A080-AEB411BC25E2}" type="sibTrans" cxnId="{95DF68C4-340E-4B4C-8EA6-14D484BE6922}">
      <dgm:prSet/>
      <dgm:spPr/>
      <dgm:t>
        <a:bodyPr/>
        <a:lstStyle/>
        <a:p>
          <a:endParaRPr lang="sk-SK" sz="3600"/>
        </a:p>
      </dgm:t>
    </dgm:pt>
    <dgm:pt modelId="{CDB83E13-8A0D-4A4B-A90E-4BC2BCA42C54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sk-SK" sz="1800" b="1" dirty="0" err="1" smtClean="0"/>
            <a:t>Environ-ment</a:t>
          </a:r>
          <a:endParaRPr lang="sk-SK" sz="1800" b="1" dirty="0"/>
        </a:p>
      </dgm:t>
    </dgm:pt>
    <dgm:pt modelId="{5BA72B10-B59D-47D3-86A3-2B9580FBC845}" type="parTrans" cxnId="{B0A36018-2B44-418C-8792-7F8B863F4826}">
      <dgm:prSet/>
      <dgm:spPr/>
      <dgm:t>
        <a:bodyPr/>
        <a:lstStyle/>
        <a:p>
          <a:endParaRPr lang="sk-SK" sz="3600"/>
        </a:p>
      </dgm:t>
    </dgm:pt>
    <dgm:pt modelId="{B4612427-A147-45D5-A6A4-DB64555328C0}" type="sibTrans" cxnId="{B0A36018-2B44-418C-8792-7F8B863F4826}">
      <dgm:prSet/>
      <dgm:spPr/>
      <dgm:t>
        <a:bodyPr/>
        <a:lstStyle/>
        <a:p>
          <a:endParaRPr lang="sk-SK" sz="3600"/>
        </a:p>
      </dgm:t>
    </dgm:pt>
    <dgm:pt modelId="{064B4325-456A-4BDE-B138-2302CA04FDB4}" type="pres">
      <dgm:prSet presAssocID="{3A7D1378-87DB-4DD3-8B06-37837D5312D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sk-SK"/>
        </a:p>
      </dgm:t>
    </dgm:pt>
    <dgm:pt modelId="{682A737E-B530-4DC1-870B-57990DDA5D74}" type="pres">
      <dgm:prSet presAssocID="{912DD374-B516-43F1-8E50-8FFBD5D84E5A}" presName="text1" presStyleCnt="0"/>
      <dgm:spPr/>
      <dgm:t>
        <a:bodyPr/>
        <a:lstStyle/>
        <a:p>
          <a:endParaRPr lang="sk-SK"/>
        </a:p>
      </dgm:t>
    </dgm:pt>
    <dgm:pt modelId="{F2B0C5CD-CA4D-4791-9964-7775297F4BBA}" type="pres">
      <dgm:prSet presAssocID="{912DD374-B516-43F1-8E50-8FFBD5D84E5A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461ACB1-E652-43BD-BB7B-A4B0C59C5468}" type="pres">
      <dgm:prSet presAssocID="{912DD374-B516-43F1-8E50-8FFBD5D84E5A}" presName="textaccent1" presStyleCnt="0"/>
      <dgm:spPr/>
      <dgm:t>
        <a:bodyPr/>
        <a:lstStyle/>
        <a:p>
          <a:endParaRPr lang="sk-SK"/>
        </a:p>
      </dgm:t>
    </dgm:pt>
    <dgm:pt modelId="{799EB9CE-59EE-406C-96C5-FD1091E534F2}" type="pres">
      <dgm:prSet presAssocID="{912DD374-B516-43F1-8E50-8FFBD5D84E5A}" presName="accentRepeatNode" presStyleLbl="solidAlignAcc1" presStyleIdx="0" presStyleCnt="12"/>
      <dgm:spPr/>
      <dgm:t>
        <a:bodyPr/>
        <a:lstStyle/>
        <a:p>
          <a:endParaRPr lang="sk-SK"/>
        </a:p>
      </dgm:t>
    </dgm:pt>
    <dgm:pt modelId="{1011320B-0679-4E6C-8960-A4C507D0213B}" type="pres">
      <dgm:prSet presAssocID="{7B8AF09C-28A3-43FB-8A81-49888E6F2232}" presName="image1" presStyleCnt="0"/>
      <dgm:spPr/>
      <dgm:t>
        <a:bodyPr/>
        <a:lstStyle/>
        <a:p>
          <a:endParaRPr lang="sk-SK"/>
        </a:p>
      </dgm:t>
    </dgm:pt>
    <dgm:pt modelId="{731AB7DB-032B-4D90-9424-F11831D5ADBE}" type="pres">
      <dgm:prSet presAssocID="{7B8AF09C-28A3-43FB-8A81-49888E6F2232}" presName="imageRepeatNode" presStyleLbl="alignAcc1" presStyleIdx="0" presStyleCnt="6"/>
      <dgm:spPr/>
      <dgm:t>
        <a:bodyPr/>
        <a:lstStyle/>
        <a:p>
          <a:endParaRPr lang="sk-SK"/>
        </a:p>
      </dgm:t>
    </dgm:pt>
    <dgm:pt modelId="{382A9EBA-D986-4BEC-B16D-9416FA5072E5}" type="pres">
      <dgm:prSet presAssocID="{7B8AF09C-28A3-43FB-8A81-49888E6F2232}" presName="imageaccent1" presStyleCnt="0"/>
      <dgm:spPr/>
      <dgm:t>
        <a:bodyPr/>
        <a:lstStyle/>
        <a:p>
          <a:endParaRPr lang="sk-SK"/>
        </a:p>
      </dgm:t>
    </dgm:pt>
    <dgm:pt modelId="{AB221F13-1036-4F9D-AA47-E48EA4C0ED4D}" type="pres">
      <dgm:prSet presAssocID="{7B8AF09C-28A3-43FB-8A81-49888E6F2232}" presName="accentRepeatNode" presStyleLbl="solidAlignAcc1" presStyleIdx="1" presStyleCnt="12"/>
      <dgm:spPr/>
      <dgm:t>
        <a:bodyPr/>
        <a:lstStyle/>
        <a:p>
          <a:endParaRPr lang="sk-SK"/>
        </a:p>
      </dgm:t>
    </dgm:pt>
    <dgm:pt modelId="{8AEA3A3B-4102-4E71-9630-EF9172A9DF90}" type="pres">
      <dgm:prSet presAssocID="{C6822E09-A9F6-4542-A808-F310C6CAA9EB}" presName="text2" presStyleCnt="0"/>
      <dgm:spPr/>
      <dgm:t>
        <a:bodyPr/>
        <a:lstStyle/>
        <a:p>
          <a:endParaRPr lang="sk-SK"/>
        </a:p>
      </dgm:t>
    </dgm:pt>
    <dgm:pt modelId="{9C8FB45B-CF41-4925-9E9A-429E5E719D44}" type="pres">
      <dgm:prSet presAssocID="{C6822E09-A9F6-4542-A808-F310C6CAA9EB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606731A-1C38-48CB-9647-4914C8FF8CDD}" type="pres">
      <dgm:prSet presAssocID="{C6822E09-A9F6-4542-A808-F310C6CAA9EB}" presName="textaccent2" presStyleCnt="0"/>
      <dgm:spPr/>
      <dgm:t>
        <a:bodyPr/>
        <a:lstStyle/>
        <a:p>
          <a:endParaRPr lang="sk-SK"/>
        </a:p>
      </dgm:t>
    </dgm:pt>
    <dgm:pt modelId="{895A1C4A-9A05-4732-979C-076152AAF757}" type="pres">
      <dgm:prSet presAssocID="{C6822E09-A9F6-4542-A808-F310C6CAA9EB}" presName="accentRepeatNode" presStyleLbl="solidAlignAcc1" presStyleIdx="2" presStyleCnt="12"/>
      <dgm:spPr/>
      <dgm:t>
        <a:bodyPr/>
        <a:lstStyle/>
        <a:p>
          <a:endParaRPr lang="sk-SK"/>
        </a:p>
      </dgm:t>
    </dgm:pt>
    <dgm:pt modelId="{78C4352B-77CE-4516-8574-5C68ACAE88FD}" type="pres">
      <dgm:prSet presAssocID="{3C2286B5-0945-44BF-B555-73822FF5D1BD}" presName="image2" presStyleCnt="0"/>
      <dgm:spPr/>
      <dgm:t>
        <a:bodyPr/>
        <a:lstStyle/>
        <a:p>
          <a:endParaRPr lang="sk-SK"/>
        </a:p>
      </dgm:t>
    </dgm:pt>
    <dgm:pt modelId="{E5B8F5F6-963E-4310-9FB6-29CEB3E1B940}" type="pres">
      <dgm:prSet presAssocID="{3C2286B5-0945-44BF-B555-73822FF5D1BD}" presName="imageRepeatNode" presStyleLbl="alignAcc1" presStyleIdx="1" presStyleCnt="6"/>
      <dgm:spPr/>
      <dgm:t>
        <a:bodyPr/>
        <a:lstStyle/>
        <a:p>
          <a:endParaRPr lang="sk-SK"/>
        </a:p>
      </dgm:t>
    </dgm:pt>
    <dgm:pt modelId="{E0B2E189-1D9B-4048-A21B-2FA29AA8CA37}" type="pres">
      <dgm:prSet presAssocID="{3C2286B5-0945-44BF-B555-73822FF5D1BD}" presName="imageaccent2" presStyleCnt="0"/>
      <dgm:spPr/>
      <dgm:t>
        <a:bodyPr/>
        <a:lstStyle/>
        <a:p>
          <a:endParaRPr lang="sk-SK"/>
        </a:p>
      </dgm:t>
    </dgm:pt>
    <dgm:pt modelId="{E1148830-9F85-49AE-A7DC-CBA6B8989F43}" type="pres">
      <dgm:prSet presAssocID="{3C2286B5-0945-44BF-B555-73822FF5D1BD}" presName="accentRepeatNode" presStyleLbl="solidAlignAcc1" presStyleIdx="3" presStyleCnt="12"/>
      <dgm:spPr/>
      <dgm:t>
        <a:bodyPr/>
        <a:lstStyle/>
        <a:p>
          <a:endParaRPr lang="sk-SK"/>
        </a:p>
      </dgm:t>
    </dgm:pt>
    <dgm:pt modelId="{4D7FA929-F43F-42DA-8DB3-FBB75862442F}" type="pres">
      <dgm:prSet presAssocID="{BAD249D8-A5D7-4F2B-BE49-BFA6A5841FB2}" presName="text3" presStyleCnt="0"/>
      <dgm:spPr/>
      <dgm:t>
        <a:bodyPr/>
        <a:lstStyle/>
        <a:p>
          <a:endParaRPr lang="sk-SK"/>
        </a:p>
      </dgm:t>
    </dgm:pt>
    <dgm:pt modelId="{2AA2F803-4D72-4B8C-9EB9-432A771A19B4}" type="pres">
      <dgm:prSet presAssocID="{BAD249D8-A5D7-4F2B-BE49-BFA6A5841FB2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DDC366-640C-4500-915B-3CCE8904F1D7}" type="pres">
      <dgm:prSet presAssocID="{BAD249D8-A5D7-4F2B-BE49-BFA6A5841FB2}" presName="textaccent3" presStyleCnt="0"/>
      <dgm:spPr/>
      <dgm:t>
        <a:bodyPr/>
        <a:lstStyle/>
        <a:p>
          <a:endParaRPr lang="sk-SK"/>
        </a:p>
      </dgm:t>
    </dgm:pt>
    <dgm:pt modelId="{17F45D45-F413-4643-B7F0-12DDDC05BF6C}" type="pres">
      <dgm:prSet presAssocID="{BAD249D8-A5D7-4F2B-BE49-BFA6A5841FB2}" presName="accentRepeatNode" presStyleLbl="solidAlignAcc1" presStyleIdx="4" presStyleCnt="12"/>
      <dgm:spPr/>
      <dgm:t>
        <a:bodyPr/>
        <a:lstStyle/>
        <a:p>
          <a:endParaRPr lang="sk-SK"/>
        </a:p>
      </dgm:t>
    </dgm:pt>
    <dgm:pt modelId="{6F7A377B-3C41-4489-88C3-255C7EE90893}" type="pres">
      <dgm:prSet presAssocID="{BC27E24A-F8E7-4B10-9DDA-C2D68BA86148}" presName="image3" presStyleCnt="0"/>
      <dgm:spPr/>
      <dgm:t>
        <a:bodyPr/>
        <a:lstStyle/>
        <a:p>
          <a:endParaRPr lang="sk-SK"/>
        </a:p>
      </dgm:t>
    </dgm:pt>
    <dgm:pt modelId="{87DC1C83-5876-4546-BF69-4EF711D51EF5}" type="pres">
      <dgm:prSet presAssocID="{BC27E24A-F8E7-4B10-9DDA-C2D68BA86148}" presName="imageRepeatNode" presStyleLbl="alignAcc1" presStyleIdx="2" presStyleCnt="6"/>
      <dgm:spPr/>
      <dgm:t>
        <a:bodyPr/>
        <a:lstStyle/>
        <a:p>
          <a:endParaRPr lang="sk-SK"/>
        </a:p>
      </dgm:t>
    </dgm:pt>
    <dgm:pt modelId="{A0961F40-0258-4513-AEB6-35B874576ADB}" type="pres">
      <dgm:prSet presAssocID="{BC27E24A-F8E7-4B10-9DDA-C2D68BA86148}" presName="imageaccent3" presStyleCnt="0"/>
      <dgm:spPr/>
      <dgm:t>
        <a:bodyPr/>
        <a:lstStyle/>
        <a:p>
          <a:endParaRPr lang="sk-SK"/>
        </a:p>
      </dgm:t>
    </dgm:pt>
    <dgm:pt modelId="{B2ADBA4A-7E58-42AC-A095-3E49B4FBE0DD}" type="pres">
      <dgm:prSet presAssocID="{BC27E24A-F8E7-4B10-9DDA-C2D68BA86148}" presName="accentRepeatNode" presStyleLbl="solidAlignAcc1" presStyleIdx="5" presStyleCnt="12"/>
      <dgm:spPr/>
      <dgm:t>
        <a:bodyPr/>
        <a:lstStyle/>
        <a:p>
          <a:endParaRPr lang="sk-SK"/>
        </a:p>
      </dgm:t>
    </dgm:pt>
    <dgm:pt modelId="{5DB1EC62-BC25-467F-B472-1BBBCB86E031}" type="pres">
      <dgm:prSet presAssocID="{451FFC2D-B749-447C-8633-12F894D0BBEC}" presName="text4" presStyleCnt="0"/>
      <dgm:spPr/>
    </dgm:pt>
    <dgm:pt modelId="{0036E688-EF84-4553-964D-A730B80FA92F}" type="pres">
      <dgm:prSet presAssocID="{451FFC2D-B749-447C-8633-12F894D0BBEC}" presName="textRepeatNode" presStyleLbl="alignNode1" presStyleIdx="3" presStyleCnt="6" custLinFactY="68398" custLinFactNeighborX="-8695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2141294-FD89-4D4B-A791-815977787ED1}" type="pres">
      <dgm:prSet presAssocID="{451FFC2D-B749-447C-8633-12F894D0BBEC}" presName="textaccent4" presStyleCnt="0"/>
      <dgm:spPr/>
    </dgm:pt>
    <dgm:pt modelId="{FCAFA53A-24C4-4F3B-AA0B-A336419F0992}" type="pres">
      <dgm:prSet presAssocID="{451FFC2D-B749-447C-8633-12F894D0BBEC}" presName="accentRepeatNode" presStyleLbl="solidAlignAcc1" presStyleIdx="6" presStyleCnt="12"/>
      <dgm:spPr/>
    </dgm:pt>
    <dgm:pt modelId="{071C0444-F60F-4376-95BD-15221A624470}" type="pres">
      <dgm:prSet presAssocID="{A91997D8-FCCC-4B41-A160-E1046375B1B3}" presName="image4" presStyleCnt="0"/>
      <dgm:spPr/>
    </dgm:pt>
    <dgm:pt modelId="{B4AAC3E9-2644-47F9-8E4D-D76F9D60BC45}" type="pres">
      <dgm:prSet presAssocID="{A91997D8-FCCC-4B41-A160-E1046375B1B3}" presName="imageRepeatNode" presStyleLbl="alignAcc1" presStyleIdx="3" presStyleCnt="6"/>
      <dgm:spPr/>
      <dgm:t>
        <a:bodyPr/>
        <a:lstStyle/>
        <a:p>
          <a:endParaRPr lang="sk-SK"/>
        </a:p>
      </dgm:t>
    </dgm:pt>
    <dgm:pt modelId="{DD58B765-5B83-40CF-8EE2-75D06216E4F4}" type="pres">
      <dgm:prSet presAssocID="{A91997D8-FCCC-4B41-A160-E1046375B1B3}" presName="imageaccent4" presStyleCnt="0"/>
      <dgm:spPr/>
    </dgm:pt>
    <dgm:pt modelId="{4E390E00-F460-494F-A779-92AF544DDA46}" type="pres">
      <dgm:prSet presAssocID="{A91997D8-FCCC-4B41-A160-E1046375B1B3}" presName="accentRepeatNode" presStyleLbl="solidAlignAcc1" presStyleIdx="7" presStyleCnt="12"/>
      <dgm:spPr/>
    </dgm:pt>
    <dgm:pt modelId="{C4DC95BE-95CF-400D-A5B1-A9D6C8A089B3}" type="pres">
      <dgm:prSet presAssocID="{2C090263-B73B-4A0F-A00D-2CD5547CD8A5}" presName="text5" presStyleCnt="0"/>
      <dgm:spPr/>
    </dgm:pt>
    <dgm:pt modelId="{5ABA1B69-30F6-4C04-9C13-BA9C41F5F005}" type="pres">
      <dgm:prSet presAssocID="{2C090263-B73B-4A0F-A00D-2CD5547CD8A5}" presName="textRepeatNode" presStyleLbl="alignNode1" presStyleIdx="4" presStyleCnt="6" custLinFactX="-144168" custLinFactY="8124" custLinFactNeighborX="-2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EA377DD-FEE1-4C5E-A69E-C51CAF1C9315}" type="pres">
      <dgm:prSet presAssocID="{2C090263-B73B-4A0F-A00D-2CD5547CD8A5}" presName="textaccent5" presStyleCnt="0"/>
      <dgm:spPr/>
    </dgm:pt>
    <dgm:pt modelId="{6D8FBF85-518D-45FD-ACE3-8728F092B971}" type="pres">
      <dgm:prSet presAssocID="{2C090263-B73B-4A0F-A00D-2CD5547CD8A5}" presName="accentRepeatNode" presStyleLbl="solidAlignAcc1" presStyleIdx="8" presStyleCnt="12"/>
      <dgm:spPr/>
    </dgm:pt>
    <dgm:pt modelId="{DA12FB36-0655-40F9-B11E-34C4877C3A35}" type="pres">
      <dgm:prSet presAssocID="{273FF23F-C5CF-4E50-A080-AEB411BC25E2}" presName="image5" presStyleCnt="0"/>
      <dgm:spPr/>
    </dgm:pt>
    <dgm:pt modelId="{DA2FBF5B-9287-4578-8E8E-F264BD112C6F}" type="pres">
      <dgm:prSet presAssocID="{273FF23F-C5CF-4E50-A080-AEB411BC25E2}" presName="imageRepeatNode" presStyleLbl="alignAcc1" presStyleIdx="4" presStyleCnt="6"/>
      <dgm:spPr/>
      <dgm:t>
        <a:bodyPr/>
        <a:lstStyle/>
        <a:p>
          <a:endParaRPr lang="sk-SK"/>
        </a:p>
      </dgm:t>
    </dgm:pt>
    <dgm:pt modelId="{1FE0C5F8-70BF-490B-BC4B-960E89A4563A}" type="pres">
      <dgm:prSet presAssocID="{273FF23F-C5CF-4E50-A080-AEB411BC25E2}" presName="imageaccent5" presStyleCnt="0"/>
      <dgm:spPr/>
    </dgm:pt>
    <dgm:pt modelId="{41EE007A-C8DA-4A90-A8B3-BD5C8587495F}" type="pres">
      <dgm:prSet presAssocID="{273FF23F-C5CF-4E50-A080-AEB411BC25E2}" presName="accentRepeatNode" presStyleLbl="solidAlignAcc1" presStyleIdx="9" presStyleCnt="12"/>
      <dgm:spPr/>
    </dgm:pt>
    <dgm:pt modelId="{35B68544-77D9-4002-873E-4EF23ADB8617}" type="pres">
      <dgm:prSet presAssocID="{CDB83E13-8A0D-4A4B-A90E-4BC2BCA42C54}" presName="text6" presStyleCnt="0"/>
      <dgm:spPr/>
    </dgm:pt>
    <dgm:pt modelId="{C6FBC497-4EDA-4772-B61C-49879F1247B0}" type="pres">
      <dgm:prSet presAssocID="{CDB83E13-8A0D-4A4B-A90E-4BC2BCA42C54}" presName="textRepeatNode" presStyleLbl="alignNode1" presStyleIdx="5" presStyleCnt="6" custLinFactX="-100000" custLinFactY="-69567" custLinFactNeighborX="-15906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1FC9F33-6525-4EF3-8477-61D81C4F4C58}" type="pres">
      <dgm:prSet presAssocID="{CDB83E13-8A0D-4A4B-A90E-4BC2BCA42C54}" presName="textaccent6" presStyleCnt="0"/>
      <dgm:spPr/>
    </dgm:pt>
    <dgm:pt modelId="{497EF4B4-776B-4B65-8095-B99FAC65BB62}" type="pres">
      <dgm:prSet presAssocID="{CDB83E13-8A0D-4A4B-A90E-4BC2BCA42C54}" presName="accentRepeatNode" presStyleLbl="solidAlignAcc1" presStyleIdx="10" presStyleCnt="12"/>
      <dgm:spPr/>
    </dgm:pt>
    <dgm:pt modelId="{41D4D22D-2AB9-4024-BA75-1AB0D7305C50}" type="pres">
      <dgm:prSet presAssocID="{B4612427-A147-45D5-A6A4-DB64555328C0}" presName="image6" presStyleCnt="0"/>
      <dgm:spPr/>
    </dgm:pt>
    <dgm:pt modelId="{D2B8B653-6D5D-41CA-86CC-84BF3CD713AB}" type="pres">
      <dgm:prSet presAssocID="{B4612427-A147-45D5-A6A4-DB64555328C0}" presName="imageRepeatNode" presStyleLbl="alignAcc1" presStyleIdx="5" presStyleCnt="6"/>
      <dgm:spPr/>
      <dgm:t>
        <a:bodyPr/>
        <a:lstStyle/>
        <a:p>
          <a:endParaRPr lang="sk-SK"/>
        </a:p>
      </dgm:t>
    </dgm:pt>
    <dgm:pt modelId="{DCB93299-CDA4-4BC2-8174-4775A8B3DF77}" type="pres">
      <dgm:prSet presAssocID="{B4612427-A147-45D5-A6A4-DB64555328C0}" presName="imageaccent6" presStyleCnt="0"/>
      <dgm:spPr/>
    </dgm:pt>
    <dgm:pt modelId="{37CE1B35-0DE3-407F-9AD0-F9EF4660004E}" type="pres">
      <dgm:prSet presAssocID="{B4612427-A147-45D5-A6A4-DB64555328C0}" presName="accentRepeatNode" presStyleLbl="solidAlignAcc1" presStyleIdx="11" presStyleCnt="12"/>
      <dgm:spPr/>
    </dgm:pt>
  </dgm:ptLst>
  <dgm:cxnLst>
    <dgm:cxn modelId="{A519050B-6382-4F36-9CFB-90837BB9B968}" srcId="{3A7D1378-87DB-4DD3-8B06-37837D5312D7}" destId="{BAD249D8-A5D7-4F2B-BE49-BFA6A5841FB2}" srcOrd="2" destOrd="0" parTransId="{2AC7301E-EE27-4C67-84D2-6ADC501B0FA7}" sibTransId="{BC27E24A-F8E7-4B10-9DDA-C2D68BA86148}"/>
    <dgm:cxn modelId="{B0A36018-2B44-418C-8792-7F8B863F4826}" srcId="{3A7D1378-87DB-4DD3-8B06-37837D5312D7}" destId="{CDB83E13-8A0D-4A4B-A90E-4BC2BCA42C54}" srcOrd="5" destOrd="0" parTransId="{5BA72B10-B59D-47D3-86A3-2B9580FBC845}" sibTransId="{B4612427-A147-45D5-A6A4-DB64555328C0}"/>
    <dgm:cxn modelId="{0F005E8F-1258-41BC-856F-F66C68D1519A}" type="presOf" srcId="{A91997D8-FCCC-4B41-A160-E1046375B1B3}" destId="{B4AAC3E9-2644-47F9-8E4D-D76F9D60BC45}" srcOrd="0" destOrd="0" presId="urn:microsoft.com/office/officeart/2008/layout/HexagonCluster"/>
    <dgm:cxn modelId="{264F345F-CF7B-4007-A598-269B4661ED7E}" type="presOf" srcId="{B4612427-A147-45D5-A6A4-DB64555328C0}" destId="{D2B8B653-6D5D-41CA-86CC-84BF3CD713AB}" srcOrd="0" destOrd="0" presId="urn:microsoft.com/office/officeart/2008/layout/HexagonCluster"/>
    <dgm:cxn modelId="{D381A8BE-2F7B-4CFD-B77E-5D94398140E5}" type="presOf" srcId="{2C090263-B73B-4A0F-A00D-2CD5547CD8A5}" destId="{5ABA1B69-30F6-4C04-9C13-BA9C41F5F005}" srcOrd="0" destOrd="0" presId="urn:microsoft.com/office/officeart/2008/layout/HexagonCluster"/>
    <dgm:cxn modelId="{7DB676D5-A24E-44C4-9FC2-11FC36A53818}" type="presOf" srcId="{7B8AF09C-28A3-43FB-8A81-49888E6F2232}" destId="{731AB7DB-032B-4D90-9424-F11831D5ADBE}" srcOrd="0" destOrd="0" presId="urn:microsoft.com/office/officeart/2008/layout/HexagonCluster"/>
    <dgm:cxn modelId="{93F40AC9-D9A1-4401-9A02-0232D3A519EF}" type="presOf" srcId="{3A7D1378-87DB-4DD3-8B06-37837D5312D7}" destId="{064B4325-456A-4BDE-B138-2302CA04FDB4}" srcOrd="0" destOrd="0" presId="urn:microsoft.com/office/officeart/2008/layout/HexagonCluster"/>
    <dgm:cxn modelId="{5DE3555F-79B9-459E-8387-5B7B9BF4EFCD}" type="presOf" srcId="{BC27E24A-F8E7-4B10-9DDA-C2D68BA86148}" destId="{87DC1C83-5876-4546-BF69-4EF711D51EF5}" srcOrd="0" destOrd="0" presId="urn:microsoft.com/office/officeart/2008/layout/HexagonCluster"/>
    <dgm:cxn modelId="{1386F474-E65B-4D54-AE9C-5911FC6770E0}" srcId="{3A7D1378-87DB-4DD3-8B06-37837D5312D7}" destId="{C6822E09-A9F6-4542-A808-F310C6CAA9EB}" srcOrd="1" destOrd="0" parTransId="{8C2D84D8-625B-4C0E-B28D-21E29078CACB}" sibTransId="{3C2286B5-0945-44BF-B555-73822FF5D1BD}"/>
    <dgm:cxn modelId="{D60DDB76-A913-49F1-B8ED-243EC0271EDD}" type="presOf" srcId="{273FF23F-C5CF-4E50-A080-AEB411BC25E2}" destId="{DA2FBF5B-9287-4578-8E8E-F264BD112C6F}" srcOrd="0" destOrd="0" presId="urn:microsoft.com/office/officeart/2008/layout/HexagonCluster"/>
    <dgm:cxn modelId="{91C5B6BF-5B64-46EC-A17B-0FC94C786C10}" srcId="{3A7D1378-87DB-4DD3-8B06-37837D5312D7}" destId="{451FFC2D-B749-447C-8633-12F894D0BBEC}" srcOrd="3" destOrd="0" parTransId="{A52BF631-4A7F-4F5D-9021-9CDD39C7D9A7}" sibTransId="{A91997D8-FCCC-4B41-A160-E1046375B1B3}"/>
    <dgm:cxn modelId="{32A04A5C-D90E-48FC-B472-777734302858}" type="presOf" srcId="{C6822E09-A9F6-4542-A808-F310C6CAA9EB}" destId="{9C8FB45B-CF41-4925-9E9A-429E5E719D44}" srcOrd="0" destOrd="0" presId="urn:microsoft.com/office/officeart/2008/layout/HexagonCluster"/>
    <dgm:cxn modelId="{C946C823-C92A-4B5B-9D04-A3B9C38E4D77}" type="presOf" srcId="{CDB83E13-8A0D-4A4B-A90E-4BC2BCA42C54}" destId="{C6FBC497-4EDA-4772-B61C-49879F1247B0}" srcOrd="0" destOrd="0" presId="urn:microsoft.com/office/officeart/2008/layout/HexagonCluster"/>
    <dgm:cxn modelId="{432524BE-D38B-40A5-9AD0-9D386CD024DD}" type="presOf" srcId="{BAD249D8-A5D7-4F2B-BE49-BFA6A5841FB2}" destId="{2AA2F803-4D72-4B8C-9EB9-432A771A19B4}" srcOrd="0" destOrd="0" presId="urn:microsoft.com/office/officeart/2008/layout/HexagonCluster"/>
    <dgm:cxn modelId="{B4F6E727-4EBD-4025-9C59-01E6EE6F67A2}" type="presOf" srcId="{451FFC2D-B749-447C-8633-12F894D0BBEC}" destId="{0036E688-EF84-4553-964D-A730B80FA92F}" srcOrd="0" destOrd="0" presId="urn:microsoft.com/office/officeart/2008/layout/HexagonCluster"/>
    <dgm:cxn modelId="{95DF68C4-340E-4B4C-8EA6-14D484BE6922}" srcId="{3A7D1378-87DB-4DD3-8B06-37837D5312D7}" destId="{2C090263-B73B-4A0F-A00D-2CD5547CD8A5}" srcOrd="4" destOrd="0" parTransId="{8CFCE0FF-63D2-43C6-98F3-F1C129767261}" sibTransId="{273FF23F-C5CF-4E50-A080-AEB411BC25E2}"/>
    <dgm:cxn modelId="{1D285005-2B47-49DA-96B0-170EFB64F661}" type="presOf" srcId="{912DD374-B516-43F1-8E50-8FFBD5D84E5A}" destId="{F2B0C5CD-CA4D-4791-9964-7775297F4BBA}" srcOrd="0" destOrd="0" presId="urn:microsoft.com/office/officeart/2008/layout/HexagonCluster"/>
    <dgm:cxn modelId="{0D465D91-D2ED-40ED-A24A-C37523C1061B}" srcId="{3A7D1378-87DB-4DD3-8B06-37837D5312D7}" destId="{912DD374-B516-43F1-8E50-8FFBD5D84E5A}" srcOrd="0" destOrd="0" parTransId="{85EC7659-0A59-46B8-8FB1-3E8678AF71F3}" sibTransId="{7B8AF09C-28A3-43FB-8A81-49888E6F2232}"/>
    <dgm:cxn modelId="{C286461E-9D08-4AAC-9F86-451D531E370D}" type="presOf" srcId="{3C2286B5-0945-44BF-B555-73822FF5D1BD}" destId="{E5B8F5F6-963E-4310-9FB6-29CEB3E1B940}" srcOrd="0" destOrd="0" presId="urn:microsoft.com/office/officeart/2008/layout/HexagonCluster"/>
    <dgm:cxn modelId="{BF4177EF-3E85-4879-BF19-22A5080188FF}" type="presParOf" srcId="{064B4325-456A-4BDE-B138-2302CA04FDB4}" destId="{682A737E-B530-4DC1-870B-57990DDA5D74}" srcOrd="0" destOrd="0" presId="urn:microsoft.com/office/officeart/2008/layout/HexagonCluster"/>
    <dgm:cxn modelId="{76E67890-C60D-4C52-948D-A6C64550EA1D}" type="presParOf" srcId="{682A737E-B530-4DC1-870B-57990DDA5D74}" destId="{F2B0C5CD-CA4D-4791-9964-7775297F4BBA}" srcOrd="0" destOrd="0" presId="urn:microsoft.com/office/officeart/2008/layout/HexagonCluster"/>
    <dgm:cxn modelId="{7B7BB353-EE28-4B12-854C-B9BB182EE926}" type="presParOf" srcId="{064B4325-456A-4BDE-B138-2302CA04FDB4}" destId="{7461ACB1-E652-43BD-BB7B-A4B0C59C5468}" srcOrd="1" destOrd="0" presId="urn:microsoft.com/office/officeart/2008/layout/HexagonCluster"/>
    <dgm:cxn modelId="{E4B18DE2-749F-4AE6-A17C-2FEF2321865E}" type="presParOf" srcId="{7461ACB1-E652-43BD-BB7B-A4B0C59C5468}" destId="{799EB9CE-59EE-406C-96C5-FD1091E534F2}" srcOrd="0" destOrd="0" presId="urn:microsoft.com/office/officeart/2008/layout/HexagonCluster"/>
    <dgm:cxn modelId="{B50A70CA-C79A-4D02-8635-0BE86021D507}" type="presParOf" srcId="{064B4325-456A-4BDE-B138-2302CA04FDB4}" destId="{1011320B-0679-4E6C-8960-A4C507D0213B}" srcOrd="2" destOrd="0" presId="urn:microsoft.com/office/officeart/2008/layout/HexagonCluster"/>
    <dgm:cxn modelId="{91265F88-AA3F-48DC-826D-C328F4257953}" type="presParOf" srcId="{1011320B-0679-4E6C-8960-A4C507D0213B}" destId="{731AB7DB-032B-4D90-9424-F11831D5ADBE}" srcOrd="0" destOrd="0" presId="urn:microsoft.com/office/officeart/2008/layout/HexagonCluster"/>
    <dgm:cxn modelId="{288374BB-07A0-44D0-ABB2-1A440304B335}" type="presParOf" srcId="{064B4325-456A-4BDE-B138-2302CA04FDB4}" destId="{382A9EBA-D986-4BEC-B16D-9416FA5072E5}" srcOrd="3" destOrd="0" presId="urn:microsoft.com/office/officeart/2008/layout/HexagonCluster"/>
    <dgm:cxn modelId="{ABD55AF6-C262-4EA6-BF08-4FEE202DB97A}" type="presParOf" srcId="{382A9EBA-D986-4BEC-B16D-9416FA5072E5}" destId="{AB221F13-1036-4F9D-AA47-E48EA4C0ED4D}" srcOrd="0" destOrd="0" presId="urn:microsoft.com/office/officeart/2008/layout/HexagonCluster"/>
    <dgm:cxn modelId="{B12553D1-8715-4F5D-A51A-D34505D16ABF}" type="presParOf" srcId="{064B4325-456A-4BDE-B138-2302CA04FDB4}" destId="{8AEA3A3B-4102-4E71-9630-EF9172A9DF90}" srcOrd="4" destOrd="0" presId="urn:microsoft.com/office/officeart/2008/layout/HexagonCluster"/>
    <dgm:cxn modelId="{9D40E2D3-81AD-4CD3-8571-E3383B1A4642}" type="presParOf" srcId="{8AEA3A3B-4102-4E71-9630-EF9172A9DF90}" destId="{9C8FB45B-CF41-4925-9E9A-429E5E719D44}" srcOrd="0" destOrd="0" presId="urn:microsoft.com/office/officeart/2008/layout/HexagonCluster"/>
    <dgm:cxn modelId="{E7ED762E-1C7B-4B27-9A21-F523BB43E3A9}" type="presParOf" srcId="{064B4325-456A-4BDE-B138-2302CA04FDB4}" destId="{E606731A-1C38-48CB-9647-4914C8FF8CDD}" srcOrd="5" destOrd="0" presId="urn:microsoft.com/office/officeart/2008/layout/HexagonCluster"/>
    <dgm:cxn modelId="{EA4821E5-54E4-41F8-9B87-F4149782E16A}" type="presParOf" srcId="{E606731A-1C38-48CB-9647-4914C8FF8CDD}" destId="{895A1C4A-9A05-4732-979C-076152AAF757}" srcOrd="0" destOrd="0" presId="urn:microsoft.com/office/officeart/2008/layout/HexagonCluster"/>
    <dgm:cxn modelId="{37C3B31D-F27E-4A50-8DC2-262BF68D916E}" type="presParOf" srcId="{064B4325-456A-4BDE-B138-2302CA04FDB4}" destId="{78C4352B-77CE-4516-8574-5C68ACAE88FD}" srcOrd="6" destOrd="0" presId="urn:microsoft.com/office/officeart/2008/layout/HexagonCluster"/>
    <dgm:cxn modelId="{D0A4B344-1880-43BA-ABF1-7CBBAD2B2449}" type="presParOf" srcId="{78C4352B-77CE-4516-8574-5C68ACAE88FD}" destId="{E5B8F5F6-963E-4310-9FB6-29CEB3E1B940}" srcOrd="0" destOrd="0" presId="urn:microsoft.com/office/officeart/2008/layout/HexagonCluster"/>
    <dgm:cxn modelId="{D73768F1-241F-4C34-A167-F850F7E2B566}" type="presParOf" srcId="{064B4325-456A-4BDE-B138-2302CA04FDB4}" destId="{E0B2E189-1D9B-4048-A21B-2FA29AA8CA37}" srcOrd="7" destOrd="0" presId="urn:microsoft.com/office/officeart/2008/layout/HexagonCluster"/>
    <dgm:cxn modelId="{482310CB-4BE3-4F23-806D-689A2842B329}" type="presParOf" srcId="{E0B2E189-1D9B-4048-A21B-2FA29AA8CA37}" destId="{E1148830-9F85-49AE-A7DC-CBA6B8989F43}" srcOrd="0" destOrd="0" presId="urn:microsoft.com/office/officeart/2008/layout/HexagonCluster"/>
    <dgm:cxn modelId="{B9832A0C-601E-4226-AAF6-C5AD91F7ECF1}" type="presParOf" srcId="{064B4325-456A-4BDE-B138-2302CA04FDB4}" destId="{4D7FA929-F43F-42DA-8DB3-FBB75862442F}" srcOrd="8" destOrd="0" presId="urn:microsoft.com/office/officeart/2008/layout/HexagonCluster"/>
    <dgm:cxn modelId="{AC898FBC-D5E6-431D-BADE-DCBE168177EE}" type="presParOf" srcId="{4D7FA929-F43F-42DA-8DB3-FBB75862442F}" destId="{2AA2F803-4D72-4B8C-9EB9-432A771A19B4}" srcOrd="0" destOrd="0" presId="urn:microsoft.com/office/officeart/2008/layout/HexagonCluster"/>
    <dgm:cxn modelId="{9FF7D720-E907-4876-A7C6-DAA1449C4B4E}" type="presParOf" srcId="{064B4325-456A-4BDE-B138-2302CA04FDB4}" destId="{2FDDC366-640C-4500-915B-3CCE8904F1D7}" srcOrd="9" destOrd="0" presId="urn:microsoft.com/office/officeart/2008/layout/HexagonCluster"/>
    <dgm:cxn modelId="{EF516C6E-599C-4E0A-9E04-AB9F9FAE46C1}" type="presParOf" srcId="{2FDDC366-640C-4500-915B-3CCE8904F1D7}" destId="{17F45D45-F413-4643-B7F0-12DDDC05BF6C}" srcOrd="0" destOrd="0" presId="urn:microsoft.com/office/officeart/2008/layout/HexagonCluster"/>
    <dgm:cxn modelId="{4C50D4AA-3A38-4202-8776-F7459851B519}" type="presParOf" srcId="{064B4325-456A-4BDE-B138-2302CA04FDB4}" destId="{6F7A377B-3C41-4489-88C3-255C7EE90893}" srcOrd="10" destOrd="0" presId="urn:microsoft.com/office/officeart/2008/layout/HexagonCluster"/>
    <dgm:cxn modelId="{B3009238-E017-443D-8269-8D21AAF9A18C}" type="presParOf" srcId="{6F7A377B-3C41-4489-88C3-255C7EE90893}" destId="{87DC1C83-5876-4546-BF69-4EF711D51EF5}" srcOrd="0" destOrd="0" presId="urn:microsoft.com/office/officeart/2008/layout/HexagonCluster"/>
    <dgm:cxn modelId="{70E367D6-FB02-4169-A407-EED7045D3D0D}" type="presParOf" srcId="{064B4325-456A-4BDE-B138-2302CA04FDB4}" destId="{A0961F40-0258-4513-AEB6-35B874576ADB}" srcOrd="11" destOrd="0" presId="urn:microsoft.com/office/officeart/2008/layout/HexagonCluster"/>
    <dgm:cxn modelId="{294A9CB8-6FF5-4D29-A365-DFA491CC65A0}" type="presParOf" srcId="{A0961F40-0258-4513-AEB6-35B874576ADB}" destId="{B2ADBA4A-7E58-42AC-A095-3E49B4FBE0DD}" srcOrd="0" destOrd="0" presId="urn:microsoft.com/office/officeart/2008/layout/HexagonCluster"/>
    <dgm:cxn modelId="{87624EFD-CB58-4C51-A9E9-2D2FEA26537C}" type="presParOf" srcId="{064B4325-456A-4BDE-B138-2302CA04FDB4}" destId="{5DB1EC62-BC25-467F-B472-1BBBCB86E031}" srcOrd="12" destOrd="0" presId="urn:microsoft.com/office/officeart/2008/layout/HexagonCluster"/>
    <dgm:cxn modelId="{42DBCA96-4294-4EB6-8E26-8B7BDE29FBDD}" type="presParOf" srcId="{5DB1EC62-BC25-467F-B472-1BBBCB86E031}" destId="{0036E688-EF84-4553-964D-A730B80FA92F}" srcOrd="0" destOrd="0" presId="urn:microsoft.com/office/officeart/2008/layout/HexagonCluster"/>
    <dgm:cxn modelId="{3F10BC20-E6EA-4754-A26E-7EDF054623B4}" type="presParOf" srcId="{064B4325-456A-4BDE-B138-2302CA04FDB4}" destId="{B2141294-FD89-4D4B-A791-815977787ED1}" srcOrd="13" destOrd="0" presId="urn:microsoft.com/office/officeart/2008/layout/HexagonCluster"/>
    <dgm:cxn modelId="{521C6250-0AC8-4B05-B14F-EDCE9ABC3014}" type="presParOf" srcId="{B2141294-FD89-4D4B-A791-815977787ED1}" destId="{FCAFA53A-24C4-4F3B-AA0B-A336419F0992}" srcOrd="0" destOrd="0" presId="urn:microsoft.com/office/officeart/2008/layout/HexagonCluster"/>
    <dgm:cxn modelId="{71B3BD97-B428-406E-96A3-2A01E3200D18}" type="presParOf" srcId="{064B4325-456A-4BDE-B138-2302CA04FDB4}" destId="{071C0444-F60F-4376-95BD-15221A624470}" srcOrd="14" destOrd="0" presId="urn:microsoft.com/office/officeart/2008/layout/HexagonCluster"/>
    <dgm:cxn modelId="{A41DE7B1-ADCC-490C-AF17-E59B2D06218D}" type="presParOf" srcId="{071C0444-F60F-4376-95BD-15221A624470}" destId="{B4AAC3E9-2644-47F9-8E4D-D76F9D60BC45}" srcOrd="0" destOrd="0" presId="urn:microsoft.com/office/officeart/2008/layout/HexagonCluster"/>
    <dgm:cxn modelId="{93D780AD-EF89-4378-B775-6A4CAF416C9D}" type="presParOf" srcId="{064B4325-456A-4BDE-B138-2302CA04FDB4}" destId="{DD58B765-5B83-40CF-8EE2-75D06216E4F4}" srcOrd="15" destOrd="0" presId="urn:microsoft.com/office/officeart/2008/layout/HexagonCluster"/>
    <dgm:cxn modelId="{368D7E9D-047D-4199-8329-E10A7441FC31}" type="presParOf" srcId="{DD58B765-5B83-40CF-8EE2-75D06216E4F4}" destId="{4E390E00-F460-494F-A779-92AF544DDA46}" srcOrd="0" destOrd="0" presId="urn:microsoft.com/office/officeart/2008/layout/HexagonCluster"/>
    <dgm:cxn modelId="{8800D238-5232-4694-96CB-35253A508EB4}" type="presParOf" srcId="{064B4325-456A-4BDE-B138-2302CA04FDB4}" destId="{C4DC95BE-95CF-400D-A5B1-A9D6C8A089B3}" srcOrd="16" destOrd="0" presId="urn:microsoft.com/office/officeart/2008/layout/HexagonCluster"/>
    <dgm:cxn modelId="{726B3102-88F9-43B9-A76A-E902AFCC33CF}" type="presParOf" srcId="{C4DC95BE-95CF-400D-A5B1-A9D6C8A089B3}" destId="{5ABA1B69-30F6-4C04-9C13-BA9C41F5F005}" srcOrd="0" destOrd="0" presId="urn:microsoft.com/office/officeart/2008/layout/HexagonCluster"/>
    <dgm:cxn modelId="{6356A576-3C67-421E-BF46-FA3864A7B147}" type="presParOf" srcId="{064B4325-456A-4BDE-B138-2302CA04FDB4}" destId="{3EA377DD-FEE1-4C5E-A69E-C51CAF1C9315}" srcOrd="17" destOrd="0" presId="urn:microsoft.com/office/officeart/2008/layout/HexagonCluster"/>
    <dgm:cxn modelId="{CC7A9307-A724-4FCF-9480-F257211878B4}" type="presParOf" srcId="{3EA377DD-FEE1-4C5E-A69E-C51CAF1C9315}" destId="{6D8FBF85-518D-45FD-ACE3-8728F092B971}" srcOrd="0" destOrd="0" presId="urn:microsoft.com/office/officeart/2008/layout/HexagonCluster"/>
    <dgm:cxn modelId="{74D20D14-4658-44E3-A848-B0A4FC676B00}" type="presParOf" srcId="{064B4325-456A-4BDE-B138-2302CA04FDB4}" destId="{DA12FB36-0655-40F9-B11E-34C4877C3A35}" srcOrd="18" destOrd="0" presId="urn:microsoft.com/office/officeart/2008/layout/HexagonCluster"/>
    <dgm:cxn modelId="{FC76ACFD-C755-41D2-A691-32CF15361947}" type="presParOf" srcId="{DA12FB36-0655-40F9-B11E-34C4877C3A35}" destId="{DA2FBF5B-9287-4578-8E8E-F264BD112C6F}" srcOrd="0" destOrd="0" presId="urn:microsoft.com/office/officeart/2008/layout/HexagonCluster"/>
    <dgm:cxn modelId="{CD475D03-3157-48AD-A50E-416D4BA57307}" type="presParOf" srcId="{064B4325-456A-4BDE-B138-2302CA04FDB4}" destId="{1FE0C5F8-70BF-490B-BC4B-960E89A4563A}" srcOrd="19" destOrd="0" presId="urn:microsoft.com/office/officeart/2008/layout/HexagonCluster"/>
    <dgm:cxn modelId="{53313EA4-3FE7-4863-B11E-EEFC8A9A4CAB}" type="presParOf" srcId="{1FE0C5F8-70BF-490B-BC4B-960E89A4563A}" destId="{41EE007A-C8DA-4A90-A8B3-BD5C8587495F}" srcOrd="0" destOrd="0" presId="urn:microsoft.com/office/officeart/2008/layout/HexagonCluster"/>
    <dgm:cxn modelId="{F53046DD-699D-4BC5-B1FA-476CCFDA5FDD}" type="presParOf" srcId="{064B4325-456A-4BDE-B138-2302CA04FDB4}" destId="{35B68544-77D9-4002-873E-4EF23ADB8617}" srcOrd="20" destOrd="0" presId="urn:microsoft.com/office/officeart/2008/layout/HexagonCluster"/>
    <dgm:cxn modelId="{6FA32D85-F865-4076-BA40-A922ABBA645B}" type="presParOf" srcId="{35B68544-77D9-4002-873E-4EF23ADB8617}" destId="{C6FBC497-4EDA-4772-B61C-49879F1247B0}" srcOrd="0" destOrd="0" presId="urn:microsoft.com/office/officeart/2008/layout/HexagonCluster"/>
    <dgm:cxn modelId="{6F05ED60-C107-49C5-AAD1-68665B843143}" type="presParOf" srcId="{064B4325-456A-4BDE-B138-2302CA04FDB4}" destId="{E1FC9F33-6525-4EF3-8477-61D81C4F4C58}" srcOrd="21" destOrd="0" presId="urn:microsoft.com/office/officeart/2008/layout/HexagonCluster"/>
    <dgm:cxn modelId="{27A593FE-2CF1-4EA9-8734-F0D16056F6A7}" type="presParOf" srcId="{E1FC9F33-6525-4EF3-8477-61D81C4F4C58}" destId="{497EF4B4-776B-4B65-8095-B99FAC65BB62}" srcOrd="0" destOrd="0" presId="urn:microsoft.com/office/officeart/2008/layout/HexagonCluster"/>
    <dgm:cxn modelId="{CDBC41B4-B14B-4A22-9546-034AF6106ADE}" type="presParOf" srcId="{064B4325-456A-4BDE-B138-2302CA04FDB4}" destId="{41D4D22D-2AB9-4024-BA75-1AB0D7305C50}" srcOrd="22" destOrd="0" presId="urn:microsoft.com/office/officeart/2008/layout/HexagonCluster"/>
    <dgm:cxn modelId="{83737A0B-4D19-48B0-AE6E-E6D5EB64870E}" type="presParOf" srcId="{41D4D22D-2AB9-4024-BA75-1AB0D7305C50}" destId="{D2B8B653-6D5D-41CA-86CC-84BF3CD713AB}" srcOrd="0" destOrd="0" presId="urn:microsoft.com/office/officeart/2008/layout/HexagonCluster"/>
    <dgm:cxn modelId="{71F162BF-BF72-4C32-A25C-D198FD85E872}" type="presParOf" srcId="{064B4325-456A-4BDE-B138-2302CA04FDB4}" destId="{DCB93299-CDA4-4BC2-8174-4775A8B3DF77}" srcOrd="23" destOrd="0" presId="urn:microsoft.com/office/officeart/2008/layout/HexagonCluster"/>
    <dgm:cxn modelId="{2E419C7E-57C9-4850-85C7-B7CA98743A76}" type="presParOf" srcId="{DCB93299-CDA4-4BC2-8174-4775A8B3DF77}" destId="{37CE1B35-0DE3-407F-9AD0-F9EF466000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0C5CD-CA4D-4791-9964-7775297F4BBA}">
      <dsp:nvSpPr>
        <dsp:cNvPr id="0" name=""/>
        <dsp:cNvSpPr/>
      </dsp:nvSpPr>
      <dsp:spPr>
        <a:xfrm>
          <a:off x="1215328" y="2374649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/>
            <a:t>Computer</a:t>
          </a:r>
          <a:r>
            <a:rPr lang="sk-SK" sz="1800" b="1" kern="1200" dirty="0" smtClean="0"/>
            <a:t> </a:t>
          </a:r>
          <a:r>
            <a:rPr lang="sk-SK" sz="1800" b="1" kern="1200" dirty="0" err="1" smtClean="0"/>
            <a:t>Sciences</a:t>
          </a:r>
          <a:endParaRPr lang="sk-SK" sz="1800" b="1" kern="1200" dirty="0"/>
        </a:p>
      </dsp:txBody>
      <dsp:txXfrm>
        <a:off x="1434074" y="2562483"/>
        <a:ext cx="974774" cy="837023"/>
      </dsp:txXfrm>
    </dsp:sp>
    <dsp:sp modelId="{799EB9CE-59EE-406C-96C5-FD1091E534F2}">
      <dsp:nvSpPr>
        <dsp:cNvPr id="0" name=""/>
        <dsp:cNvSpPr/>
      </dsp:nvSpPr>
      <dsp:spPr>
        <a:xfrm>
          <a:off x="1249024" y="2916964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AB7DB-032B-4D90-9424-F11831D5ADBE}">
      <dsp:nvSpPr>
        <dsp:cNvPr id="0" name=""/>
        <dsp:cNvSpPr/>
      </dsp:nvSpPr>
      <dsp:spPr>
        <a:xfrm>
          <a:off x="0" y="1704272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21F13-1036-4F9D-AA47-E48EA4C0ED4D}">
      <dsp:nvSpPr>
        <dsp:cNvPr id="0" name=""/>
        <dsp:cNvSpPr/>
      </dsp:nvSpPr>
      <dsp:spPr>
        <a:xfrm>
          <a:off x="967470" y="2756104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FB45B-CF41-4925-9E9A-429E5E719D44}">
      <dsp:nvSpPr>
        <dsp:cNvPr id="0" name=""/>
        <dsp:cNvSpPr/>
      </dsp:nvSpPr>
      <dsp:spPr>
        <a:xfrm>
          <a:off x="2430656" y="1700758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rgbClr val="FFFF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err="1" smtClean="0">
              <a:solidFill>
                <a:schemeClr val="tx1"/>
              </a:solidFill>
            </a:rPr>
            <a:t>Molecular</a:t>
          </a:r>
          <a:r>
            <a:rPr lang="sk-SK" sz="1600" b="1" kern="1200" dirty="0" smtClean="0">
              <a:solidFill>
                <a:schemeClr val="tx1"/>
              </a:solidFill>
            </a:rPr>
            <a:t> </a:t>
          </a:r>
          <a:r>
            <a:rPr lang="sk-SK" sz="1600" b="1" kern="1200" dirty="0" err="1" smtClean="0">
              <a:solidFill>
                <a:schemeClr val="tx1"/>
              </a:solidFill>
            </a:rPr>
            <a:t>medicine</a:t>
          </a:r>
          <a:r>
            <a:rPr lang="sk-SK" sz="1600" b="1" kern="1200" dirty="0" smtClean="0">
              <a:solidFill>
                <a:schemeClr val="tx1"/>
              </a:solidFill>
            </a:rPr>
            <a:t> &amp; </a:t>
          </a:r>
          <a:r>
            <a:rPr lang="sk-SK" sz="1600" b="1" kern="1200" dirty="0" err="1" smtClean="0">
              <a:solidFill>
                <a:schemeClr val="tx1"/>
              </a:solidFill>
            </a:rPr>
            <a:t>biotech</a:t>
          </a:r>
          <a:r>
            <a:rPr lang="sk-SK" sz="1600" b="1" kern="1200" dirty="0" smtClean="0">
              <a:solidFill>
                <a:schemeClr val="tx1"/>
              </a:solidFill>
            </a:rPr>
            <a:t>.</a:t>
          </a:r>
          <a:endParaRPr lang="sk-SK" sz="1600" b="1" kern="1200" dirty="0">
            <a:solidFill>
              <a:schemeClr val="tx1"/>
            </a:solidFill>
          </a:endParaRPr>
        </a:p>
      </dsp:txBody>
      <dsp:txXfrm>
        <a:off x="2649402" y="1888592"/>
        <a:ext cx="974774" cy="837023"/>
      </dsp:txXfrm>
    </dsp:sp>
    <dsp:sp modelId="{895A1C4A-9A05-4732-979C-076152AAF757}">
      <dsp:nvSpPr>
        <dsp:cNvPr id="0" name=""/>
        <dsp:cNvSpPr/>
      </dsp:nvSpPr>
      <dsp:spPr>
        <a:xfrm>
          <a:off x="3402618" y="2749467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8F5F6-963E-4310-9FB6-29CEB3E1B940}">
      <dsp:nvSpPr>
        <dsp:cNvPr id="0" name=""/>
        <dsp:cNvSpPr/>
      </dsp:nvSpPr>
      <dsp:spPr>
        <a:xfrm>
          <a:off x="3645235" y="2372307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48830-9F85-49AE-A7DC-CBA6B8989F43}">
      <dsp:nvSpPr>
        <dsp:cNvPr id="0" name=""/>
        <dsp:cNvSpPr/>
      </dsp:nvSpPr>
      <dsp:spPr>
        <a:xfrm>
          <a:off x="3679680" y="2911888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2F803-4D72-4B8C-9EB9-432A771A19B4}">
      <dsp:nvSpPr>
        <dsp:cNvPr id="0" name=""/>
        <dsp:cNvSpPr/>
      </dsp:nvSpPr>
      <dsp:spPr>
        <a:xfrm>
          <a:off x="1215328" y="1034285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/>
            <a:t>Material</a:t>
          </a:r>
          <a:r>
            <a:rPr lang="sk-SK" sz="1800" b="1" kern="1200" dirty="0" smtClean="0"/>
            <a:t> </a:t>
          </a:r>
          <a:r>
            <a:rPr lang="sk-SK" sz="1800" b="1" kern="1200" dirty="0" err="1" smtClean="0"/>
            <a:t>sciences</a:t>
          </a:r>
          <a:endParaRPr lang="sk-SK" sz="1800" b="1" kern="1200" dirty="0"/>
        </a:p>
      </dsp:txBody>
      <dsp:txXfrm>
        <a:off x="1434074" y="1222119"/>
        <a:ext cx="974774" cy="837023"/>
      </dsp:txXfrm>
    </dsp:sp>
    <dsp:sp modelId="{17F45D45-F413-4643-B7F0-12DDDC05BF6C}">
      <dsp:nvSpPr>
        <dsp:cNvPr id="0" name=""/>
        <dsp:cNvSpPr/>
      </dsp:nvSpPr>
      <dsp:spPr>
        <a:xfrm>
          <a:off x="2182798" y="1057321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C1C83-5876-4546-BF69-4EF711D51EF5}">
      <dsp:nvSpPr>
        <dsp:cNvPr id="0" name=""/>
        <dsp:cNvSpPr/>
      </dsp:nvSpPr>
      <dsp:spPr>
        <a:xfrm>
          <a:off x="2430656" y="360003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DBA4A-7E58-42AC-A095-3E49B4FBE0DD}">
      <dsp:nvSpPr>
        <dsp:cNvPr id="0" name=""/>
        <dsp:cNvSpPr/>
      </dsp:nvSpPr>
      <dsp:spPr>
        <a:xfrm>
          <a:off x="2470343" y="897242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6E688-EF84-4553-964D-A730B80FA92F}">
      <dsp:nvSpPr>
        <dsp:cNvPr id="0" name=""/>
        <dsp:cNvSpPr/>
      </dsp:nvSpPr>
      <dsp:spPr>
        <a:xfrm>
          <a:off x="2417255" y="3073701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>
              <a:solidFill>
                <a:schemeClr val="tx1"/>
              </a:solidFill>
            </a:rPr>
            <a:t>Quality</a:t>
          </a:r>
          <a:r>
            <a:rPr lang="sk-SK" sz="1800" b="1" kern="1200" dirty="0" smtClean="0">
              <a:solidFill>
                <a:schemeClr val="tx1"/>
              </a:solidFill>
            </a:rPr>
            <a:t> </a:t>
          </a:r>
          <a:br>
            <a:rPr lang="sk-SK" sz="1800" b="1" kern="1200" dirty="0" smtClean="0">
              <a:solidFill>
                <a:schemeClr val="tx1"/>
              </a:solidFill>
            </a:rPr>
          </a:br>
          <a:r>
            <a:rPr lang="sk-SK" sz="1800" b="1" kern="1200" dirty="0" err="1" smtClean="0">
              <a:solidFill>
                <a:schemeClr val="tx1"/>
              </a:solidFill>
            </a:rPr>
            <a:t>of</a:t>
          </a:r>
          <a:r>
            <a:rPr lang="sk-SK" sz="1800" b="1" kern="1200" dirty="0" smtClean="0">
              <a:solidFill>
                <a:schemeClr val="tx1"/>
              </a:solidFill>
            </a:rPr>
            <a:t> </a:t>
          </a:r>
          <a:r>
            <a:rPr lang="sk-SK" sz="1800" b="1" kern="1200" dirty="0" err="1" smtClean="0">
              <a:solidFill>
                <a:schemeClr val="tx1"/>
              </a:solidFill>
            </a:rPr>
            <a:t>life</a:t>
          </a:r>
          <a:endParaRPr lang="sk-SK" sz="1800" b="1" kern="1200" dirty="0">
            <a:solidFill>
              <a:schemeClr val="tx1"/>
            </a:solidFill>
          </a:endParaRPr>
        </a:p>
      </dsp:txBody>
      <dsp:txXfrm>
        <a:off x="2636001" y="3261535"/>
        <a:ext cx="974774" cy="837023"/>
      </dsp:txXfrm>
    </dsp:sp>
    <dsp:sp modelId="{FCAFA53A-24C4-4F3B-AA0B-A336419F0992}">
      <dsp:nvSpPr>
        <dsp:cNvPr id="0" name=""/>
        <dsp:cNvSpPr/>
      </dsp:nvSpPr>
      <dsp:spPr>
        <a:xfrm>
          <a:off x="4867302" y="1568791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AC3E9-2644-47F9-8E4D-D76F9D60BC45}">
      <dsp:nvSpPr>
        <dsp:cNvPr id="0" name=""/>
        <dsp:cNvSpPr/>
      </dsp:nvSpPr>
      <dsp:spPr>
        <a:xfrm>
          <a:off x="4860563" y="1713252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90E00-F460-494F-A779-92AF544DDA46}">
      <dsp:nvSpPr>
        <dsp:cNvPr id="0" name=""/>
        <dsp:cNvSpPr/>
      </dsp:nvSpPr>
      <dsp:spPr>
        <a:xfrm>
          <a:off x="5136127" y="1735116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A1B69-30F6-4C04-9C13-BA9C41F5F005}">
      <dsp:nvSpPr>
        <dsp:cNvPr id="0" name=""/>
        <dsp:cNvSpPr/>
      </dsp:nvSpPr>
      <dsp:spPr>
        <a:xfrm>
          <a:off x="0" y="1684099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rgbClr val="FFA7C4"/>
        </a:solidFill>
        <a:ln w="25400" cap="flat" cmpd="sng" algn="ctr">
          <a:solidFill>
            <a:srgbClr val="FFA7C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>
              <a:solidFill>
                <a:schemeClr val="tx1"/>
              </a:solidFill>
            </a:rPr>
            <a:t>Energy</a:t>
          </a:r>
          <a:r>
            <a:rPr lang="sk-SK" sz="1800" b="1" kern="1200" dirty="0" smtClean="0">
              <a:solidFill>
                <a:schemeClr val="tx1"/>
              </a:solidFill>
            </a:rPr>
            <a:t> Transport</a:t>
          </a:r>
          <a:br>
            <a:rPr lang="sk-SK" sz="1800" b="1" kern="1200" dirty="0" smtClean="0">
              <a:solidFill>
                <a:schemeClr val="tx1"/>
              </a:solidFill>
            </a:rPr>
          </a:br>
          <a:r>
            <a:rPr lang="sk-SK" sz="1800" b="1" kern="1200" dirty="0" err="1" smtClean="0">
              <a:solidFill>
                <a:schemeClr val="tx1"/>
              </a:solidFill>
            </a:rPr>
            <a:t>Industry</a:t>
          </a:r>
          <a:endParaRPr lang="sk-SK" sz="1800" b="1" kern="1200" dirty="0">
            <a:solidFill>
              <a:schemeClr val="tx1"/>
            </a:solidFill>
          </a:endParaRPr>
        </a:p>
      </dsp:txBody>
      <dsp:txXfrm>
        <a:off x="218746" y="1871933"/>
        <a:ext cx="974774" cy="837023"/>
      </dsp:txXfrm>
    </dsp:sp>
    <dsp:sp modelId="{6D8FBF85-518D-45FD-ACE3-8728F092B971}">
      <dsp:nvSpPr>
        <dsp:cNvPr id="0" name=""/>
        <dsp:cNvSpPr/>
      </dsp:nvSpPr>
      <dsp:spPr>
        <a:xfrm>
          <a:off x="6082630" y="916373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FBF5B-9287-4578-8E8E-F264BD112C6F}">
      <dsp:nvSpPr>
        <dsp:cNvPr id="0" name=""/>
        <dsp:cNvSpPr/>
      </dsp:nvSpPr>
      <dsp:spPr>
        <a:xfrm>
          <a:off x="6075891" y="1049512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E007A-C8DA-4A90-A8B3-BD5C8587495F}">
      <dsp:nvSpPr>
        <dsp:cNvPr id="0" name=""/>
        <dsp:cNvSpPr/>
      </dsp:nvSpPr>
      <dsp:spPr>
        <a:xfrm>
          <a:off x="6357446" y="1076452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BC497-4EDA-4772-B61C-49879F1247B0}">
      <dsp:nvSpPr>
        <dsp:cNvPr id="0" name=""/>
        <dsp:cNvSpPr/>
      </dsp:nvSpPr>
      <dsp:spPr>
        <a:xfrm>
          <a:off x="2417259" y="331599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err="1" smtClean="0"/>
            <a:t>Environ-ment</a:t>
          </a:r>
          <a:endParaRPr lang="sk-SK" sz="1800" b="1" kern="1200" dirty="0"/>
        </a:p>
      </dsp:txBody>
      <dsp:txXfrm>
        <a:off x="2636005" y="519433"/>
        <a:ext cx="974774" cy="837023"/>
      </dsp:txXfrm>
    </dsp:sp>
    <dsp:sp modelId="{497EF4B4-776B-4B65-8095-B99FAC65BB62}">
      <dsp:nvSpPr>
        <dsp:cNvPr id="0" name=""/>
        <dsp:cNvSpPr/>
      </dsp:nvSpPr>
      <dsp:spPr>
        <a:xfrm>
          <a:off x="6355948" y="3449908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8B653-6D5D-41CA-86CC-84BF3CD713AB}">
      <dsp:nvSpPr>
        <dsp:cNvPr id="0" name=""/>
        <dsp:cNvSpPr/>
      </dsp:nvSpPr>
      <dsp:spPr>
        <a:xfrm>
          <a:off x="4860563" y="3051664"/>
          <a:ext cx="1412266" cy="12126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E1B35-0DE3-407F-9AD0-F9EF4660004E}">
      <dsp:nvSpPr>
        <dsp:cNvPr id="0" name=""/>
        <dsp:cNvSpPr/>
      </dsp:nvSpPr>
      <dsp:spPr>
        <a:xfrm>
          <a:off x="6093862" y="3583827"/>
          <a:ext cx="164739" cy="142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813" cy="4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63" y="4"/>
            <a:ext cx="2945731" cy="4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goeteborg 19 9 2014</a:t>
            </a: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084"/>
            <a:ext cx="2946813" cy="4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63" y="9430084"/>
            <a:ext cx="2945731" cy="4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19D6BF-567A-450A-8969-299C532556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8562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813" cy="4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63" y="4"/>
            <a:ext cx="2945731" cy="49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 smtClean="0"/>
              <a:t>goeteborg 19 9 2014</a:t>
            </a: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01" y="4716198"/>
            <a:ext cx="5438356" cy="446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 sem a upravte štýly predlohy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Tretia úroveň</a:t>
            </a:r>
          </a:p>
          <a:p>
            <a:pPr lvl="3"/>
            <a:r>
              <a:rPr lang="en-US" noProof="0" smtClean="0"/>
              <a:t>Štvrtá úroveň</a:t>
            </a:r>
          </a:p>
          <a:p>
            <a:pPr lvl="4"/>
            <a:r>
              <a:rPr lang="en-US" noProof="0" smtClean="0"/>
              <a:t>Piata úroveň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84"/>
            <a:ext cx="2946813" cy="4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63" y="9430084"/>
            <a:ext cx="2945731" cy="49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56" tIns="45477" rIns="90956" bIns="45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6DAD72-ABD1-47DB-A371-02CCB0EDB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461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019E3-9B60-417B-85AE-8DDC87465AA8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sk-SK" smtClean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Weinn 13 9 2012 STU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B81F3-13AA-4D38-8595-B5239646C8AB}" type="slidenum">
              <a:rPr lang="sk-S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sk-SK" smtClean="0"/>
          </a:p>
        </p:txBody>
      </p:sp>
      <p:sp>
        <p:nvSpPr>
          <p:cNvPr id="2" name="Zástupný symbol dátumu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goeteborg 19 9 2014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2D0A-58FC-4E12-B93C-A08336B4309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888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46F3C-3C25-48F9-B3ED-92DFD59447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4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026A-AE2D-43A8-8659-C924ED14A1E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335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1109663" y="274638"/>
            <a:ext cx="7577137" cy="5851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8470-5F69-4AED-AD64-43FAD1D95B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63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088" y="1484784"/>
            <a:ext cx="2664792" cy="1224136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k-SK" smtClean="0"/>
              <a:t>5/31/2012</a:t>
            </a:r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F25C08-D868-4509-8D87-43F53D8FDD18}" type="slidenum">
              <a:rPr lang="sk-SK" smtClean="0"/>
              <a:pPr>
                <a:defRPr/>
              </a:pPr>
              <a:t>‹#›</a:t>
            </a:fld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13"/>
          </p:nvPr>
        </p:nvSpPr>
        <p:spPr>
          <a:xfrm>
            <a:off x="3563938" y="260350"/>
            <a:ext cx="5111899" cy="5761038"/>
          </a:xfrm>
        </p:spPr>
        <p:txBody>
          <a:bodyPr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4"/>
          </p:nvPr>
        </p:nvSpPr>
        <p:spPr>
          <a:xfrm>
            <a:off x="827088" y="260350"/>
            <a:ext cx="2665214" cy="11525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  <p:sp>
        <p:nvSpPr>
          <p:cNvPr id="13" name="Zástupný symbol textu 10"/>
          <p:cNvSpPr>
            <a:spLocks noGrp="1"/>
          </p:cNvSpPr>
          <p:nvPr>
            <p:ph type="body" sz="quarter" idx="16"/>
          </p:nvPr>
        </p:nvSpPr>
        <p:spPr>
          <a:xfrm>
            <a:off x="827584" y="2780531"/>
            <a:ext cx="2665214" cy="3240757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sk-SK" dirty="0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7498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27088" y="413740"/>
            <a:ext cx="7859712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275820" y="6159273"/>
            <a:ext cx="3744520" cy="58218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pPr>
              <a:spcAft>
                <a:spcPts val="0"/>
              </a:spcAft>
            </a:pPr>
            <a:endParaRPr lang="sk-SK" dirty="0" smtClean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57CDE-ABC1-46D7-B725-DB8122E707EA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303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93918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3669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79FED-BCF0-4A36-9050-E37D93F5757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0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816424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pPr>
              <a:defRPr/>
            </a:pPr>
            <a:r>
              <a:rPr lang="sk-SK" dirty="0" err="1" smtClean="0"/>
              <a:t>Science</a:t>
            </a:r>
            <a:r>
              <a:rPr lang="sk-SK" dirty="0" smtClean="0"/>
              <a:t> City  Bratislava</a:t>
            </a:r>
            <a:endParaRPr lang="en-US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23F9-1FAF-44E6-A12A-D59984896F5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06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888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27584" y="2174875"/>
            <a:ext cx="38884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860032" y="1535113"/>
            <a:ext cx="38267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860032" y="2174875"/>
            <a:ext cx="38267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7541-89C5-4FAC-AE7F-2B39CC38FDF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676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B26A-2DDA-47DE-98CB-9EBFBDCDAA8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090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C625-329F-44E6-8CAC-3B5B9FFAB9D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505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5BF1-9ACC-4FB6-8EC0-A799AB77F9C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052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3517900" y="6303963"/>
            <a:ext cx="7660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5/31/2012</a:t>
            </a:r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68552" y="6901133"/>
            <a:ext cx="2263593" cy="7044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86C0-D407-4004-984B-3B124E36F6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653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dirty="0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827088" y="1600200"/>
            <a:ext cx="785971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020340" y="6376335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mtClean="0">
                <a:solidFill>
                  <a:srgbClr val="990033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52F25C08-D868-4509-8D87-43F53D8FDD18}" type="slidenum">
              <a:rPr lang="sk-SK" smtClean="0"/>
              <a:pPr>
                <a:defRPr/>
              </a:pPr>
              <a:t>‹#›</a:t>
            </a:fld>
            <a:endParaRPr lang="sk-SK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03" y="6033856"/>
            <a:ext cx="773957" cy="70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8" y="6102675"/>
            <a:ext cx="1402642" cy="60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10" y="6040850"/>
            <a:ext cx="1368190" cy="55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opvai_cele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00" y="6085562"/>
            <a:ext cx="11874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90" y="6021360"/>
            <a:ext cx="1524000" cy="68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ĺžnik 1"/>
          <p:cNvSpPr/>
          <p:nvPr/>
        </p:nvSpPr>
        <p:spPr>
          <a:xfrm>
            <a:off x="6237390" y="6407840"/>
            <a:ext cx="13590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k-SK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25</a:t>
            </a:r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k-SK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MAJ</a:t>
            </a:r>
            <a:r>
              <a:rPr lang="en-GB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201</a:t>
            </a:r>
            <a:r>
              <a:rPr lang="sk-SK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</a:t>
            </a:r>
            <a:endParaRPr lang="en-GB" sz="11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BlokTextu 4"/>
          <p:cNvSpPr txBox="1"/>
          <p:nvPr userDrawn="1"/>
        </p:nvSpPr>
        <p:spPr>
          <a:xfrm>
            <a:off x="4428613" y="6094934"/>
            <a:ext cx="1295547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0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sk-SK" sz="1200" b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sk-SK" sz="2400" b="1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ACCORD</a:t>
            </a:r>
            <a:endParaRPr lang="en-GB" sz="2400" b="1" dirty="0">
              <a:solidFill>
                <a:schemeClr val="bg1">
                  <a:lumMod val="65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5" r:id="rId2"/>
    <p:sldLayoutId id="2147483698" r:id="rId3"/>
    <p:sldLayoutId id="2147483699" r:id="rId4"/>
    <p:sldLayoutId id="2147483706" r:id="rId5"/>
    <p:sldLayoutId id="2147483700" r:id="rId6"/>
    <p:sldLayoutId id="2147483707" r:id="rId7"/>
    <p:sldLayoutId id="2147483701" r:id="rId8"/>
    <p:sldLayoutId id="2147483702" r:id="rId9"/>
    <p:sldLayoutId id="2147483703" r:id="rId10"/>
    <p:sldLayoutId id="2147483704" r:id="rId11"/>
    <p:sldLayoutId id="2147483709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04830"/>
            <a:ext cx="7772400" cy="2664370"/>
          </a:xfrm>
        </p:spPr>
        <p:txBody>
          <a:bodyPr>
            <a:noAutofit/>
          </a:bodyPr>
          <a:lstStyle/>
          <a:p>
            <a:r>
              <a:rPr lang="sk-SK" sz="2400" b="0" dirty="0" smtClean="0">
                <a:solidFill>
                  <a:schemeClr val="accent1">
                    <a:lumMod val="75000"/>
                  </a:schemeClr>
                </a:solidFill>
              </a:rPr>
              <a:t>Spoločný „veľký projekt“ Univerzity Komenského </a:t>
            </a:r>
            <a:br>
              <a:rPr lang="sk-SK" sz="24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sk-SK" sz="2400" b="0" dirty="0" smtClean="0">
                <a:solidFill>
                  <a:schemeClr val="accent1">
                    <a:lumMod val="75000"/>
                  </a:schemeClr>
                </a:solidFill>
              </a:rPr>
              <a:t>a Slovenskej technickej univerzity v Bratislave</a:t>
            </a:r>
            <a:br>
              <a:rPr lang="sk-SK" sz="2400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noProof="0" dirty="0" smtClean="0"/>
              <a:t>ACCORD</a:t>
            </a:r>
            <a:r>
              <a:rPr lang="en-GB" sz="3200" noProof="0" dirty="0" smtClean="0"/>
              <a:t/>
            </a:r>
            <a:br>
              <a:rPr lang="en-GB" sz="3200" noProof="0" dirty="0" smtClean="0"/>
            </a:br>
            <a:r>
              <a:rPr lang="sk-SK" sz="2400" b="0" dirty="0"/>
              <a:t>Zlepšenie univerzitných kapacít a kompetencií </a:t>
            </a:r>
            <a:br>
              <a:rPr lang="sk-SK" sz="2400" b="0" dirty="0"/>
            </a:br>
            <a:r>
              <a:rPr lang="sk-SK" sz="2400" b="0" dirty="0"/>
              <a:t>vo výskume, vývoji a </a:t>
            </a:r>
            <a:r>
              <a:rPr lang="sk-SK" sz="2400" b="0" dirty="0" smtClean="0"/>
              <a:t>inováciách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GB" sz="2400" dirty="0" smtClean="0"/>
              <a:t>A</a:t>
            </a:r>
            <a:r>
              <a:rPr lang="en-GB" sz="2400" b="0" dirty="0" smtClean="0"/>
              <a:t>dvancing university </a:t>
            </a:r>
            <a:r>
              <a:rPr lang="en-GB" sz="2400" dirty="0" smtClean="0"/>
              <a:t>C</a:t>
            </a:r>
            <a:r>
              <a:rPr lang="en-GB" sz="2400" b="0" dirty="0" smtClean="0"/>
              <a:t>apacity and </a:t>
            </a:r>
            <a:r>
              <a:rPr lang="en-GB" sz="2400" dirty="0" err="1" smtClean="0"/>
              <a:t>CO</a:t>
            </a:r>
            <a:r>
              <a:rPr lang="en-GB" sz="2400" b="0" dirty="0" err="1" smtClean="0"/>
              <a:t>mpetence</a:t>
            </a:r>
            <a:r>
              <a:rPr lang="en-GB" sz="2400" b="0" dirty="0" smtClean="0"/>
              <a:t> </a:t>
            </a:r>
            <a:br>
              <a:rPr lang="en-GB" sz="2400" b="0" dirty="0" smtClean="0"/>
            </a:br>
            <a:r>
              <a:rPr lang="en-GB" sz="2400" b="0" dirty="0" smtClean="0"/>
              <a:t>in </a:t>
            </a:r>
            <a:r>
              <a:rPr lang="en-GB" sz="2400" dirty="0" smtClean="0"/>
              <a:t>R</a:t>
            </a:r>
            <a:r>
              <a:rPr lang="en-GB" sz="2400" b="0" dirty="0" smtClean="0"/>
              <a:t>esearch, </a:t>
            </a:r>
            <a:r>
              <a:rPr lang="en-GB" sz="2400" dirty="0" smtClean="0"/>
              <a:t>D</a:t>
            </a:r>
            <a:r>
              <a:rPr lang="en-GB" sz="2400" b="0" dirty="0" smtClean="0"/>
              <a:t>evelopment and innovation</a:t>
            </a:r>
            <a:endParaRPr lang="en-GB" sz="2800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60870"/>
            <a:ext cx="6400800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67810" y="476071"/>
            <a:ext cx="20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Slovak </a:t>
            </a:r>
            <a:r>
              <a:rPr lang="sk-SK" sz="2000" b="1" dirty="0" err="1" smtClean="0">
                <a:solidFill>
                  <a:srgbClr val="CF7977"/>
                </a:solidFill>
                <a:latin typeface="+mn-lt"/>
              </a:rPr>
              <a:t>University</a:t>
            </a: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rgbClr val="CF7977"/>
                </a:solidFill>
                <a:latin typeface="+mn-lt"/>
              </a:rPr>
              <a:t>of</a:t>
            </a: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rgbClr val="CF7977"/>
                </a:solidFill>
                <a:latin typeface="+mn-lt"/>
              </a:rPr>
              <a:t>Technology</a:t>
            </a: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 </a:t>
            </a:r>
            <a:br>
              <a:rPr lang="sk-SK" sz="2000" b="1" dirty="0" smtClean="0">
                <a:solidFill>
                  <a:srgbClr val="CF7977"/>
                </a:solidFill>
                <a:latin typeface="+mn-lt"/>
              </a:rPr>
            </a:b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in Bratislava</a:t>
            </a:r>
            <a:endParaRPr lang="en-GB" sz="2000" b="1" dirty="0">
              <a:solidFill>
                <a:srgbClr val="CF7977"/>
              </a:solidFill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411700" y="476071"/>
            <a:ext cx="200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000" b="1" dirty="0" err="1" smtClean="0">
                <a:solidFill>
                  <a:srgbClr val="CF7977"/>
                </a:solidFill>
                <a:latin typeface="+mn-lt"/>
              </a:rPr>
              <a:t>Comenius</a:t>
            </a: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 </a:t>
            </a:r>
            <a:r>
              <a:rPr lang="sk-SK" sz="2000" b="1" dirty="0" err="1" smtClean="0">
                <a:solidFill>
                  <a:srgbClr val="CF7977"/>
                </a:solidFill>
                <a:latin typeface="+mn-lt"/>
              </a:rPr>
              <a:t>University</a:t>
            </a: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 </a:t>
            </a:r>
            <a:br>
              <a:rPr lang="sk-SK" sz="2000" b="1" dirty="0" smtClean="0">
                <a:solidFill>
                  <a:srgbClr val="CF7977"/>
                </a:solidFill>
                <a:latin typeface="+mn-lt"/>
              </a:rPr>
            </a:br>
            <a:r>
              <a:rPr lang="sk-SK" sz="2000" b="1" dirty="0" smtClean="0">
                <a:solidFill>
                  <a:srgbClr val="CF7977"/>
                </a:solidFill>
                <a:latin typeface="+mn-lt"/>
              </a:rPr>
              <a:t>in Bratislava</a:t>
            </a:r>
            <a:endParaRPr lang="en-GB" sz="2000" b="1" dirty="0">
              <a:solidFill>
                <a:srgbClr val="CF7977"/>
              </a:solidFill>
              <a:latin typeface="+mn-lt"/>
            </a:endParaRPr>
          </a:p>
        </p:txBody>
      </p:sp>
      <p:sp>
        <p:nvSpPr>
          <p:cNvPr id="7" name="AutoShape 2" descr="Výsledok vyhľadávania obrázkov pre dopyt uniba"/>
          <p:cNvSpPr>
            <a:spLocks noChangeAspect="1" noChangeArrowheads="1"/>
          </p:cNvSpPr>
          <p:nvPr/>
        </p:nvSpPr>
        <p:spPr bwMode="auto">
          <a:xfrm>
            <a:off x="0" y="-13652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Výsledok vyhľadávania obrázkov pre dopyt uniba"/>
          <p:cNvSpPr>
            <a:spLocks noChangeAspect="1" noChangeArrowheads="1"/>
          </p:cNvSpPr>
          <p:nvPr/>
        </p:nvSpPr>
        <p:spPr bwMode="auto">
          <a:xfrm>
            <a:off x="152400" y="1587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1" descr="Univerzita Komenského v Bratislave (Bratislava)"/>
          <p:cNvSpPr>
            <a:spLocks noChangeAspect="1" noChangeArrowheads="1"/>
          </p:cNvSpPr>
          <p:nvPr/>
        </p:nvSpPr>
        <p:spPr bwMode="auto">
          <a:xfrm>
            <a:off x="0" y="-1365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" name="Rovná spojnica 9"/>
          <p:cNvCxnSpPr/>
          <p:nvPr/>
        </p:nvCxnSpPr>
        <p:spPr>
          <a:xfrm>
            <a:off x="4499990" y="473075"/>
            <a:ext cx="0" cy="1018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57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Komplementarita</a:t>
            </a:r>
            <a:r>
              <a:rPr lang="sk-SK" dirty="0" smtClean="0"/>
              <a:t> v kompetenciách</a:t>
            </a:r>
            <a:endParaRPr lang="en-GB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B26A-2DDA-47DE-98CB-9EBFBDCDAA8A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5" t="22110" r="15469" b="2567"/>
          <a:stretch/>
        </p:blipFill>
        <p:spPr bwMode="auto">
          <a:xfrm>
            <a:off x="4794420" y="2132820"/>
            <a:ext cx="3666120" cy="36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9" t="21390" r="15830" b="2640"/>
          <a:stretch/>
        </p:blipFill>
        <p:spPr bwMode="auto">
          <a:xfrm>
            <a:off x="882869" y="2100434"/>
            <a:ext cx="368913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lokTextu 10"/>
          <p:cNvSpPr txBox="1"/>
          <p:nvPr/>
        </p:nvSpPr>
        <p:spPr>
          <a:xfrm>
            <a:off x="5346212" y="1665634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Computer sciences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881005" y="1677353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Math</a:t>
            </a:r>
            <a:b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</a:br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&amp;Physics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884460" y="2564880"/>
            <a:ext cx="12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Chemistry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596420" y="457187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Engineering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724160" y="3707758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Interdisciplinary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516270" y="4797190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Environment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745712" y="1656352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Computer sciences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280505" y="1668071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Math</a:t>
            </a:r>
            <a:b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</a:br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&amp;Physics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915770" y="2924930"/>
            <a:ext cx="12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Chemistry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195670" y="5661310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Bio</a:t>
            </a:r>
            <a:r>
              <a:rPr lang="sk-SK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k-SK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Science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123660" y="3698476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Interdisciplinary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915770" y="4787908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Environment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70706" y="4955429"/>
            <a:ext cx="14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Medical</a:t>
            </a:r>
            <a:r>
              <a:rPr lang="sk-SK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sk-SK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Science</a:t>
            </a:r>
            <a:endParaRPr lang="en-GB" b="1" dirty="0">
              <a:solidFill>
                <a:srgbClr val="1F497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239857" y="5445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A50021"/>
                </a:solidFill>
                <a:latin typeface="Calibri"/>
              </a:rPr>
              <a:t>2014</a:t>
            </a:r>
            <a:endParaRPr lang="en-GB" dirty="0">
              <a:solidFill>
                <a:srgbClr val="A50021"/>
              </a:solidFill>
              <a:latin typeface="Calibri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755470" y="5929613"/>
            <a:ext cx="8029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</a:rPr>
              <a:t>© 2015 Elsevier B.V. All rights reserved. </a:t>
            </a:r>
            <a:r>
              <a:rPr lang="en-GB" sz="1400" dirty="0" err="1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</a:rPr>
              <a:t>SciVal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Agency FB" panose="020B0503020202020204" pitchFamily="34" charset="0"/>
              </a:rPr>
              <a:t> ® is a registered trademark of Reed Elsevier Properties S.A., used under license. </a:t>
            </a:r>
          </a:p>
        </p:txBody>
      </p:sp>
      <p:sp>
        <p:nvSpPr>
          <p:cNvPr id="4" name="Oválna bublina 3"/>
          <p:cNvSpPr/>
          <p:nvPr/>
        </p:nvSpPr>
        <p:spPr>
          <a:xfrm rot="1115942">
            <a:off x="2371244" y="1962116"/>
            <a:ext cx="1834084" cy="975247"/>
          </a:xfrm>
          <a:prstGeom prst="wedgeEllipseCallout">
            <a:avLst>
              <a:gd name="adj1" fmla="val 51829"/>
              <a:gd name="adj2" fmla="val -92513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68000"/>
                  <a:lumOff val="32000"/>
                </a:schemeClr>
              </a:gs>
              <a:gs pos="10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álna bublina 23"/>
          <p:cNvSpPr/>
          <p:nvPr/>
        </p:nvSpPr>
        <p:spPr>
          <a:xfrm rot="20484058" flipH="1">
            <a:off x="5462091" y="1955323"/>
            <a:ext cx="1834084" cy="1021137"/>
          </a:xfrm>
          <a:prstGeom prst="wedgeEllipseCallout">
            <a:avLst>
              <a:gd name="adj1" fmla="val 56555"/>
              <a:gd name="adj2" fmla="val -9473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  <a:lumMod val="68000"/>
                  <a:lumOff val="32000"/>
                </a:schemeClr>
              </a:gs>
              <a:gs pos="10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álna bublina 24"/>
          <p:cNvSpPr/>
          <p:nvPr/>
        </p:nvSpPr>
        <p:spPr>
          <a:xfrm rot="2497332">
            <a:off x="635277" y="4501969"/>
            <a:ext cx="2526094" cy="1073661"/>
          </a:xfrm>
          <a:prstGeom prst="wedgeEllipseCallout">
            <a:avLst>
              <a:gd name="adj1" fmla="val 89055"/>
              <a:gd name="adj2" fmla="val -142352"/>
            </a:avLst>
          </a:prstGeom>
          <a:gradFill flip="none" rotWithShape="1">
            <a:gsLst>
              <a:gs pos="0">
                <a:srgbClr val="FF0000">
                  <a:alpha val="23000"/>
                </a:srgbClr>
              </a:gs>
              <a:gs pos="100000">
                <a:srgbClr val="FF0000">
                  <a:alpha val="2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álna bublina 25"/>
          <p:cNvSpPr/>
          <p:nvPr/>
        </p:nvSpPr>
        <p:spPr>
          <a:xfrm rot="16200000" flipH="1">
            <a:off x="5963963" y="4139818"/>
            <a:ext cx="1834084" cy="1314745"/>
          </a:xfrm>
          <a:prstGeom prst="wedgeEllipseCallout">
            <a:avLst>
              <a:gd name="adj1" fmla="val 30807"/>
              <a:gd name="adj2" fmla="val -143690"/>
            </a:avLst>
          </a:prstGeom>
          <a:gradFill flip="none" rotWithShape="1">
            <a:gsLst>
              <a:gs pos="0">
                <a:srgbClr val="FF0000">
                  <a:alpha val="23000"/>
                </a:srgbClr>
              </a:gs>
              <a:gs pos="100000">
                <a:srgbClr val="FF0000">
                  <a:alpha val="2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álna bublina 26"/>
          <p:cNvSpPr/>
          <p:nvPr/>
        </p:nvSpPr>
        <p:spPr>
          <a:xfrm rot="6011888">
            <a:off x="2899814" y="3835542"/>
            <a:ext cx="2561236" cy="735328"/>
          </a:xfrm>
          <a:prstGeom prst="wedgeEllipseCallout">
            <a:avLst>
              <a:gd name="adj1" fmla="val -19376"/>
              <a:gd name="adj2" fmla="val -117532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68000"/>
                  <a:lumOff val="32000"/>
                </a:schemeClr>
              </a:gs>
              <a:gs pos="100000">
                <a:srgbClr val="FFFFCC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álna bublina 27"/>
          <p:cNvSpPr/>
          <p:nvPr/>
        </p:nvSpPr>
        <p:spPr>
          <a:xfrm rot="14905918" flipH="1">
            <a:off x="6768837" y="3221086"/>
            <a:ext cx="2266788" cy="787394"/>
          </a:xfrm>
          <a:prstGeom prst="wedgeEllipseCallout">
            <a:avLst>
              <a:gd name="adj1" fmla="val -34027"/>
              <a:gd name="adj2" fmla="val -334921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68000"/>
                  <a:lumOff val="32000"/>
                </a:schemeClr>
              </a:gs>
              <a:gs pos="100000">
                <a:srgbClr val="FFFFCC">
                  <a:alpha val="78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BlokTextu 4"/>
          <p:cNvSpPr txBox="1"/>
          <p:nvPr/>
        </p:nvSpPr>
        <p:spPr>
          <a:xfrm>
            <a:off x="4283960" y="1404025"/>
            <a:ext cx="102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rgbClr val="2C2CB2"/>
                </a:solidFill>
                <a:latin typeface="+mn-lt"/>
              </a:rPr>
              <a:t>INFO</a:t>
            </a:r>
            <a:endParaRPr lang="en-GB" sz="3200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590743" y="3140960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MATERIAL</a:t>
            </a:r>
            <a:endParaRPr lang="en-GB" sz="32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923910" y="4800122"/>
            <a:ext cx="1782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latin typeface="+mn-lt"/>
              </a:rPr>
              <a:t>BIO-MED</a:t>
            </a:r>
            <a:br>
              <a:rPr lang="sk-SK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sk-SK" sz="3200" b="1" dirty="0" smtClean="0">
                <a:solidFill>
                  <a:srgbClr val="FF0000"/>
                </a:solidFill>
                <a:latin typeface="+mn-lt"/>
              </a:rPr>
              <a:t>-ENVIRO</a:t>
            </a:r>
            <a:endParaRPr lang="en-GB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683460" y="19888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990033"/>
                </a:solidFill>
                <a:latin typeface="+mn-lt"/>
              </a:rPr>
              <a:t>UK</a:t>
            </a:r>
            <a:endParaRPr lang="en-GB" sz="28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8028480" y="1988800"/>
            <a:ext cx="7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990033"/>
                </a:solidFill>
                <a:latin typeface="+mn-lt"/>
              </a:rPr>
              <a:t>STU</a:t>
            </a:r>
            <a:endParaRPr lang="en-GB" sz="2800" b="1" dirty="0">
              <a:solidFill>
                <a:srgbClr val="9900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815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ál 47"/>
          <p:cNvSpPr/>
          <p:nvPr/>
        </p:nvSpPr>
        <p:spPr>
          <a:xfrm>
            <a:off x="827480" y="1412256"/>
            <a:ext cx="4744280" cy="46278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ál 46"/>
          <p:cNvSpPr/>
          <p:nvPr/>
        </p:nvSpPr>
        <p:spPr>
          <a:xfrm>
            <a:off x="1755229" y="2178185"/>
            <a:ext cx="2943285" cy="2907045"/>
          </a:xfrm>
          <a:prstGeom prst="ellipse">
            <a:avLst/>
          </a:prstGeom>
          <a:solidFill>
            <a:srgbClr val="A84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noProof="0" dirty="0" smtClean="0"/>
              <a:t>Výskumné oblasti v </a:t>
            </a:r>
            <a:r>
              <a:rPr lang="en-GB" sz="3200" noProof="0" dirty="0" err="1" smtClean="0"/>
              <a:t>Bratislav</a:t>
            </a:r>
            <a:r>
              <a:rPr lang="sk-SK" sz="3200" noProof="0" dirty="0" smtClean="0"/>
              <a:t>e</a:t>
            </a:r>
            <a:endParaRPr lang="en-GB" sz="3200" noProof="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B26A-2DDA-47DE-98CB-9EBFBDCDAA8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85108882"/>
              </p:ext>
            </p:extLst>
          </p:nvPr>
        </p:nvGraphicFramePr>
        <p:xfrm>
          <a:off x="891110" y="1340710"/>
          <a:ext cx="7488158" cy="462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1323170" y="1774529"/>
            <a:ext cx="136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>
                <a:latin typeface="+mn-lt"/>
              </a:rPr>
              <a:t>Applications</a:t>
            </a:r>
            <a:endParaRPr lang="en-GB" b="1">
              <a:latin typeface="+mn-lt"/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5067690" y="1998082"/>
            <a:ext cx="3779890" cy="3879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BlokTextu 17"/>
          <p:cNvSpPr txBox="1"/>
          <p:nvPr/>
        </p:nvSpPr>
        <p:spPr>
          <a:xfrm>
            <a:off x="4562875" y="3068950"/>
            <a:ext cx="1233295" cy="557204"/>
          </a:xfrm>
          <a:prstGeom prst="rect">
            <a:avLst/>
          </a:prstGeom>
          <a:solidFill>
            <a:srgbClr val="A84E7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b="1" smtClean="0">
                <a:solidFill>
                  <a:schemeClr val="bg1"/>
                </a:solidFill>
                <a:latin typeface="+mn-lt"/>
              </a:rPr>
              <a:t>Basic research</a:t>
            </a:r>
            <a:endParaRPr lang="en-GB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5796170" y="1565068"/>
            <a:ext cx="28795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2060"/>
                </a:solidFill>
                <a:latin typeface="+mn-lt"/>
              </a:rPr>
              <a:t>Tri kľúčové oblasti</a:t>
            </a:r>
            <a:endParaRPr lang="en-GB" sz="2000" b="1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+mn-lt"/>
              </a:rPr>
              <a:t>Materiálový výskum</a:t>
            </a:r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+mn-lt"/>
              </a:rPr>
              <a:t>Počítačové vedy IT</a:t>
            </a:r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+mn-lt"/>
              </a:rPr>
              <a:t>Molekulárna medicína a</a:t>
            </a:r>
            <a:r>
              <a:rPr lang="en-GB" sz="2000" dirty="0" smtClean="0">
                <a:solidFill>
                  <a:srgbClr val="002060"/>
                </a:solidFill>
                <a:latin typeface="+mn-lt"/>
              </a:rPr>
              <a:t> biotech</a:t>
            </a:r>
            <a:r>
              <a:rPr lang="sk-SK" sz="2000" dirty="0" err="1" smtClean="0">
                <a:solidFill>
                  <a:srgbClr val="002060"/>
                </a:solidFill>
                <a:latin typeface="+mn-lt"/>
              </a:rPr>
              <a:t>nológie</a:t>
            </a:r>
            <a:endParaRPr lang="en-GB" sz="2000" dirty="0" smtClean="0">
              <a:solidFill>
                <a:srgbClr val="002060"/>
              </a:solidFill>
              <a:latin typeface="+mn-lt"/>
            </a:endParaRPr>
          </a:p>
          <a:p>
            <a:pPr lvl="0"/>
            <a:endParaRPr lang="en-GB" sz="2000" b="1" dirty="0" smtClean="0">
              <a:solidFill>
                <a:srgbClr val="002060"/>
              </a:solidFill>
              <a:latin typeface="Calibri"/>
            </a:endParaRPr>
          </a:p>
          <a:p>
            <a:pPr lvl="0"/>
            <a:r>
              <a:rPr lang="sk-SK" sz="2000" b="1" dirty="0" smtClean="0">
                <a:solidFill>
                  <a:srgbClr val="002060"/>
                </a:solidFill>
                <a:latin typeface="Calibri"/>
              </a:rPr>
              <a:t>Tri kľúčové inštitúcie</a:t>
            </a:r>
            <a:endParaRPr lang="en-GB" sz="2000" b="1" dirty="0" smtClean="0">
              <a:solidFill>
                <a:srgbClr val="002060"/>
              </a:solidFill>
              <a:latin typeface="Calibri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Calibri"/>
              </a:rPr>
              <a:t>Slovenská akadémia vied</a:t>
            </a:r>
            <a:r>
              <a:rPr lang="en-GB" sz="2000" dirty="0" smtClean="0">
                <a:solidFill>
                  <a:srgbClr val="002060"/>
                </a:solidFill>
                <a:latin typeface="Calibri"/>
              </a:rPr>
              <a:t> (SAV)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Calibri"/>
              </a:rPr>
              <a:t>Univerzita Komenského </a:t>
            </a:r>
            <a:r>
              <a:rPr lang="en-GB" sz="2000" dirty="0" smtClean="0">
                <a:solidFill>
                  <a:srgbClr val="002060"/>
                </a:solidFill>
                <a:latin typeface="Calibri"/>
              </a:rPr>
              <a:t>(UK)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sk-SK" sz="2000" dirty="0" smtClean="0">
                <a:solidFill>
                  <a:srgbClr val="002060"/>
                </a:solidFill>
                <a:latin typeface="Calibri"/>
              </a:rPr>
              <a:t>Slovenská technická univerzita </a:t>
            </a:r>
            <a:r>
              <a:rPr lang="en-GB" sz="2000" dirty="0" smtClean="0">
                <a:solidFill>
                  <a:srgbClr val="002060"/>
                </a:solidFill>
                <a:latin typeface="Calibri"/>
              </a:rPr>
              <a:t>(STU)</a:t>
            </a:r>
          </a:p>
          <a:p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7" name="Rovná spojnica 6"/>
          <p:cNvCxnSpPr/>
          <p:nvPr/>
        </p:nvCxnSpPr>
        <p:spPr>
          <a:xfrm>
            <a:off x="2687390" y="1998082"/>
            <a:ext cx="724070" cy="0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flipH="1">
            <a:off x="1611210" y="2178185"/>
            <a:ext cx="288040" cy="765621"/>
          </a:xfrm>
          <a:prstGeom prst="line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Podporených 50+ </a:t>
            </a:r>
            <a:r>
              <a:rPr lang="en-GB" sz="3200" dirty="0" smtClean="0"/>
              <a:t>START-U</a:t>
            </a:r>
            <a:r>
              <a:rPr lang="sk-SK" sz="3200" dirty="0" err="1" smtClean="0"/>
              <a:t>Pov</a:t>
            </a:r>
            <a:r>
              <a:rPr lang="en-GB" sz="3200" dirty="0" smtClean="0"/>
              <a:t> </a:t>
            </a:r>
          </a:p>
        </p:txBody>
      </p:sp>
      <p:pic>
        <p:nvPicPr>
          <p:cNvPr id="20483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r="12389" b="8015"/>
          <a:stretch>
            <a:fillRect/>
          </a:stretch>
        </p:blipFill>
        <p:spPr bwMode="auto">
          <a:xfrm>
            <a:off x="4414899" y="2924930"/>
            <a:ext cx="3613581" cy="309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r="24249"/>
          <a:stretch>
            <a:fillRect/>
          </a:stretch>
        </p:blipFill>
        <p:spPr bwMode="auto">
          <a:xfrm>
            <a:off x="827088" y="3140960"/>
            <a:ext cx="2808782" cy="338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BlokTextu 77"/>
          <p:cNvSpPr txBox="1">
            <a:spLocks noChangeArrowheads="1"/>
          </p:cNvSpPr>
          <p:nvPr/>
        </p:nvSpPr>
        <p:spPr bwMode="auto">
          <a:xfrm>
            <a:off x="879987" y="2780910"/>
            <a:ext cx="22329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k-SK" sz="2400" b="1" dirty="0" smtClean="0">
                <a:solidFill>
                  <a:srgbClr val="990033"/>
                </a:solidFill>
                <a:latin typeface="Calibri" pitchFamily="34" charset="0"/>
              </a:rPr>
              <a:t>Podporené MSP</a:t>
            </a:r>
            <a:endParaRPr lang="sk-SK" sz="2400" b="1" dirty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20487" name="Picture 25" descr="InQ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92150"/>
            <a:ext cx="11160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Obdĺžnik 82"/>
          <p:cNvSpPr/>
          <p:nvPr/>
        </p:nvSpPr>
        <p:spPr>
          <a:xfrm>
            <a:off x="899490" y="1323905"/>
            <a:ext cx="49686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rgbClr val="990033"/>
                </a:solidFill>
                <a:latin typeface="+mn-lt"/>
                <a:cs typeface="+mn-cs"/>
              </a:rPr>
              <a:t>Programy </a:t>
            </a:r>
            <a:r>
              <a:rPr lang="en-GB" sz="2400" b="1" dirty="0" smtClean="0">
                <a:solidFill>
                  <a:srgbClr val="990033"/>
                </a:solidFill>
                <a:latin typeface="+mn-lt"/>
                <a:cs typeface="+mn-cs"/>
              </a:rPr>
              <a:t>Start-up </a:t>
            </a:r>
            <a:r>
              <a:rPr lang="en-GB" sz="2400" b="1" dirty="0">
                <a:solidFill>
                  <a:srgbClr val="990033"/>
                </a:solidFill>
                <a:latin typeface="+mn-lt"/>
                <a:cs typeface="+mn-cs"/>
              </a:rPr>
              <a:t>office </a:t>
            </a:r>
            <a:r>
              <a:rPr lang="sk-SK" sz="2400" b="1" dirty="0" smtClean="0">
                <a:solidFill>
                  <a:srgbClr val="990033"/>
                </a:solidFill>
                <a:latin typeface="+mn-lt"/>
                <a:cs typeface="+mn-cs"/>
              </a:rPr>
              <a:t>a </a:t>
            </a:r>
            <a:r>
              <a:rPr lang="en-GB" sz="2400" b="1" dirty="0" err="1" smtClean="0">
                <a:solidFill>
                  <a:srgbClr val="990033"/>
                </a:solidFill>
                <a:latin typeface="+mn-lt"/>
                <a:cs typeface="+mn-cs"/>
              </a:rPr>
              <a:t>InQb</a:t>
            </a:r>
            <a:endParaRPr lang="en-GB" sz="2400" b="1" dirty="0" smtClean="0">
              <a:solidFill>
                <a:srgbClr val="990033"/>
              </a:solidFill>
              <a:latin typeface="+mn-lt"/>
              <a:cs typeface="+mn-cs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rgbClr val="002060"/>
                </a:solidFill>
                <a:latin typeface="+mn-lt"/>
                <a:cs typeface="+mn-cs"/>
              </a:rPr>
              <a:t>Posilňovanie povedomia o podnikaní</a:t>
            </a:r>
            <a:endParaRPr lang="en-GB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rgbClr val="002060"/>
                </a:solidFill>
                <a:latin typeface="+mn-lt"/>
                <a:cs typeface="+mn-cs"/>
              </a:rPr>
              <a:t>Konzultácie rozvoja podnikania</a:t>
            </a:r>
            <a:endParaRPr lang="en-GB" sz="2000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sz="2000" dirty="0" smtClean="0">
                <a:solidFill>
                  <a:srgbClr val="002060"/>
                </a:solidFill>
                <a:latin typeface="+mn-lt"/>
                <a:cs typeface="+mn-cs"/>
              </a:rPr>
              <a:t>Priestory a služby začínajúcim podnikateľom</a:t>
            </a:r>
            <a:endParaRPr lang="en-GB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0" name="Picture 12" descr="1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585"/>
          <a:stretch/>
        </p:blipFill>
        <p:spPr bwMode="auto">
          <a:xfrm>
            <a:off x="6199226" y="1268700"/>
            <a:ext cx="2466867" cy="151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Ciele projektu </a:t>
            </a:r>
            <a:r>
              <a:rPr lang="sk-SK" dirty="0" err="1" smtClean="0"/>
              <a:t>accord</a:t>
            </a:r>
            <a:endParaRPr lang="en-GB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08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Strategický cieľ projektu ACCORD</a:t>
            </a:r>
            <a:endParaRPr lang="en-GB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Zníženie „</a:t>
            </a:r>
            <a:r>
              <a:rPr lang="sk-SK" dirty="0" err="1" smtClean="0"/>
              <a:t>brain</a:t>
            </a:r>
            <a:r>
              <a:rPr lang="sk-SK" dirty="0" smtClean="0"/>
              <a:t> </a:t>
            </a:r>
            <a:r>
              <a:rPr lang="sk-SK" dirty="0" err="1" smtClean="0"/>
              <a:t>drain</a:t>
            </a:r>
            <a:r>
              <a:rPr lang="sk-SK" dirty="0" smtClean="0"/>
              <a:t>“ zo Slovenska</a:t>
            </a:r>
            <a:br>
              <a:rPr lang="sk-SK" dirty="0" smtClean="0"/>
            </a:br>
            <a:r>
              <a:rPr lang="sk-SK" b="1" dirty="0" smtClean="0"/>
              <a:t>synergiou spolupráce UK a STU a</a:t>
            </a:r>
          </a:p>
          <a:p>
            <a:pPr lvl="0"/>
            <a:r>
              <a:rPr lang="sk-SK" b="1" dirty="0" smtClean="0"/>
              <a:t>posilnením konkurencieschopnosti</a:t>
            </a:r>
            <a:r>
              <a:rPr lang="sk-SK" dirty="0" smtClean="0"/>
              <a:t> a atraktívnosti  </a:t>
            </a:r>
          </a:p>
          <a:p>
            <a:pPr lvl="1">
              <a:spcBef>
                <a:spcPts val="300"/>
              </a:spcBef>
            </a:pPr>
            <a:r>
              <a:rPr lang="sk-SK" sz="2800" dirty="0" smtClean="0"/>
              <a:t>univerzitného výskumu, </a:t>
            </a:r>
          </a:p>
          <a:p>
            <a:pPr lvl="1">
              <a:spcBef>
                <a:spcPts val="300"/>
              </a:spcBef>
            </a:pPr>
            <a:r>
              <a:rPr lang="sk-SK" sz="2800" dirty="0" smtClean="0"/>
              <a:t>vzdelávania a </a:t>
            </a:r>
          </a:p>
          <a:p>
            <a:pPr lvl="1">
              <a:spcBef>
                <a:spcPts val="300"/>
              </a:spcBef>
            </a:pPr>
            <a:r>
              <a:rPr lang="sk-SK" sz="2800" dirty="0" smtClean="0"/>
              <a:t>inovácií (transfer, </a:t>
            </a:r>
            <a:r>
              <a:rPr lang="sk-SK" sz="2800" dirty="0" err="1" smtClean="0"/>
              <a:t>start-ups</a:t>
            </a:r>
            <a:r>
              <a:rPr lang="sk-SK" sz="2800" dirty="0" smtClean="0"/>
              <a:t>, </a:t>
            </a:r>
            <a:r>
              <a:rPr lang="sk-SK" sz="2800" dirty="0" err="1" smtClean="0"/>
              <a:t>spin-offs</a:t>
            </a:r>
            <a:r>
              <a:rPr lang="sk-SK" sz="2800" dirty="0" smtClean="0"/>
              <a:t>...)</a:t>
            </a:r>
          </a:p>
          <a:p>
            <a:r>
              <a:rPr lang="sk-SK" dirty="0" smtClean="0"/>
              <a:t>v kľúčových oblastiach vedy, </a:t>
            </a:r>
            <a:r>
              <a:rPr lang="sk-SK" dirty="0"/>
              <a:t>techniky</a:t>
            </a:r>
            <a:r>
              <a:rPr lang="sk-SK" dirty="0" smtClean="0"/>
              <a:t>, inžinierstva a matematiky (STEM) a RIS3 SK.</a:t>
            </a:r>
          </a:p>
        </p:txBody>
      </p:sp>
    </p:spTree>
    <p:extLst>
      <p:ext uri="{BB962C8B-B14F-4D97-AF65-F5344CB8AC3E}">
        <p14:creationId xmlns:p14="http://schemas.microsoft.com/office/powerpoint/2010/main" val="18993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Tematická orientácia - STEM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</a:t>
            </a:r>
            <a:r>
              <a:rPr lang="en-US" dirty="0" smtClean="0"/>
              <a:t>cience, </a:t>
            </a:r>
            <a:r>
              <a:rPr lang="en-US" b="1" dirty="0" smtClean="0"/>
              <a:t>T</a:t>
            </a:r>
            <a:r>
              <a:rPr lang="en-US" dirty="0" smtClean="0"/>
              <a:t>echnology, </a:t>
            </a:r>
            <a:r>
              <a:rPr lang="en-US" b="1" dirty="0" smtClean="0"/>
              <a:t>E</a:t>
            </a:r>
            <a:r>
              <a:rPr lang="en-US" dirty="0" smtClean="0"/>
              <a:t>ngineering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and </a:t>
            </a:r>
            <a:r>
              <a:rPr lang="en-US" b="1" dirty="0" smtClean="0"/>
              <a:t>M</a:t>
            </a:r>
            <a:r>
              <a:rPr lang="en-US" dirty="0" smtClean="0"/>
              <a:t>athematics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– </a:t>
            </a:r>
            <a:r>
              <a:rPr lang="sk-SK" dirty="0"/>
              <a:t>kľúčové disciplíny pre rozvoj konkurencieschopnosti hospodárstva krajiny</a:t>
            </a:r>
            <a:endParaRPr lang="en-GB" dirty="0"/>
          </a:p>
          <a:p>
            <a:r>
              <a:rPr lang="sk-SK" dirty="0" smtClean="0"/>
              <a:t>Tematické oblasti špecializácie RIS3:</a:t>
            </a:r>
          </a:p>
          <a:p>
            <a:pPr lvl="1"/>
            <a:r>
              <a:rPr lang="sk-SK" dirty="0"/>
              <a:t>Materiálový výskum</a:t>
            </a:r>
          </a:p>
          <a:p>
            <a:pPr lvl="1"/>
            <a:r>
              <a:rPr lang="sk-SK" dirty="0" smtClean="0"/>
              <a:t>Informačné </a:t>
            </a:r>
            <a:r>
              <a:rPr lang="sk-SK" dirty="0"/>
              <a:t>a komunikačné technológie</a:t>
            </a:r>
          </a:p>
          <a:p>
            <a:pPr lvl="1"/>
            <a:r>
              <a:rPr lang="sk-SK" dirty="0" smtClean="0"/>
              <a:t>Biotechnológie</a:t>
            </a:r>
          </a:p>
          <a:p>
            <a:pPr lvl="1"/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0884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Napojenie na priority stratégie RIS3 SK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Posilnenie vývojovo-inovačných kapacít slovenských podnikov, subdodávateľov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Excelentný výskum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Spoločenské inovácie, kreativita a podpora podnikateľského prostredia, </a:t>
            </a:r>
            <a:r>
              <a:rPr lang="sk-SK" dirty="0" err="1" smtClean="0"/>
              <a:t>start-upy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Zlepšenie vzdelávacieho systému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0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Čiastkové ciele projektu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sk-SK" b="1" dirty="0" smtClean="0"/>
              <a:t>Zvýšenie účasti </a:t>
            </a:r>
            <a:r>
              <a:rPr lang="sk-SK" b="1" dirty="0"/>
              <a:t>univerzít </a:t>
            </a:r>
            <a:r>
              <a:rPr lang="sk-SK" b="1" dirty="0" smtClean="0"/>
              <a:t>v Európskom výskumnom priestore ERA</a:t>
            </a:r>
            <a:r>
              <a:rPr lang="sk-SK" dirty="0" smtClean="0"/>
              <a:t>, v medzinárodných </a:t>
            </a:r>
            <a:r>
              <a:rPr lang="sk-SK" dirty="0"/>
              <a:t>výskumných </a:t>
            </a:r>
            <a:r>
              <a:rPr lang="sk-SK" dirty="0" smtClean="0"/>
              <a:t>projektoch </a:t>
            </a:r>
          </a:p>
          <a:p>
            <a:pPr marL="857250" lvl="1" indent="-457200"/>
            <a:r>
              <a:rPr lang="sk-SK" dirty="0" smtClean="0"/>
              <a:t>zlepšením priestorovej </a:t>
            </a:r>
            <a:r>
              <a:rPr lang="sk-SK" dirty="0"/>
              <a:t>infraštruktúry </a:t>
            </a:r>
            <a:r>
              <a:rPr lang="sk-SK" dirty="0" smtClean="0"/>
              <a:t> </a:t>
            </a:r>
          </a:p>
          <a:p>
            <a:pPr marL="857250" lvl="1" indent="-457200"/>
            <a:r>
              <a:rPr lang="sk-SK" dirty="0"/>
              <a:t>prístrojovej infraštruktúry </a:t>
            </a:r>
            <a:endParaRPr lang="sk-SK" dirty="0" smtClean="0"/>
          </a:p>
          <a:p>
            <a:pPr marL="857250" lvl="1" indent="-457200"/>
            <a:r>
              <a:rPr lang="sk-SK" dirty="0" err="1" smtClean="0"/>
              <a:t>synergiami</a:t>
            </a:r>
            <a:r>
              <a:rPr lang="sk-SK" dirty="0" smtClean="0"/>
              <a:t> získanými </a:t>
            </a:r>
            <a:r>
              <a:rPr lang="sk-SK" dirty="0" err="1" smtClean="0"/>
              <a:t>komplementaritou</a:t>
            </a:r>
            <a:r>
              <a:rPr lang="sk-SK" dirty="0" smtClean="0"/>
              <a:t> v investíciách </a:t>
            </a:r>
          </a:p>
          <a:p>
            <a:pPr marL="857250" lvl="1" indent="-457200"/>
            <a:r>
              <a:rPr lang="sk-SK" dirty="0" smtClean="0"/>
              <a:t>výskumných aktivitách oboch škôl navzájom</a:t>
            </a:r>
          </a:p>
          <a:p>
            <a:pPr marL="857250" lvl="1" indent="-457200"/>
            <a:r>
              <a:rPr lang="sk-SK" dirty="0" smtClean="0"/>
              <a:t>zhodnotením doterajších investícií; 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466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Čiastkové ciele </a:t>
            </a:r>
            <a:r>
              <a:rPr lang="sk-SK" dirty="0"/>
              <a:t>projektu</a:t>
            </a:r>
            <a:r>
              <a:rPr lang="sk-SK" dirty="0" smtClean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sk-SK" dirty="0"/>
              <a:t>Posilnenie spolupráce s </a:t>
            </a:r>
            <a:r>
              <a:rPr lang="sk-SK" dirty="0" smtClean="0"/>
              <a:t>priemyslom, </a:t>
            </a:r>
            <a:r>
              <a:rPr lang="sk-SK" b="1" dirty="0"/>
              <a:t>efektívny transfer poznatkov </a:t>
            </a:r>
            <a:r>
              <a:rPr lang="sk-SK" dirty="0"/>
              <a:t>a technológií, </a:t>
            </a:r>
            <a:r>
              <a:rPr lang="sk-SK" dirty="0" err="1" smtClean="0"/>
              <a:t>spin-of</a:t>
            </a:r>
            <a:r>
              <a:rPr lang="sk-SK" dirty="0" smtClean="0"/>
              <a:t>, </a:t>
            </a:r>
            <a:r>
              <a:rPr lang="sk-SK" dirty="0" err="1" smtClean="0"/>
              <a:t>start-up</a:t>
            </a:r>
            <a:r>
              <a:rPr lang="sk-SK" dirty="0" smtClean="0"/>
              <a:t>, ochrana </a:t>
            </a:r>
            <a:r>
              <a:rPr lang="sk-SK" dirty="0"/>
              <a:t>duševného vlastníctva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sk-SK" dirty="0"/>
              <a:t>Posilnenie konkurencieschopnosti STU a UK v Európskom priestore vyššieho vzdelávania EHEA, </a:t>
            </a:r>
            <a:r>
              <a:rPr lang="sk-SK" b="1" dirty="0"/>
              <a:t>redukcia „</a:t>
            </a:r>
            <a:r>
              <a:rPr lang="en-US" b="1" dirty="0" err="1"/>
              <a:t>braindrain</a:t>
            </a:r>
            <a:r>
              <a:rPr lang="sk-SK" b="1" dirty="0"/>
              <a:t>“</a:t>
            </a:r>
          </a:p>
          <a:p>
            <a:pPr marL="514350" lvl="0" indent="-514350">
              <a:buFont typeface="+mj-lt"/>
              <a:buAutoNum type="arabicPeriod" startAt="2"/>
            </a:pPr>
            <a:r>
              <a:rPr lang="sk-SK" b="1" dirty="0"/>
              <a:t>Zníženie emisie skleníkových plynov </a:t>
            </a:r>
            <a:r>
              <a:rPr lang="sk-SK" dirty="0"/>
              <a:t>a energetickej záťaže spoločným programom oboch univerzít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27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Predmet (obsah) projektu</a:t>
            </a:r>
            <a:endParaRPr lang="en-GB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40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Informácia o príprave projektu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Dôvody prečo</a:t>
            </a:r>
          </a:p>
          <a:p>
            <a:r>
              <a:rPr lang="sk-SK" dirty="0" smtClean="0"/>
              <a:t>Ciele projektu</a:t>
            </a:r>
          </a:p>
          <a:p>
            <a:r>
              <a:rPr lang="sk-SK" dirty="0" smtClean="0"/>
              <a:t>Vecná náplň projektu</a:t>
            </a:r>
          </a:p>
          <a:p>
            <a:r>
              <a:rPr lang="sk-SK" dirty="0" smtClean="0"/>
              <a:t>Harmonogram </a:t>
            </a:r>
          </a:p>
          <a:p>
            <a:r>
              <a:rPr lang="sk-SK" dirty="0" smtClean="0"/>
              <a:t>Stav rozpracovanosti</a:t>
            </a:r>
          </a:p>
          <a:p>
            <a:r>
              <a:rPr lang="sk-SK" dirty="0" smtClean="0"/>
              <a:t>Ďalšie kroky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16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Nositelia a realizátori projektu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Nositelia: </a:t>
            </a:r>
            <a:br>
              <a:rPr lang="sk-SK" dirty="0" smtClean="0"/>
            </a:br>
            <a:r>
              <a:rPr lang="sk-SK" dirty="0" smtClean="0"/>
              <a:t>Univerzita Komenského v Bratislave </a:t>
            </a:r>
            <a:br>
              <a:rPr lang="sk-SK" dirty="0" smtClean="0"/>
            </a:br>
            <a:r>
              <a:rPr lang="sk-SK" dirty="0" smtClean="0"/>
              <a:t>Slovenská technická </a:t>
            </a:r>
            <a:r>
              <a:rPr lang="sk-SK" dirty="0"/>
              <a:t>univerzita v Bratislave</a:t>
            </a:r>
            <a:endParaRPr lang="sk-SK" dirty="0" smtClean="0"/>
          </a:p>
          <a:p>
            <a:r>
              <a:rPr lang="sk-SK" dirty="0" smtClean="0"/>
              <a:t>Realizátori:</a:t>
            </a:r>
            <a:br>
              <a:rPr lang="sk-SK" dirty="0" smtClean="0"/>
            </a:br>
            <a:r>
              <a:rPr lang="sk-SK" dirty="0" smtClean="0"/>
              <a:t>Vybrané pracoviská fakúlt a univerzitných vedeckých parkov UK a STU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55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Vecné tematické oblasti a podoblasti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Materiálový výskum</a:t>
            </a:r>
          </a:p>
          <a:p>
            <a:r>
              <a:rPr lang="sk-SK" smtClean="0"/>
              <a:t>Informačné a komunikačné technológie</a:t>
            </a:r>
          </a:p>
          <a:p>
            <a:r>
              <a:rPr lang="sk-SK" smtClean="0"/>
              <a:t>Biotechnológie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5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dirty="0" smtClean="0"/>
              <a:t>Materiálový výskum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Nanoštruktúry a nanotechnológie</a:t>
            </a:r>
          </a:p>
          <a:p>
            <a:pPr lvl="0"/>
            <a:r>
              <a:rPr lang="sk-SK" smtClean="0"/>
              <a:t>Pokročilé konštrukčné materiály pre priemysel</a:t>
            </a:r>
          </a:p>
          <a:p>
            <a:pPr lvl="0"/>
            <a:r>
              <a:rPr lang="sk-SK" smtClean="0"/>
              <a:t>Analytické metódy materiálového výskumu 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088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dirty="0" smtClean="0"/>
              <a:t>Informačné a komunikačné technológie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Informačná (</a:t>
            </a:r>
            <a:r>
              <a:rPr lang="sk-SK" dirty="0" err="1" smtClean="0"/>
              <a:t>kyber</a:t>
            </a:r>
            <a:r>
              <a:rPr lang="sk-SK" dirty="0" smtClean="0"/>
              <a:t>) bezpečnosť</a:t>
            </a:r>
          </a:p>
          <a:p>
            <a:pPr lvl="0"/>
            <a:r>
              <a:rPr lang="sk-SK" dirty="0" smtClean="0"/>
              <a:t>Automatizácia a riadiace systémy: Priemysel 4.0</a:t>
            </a:r>
          </a:p>
          <a:p>
            <a:pPr lvl="0"/>
            <a:r>
              <a:rPr lang="sk-SK" dirty="0" smtClean="0"/>
              <a:t>Webové technológie a služby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923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 dirty="0" smtClean="0"/>
              <a:t>Biotechnológie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Molekulárna a štrukturálna biológia</a:t>
            </a:r>
          </a:p>
          <a:p>
            <a:pPr lvl="0"/>
            <a:r>
              <a:rPr lang="sk-SK" dirty="0" err="1" smtClean="0"/>
              <a:t>Genomika</a:t>
            </a:r>
            <a:r>
              <a:rPr lang="sk-SK" dirty="0" smtClean="0"/>
              <a:t>, </a:t>
            </a:r>
            <a:r>
              <a:rPr lang="sk-SK" dirty="0" err="1" smtClean="0"/>
              <a:t>proteomika</a:t>
            </a:r>
            <a:r>
              <a:rPr lang="sk-SK" dirty="0" smtClean="0"/>
              <a:t>, </a:t>
            </a:r>
            <a:r>
              <a:rPr lang="sk-SK" dirty="0" err="1" smtClean="0"/>
              <a:t>metabolomika</a:t>
            </a:r>
            <a:endParaRPr lang="sk-SK" dirty="0" smtClean="0"/>
          </a:p>
          <a:p>
            <a:pPr lvl="0"/>
            <a:r>
              <a:rPr lang="sk-SK" dirty="0" smtClean="0"/>
              <a:t>Priemyselné biotechnológie </a:t>
            </a:r>
          </a:p>
          <a:p>
            <a:pPr lvl="0"/>
            <a:r>
              <a:rPr lang="sk-SK" dirty="0" smtClean="0"/>
              <a:t>Environmentálna chémia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5803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 spoločné programy</a:t>
            </a:r>
            <a:endParaRPr lang="en-GB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94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spoločného výskumu a technologického transferu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Rozšírenie a obnova prístrojového vybavenia</a:t>
            </a:r>
          </a:p>
          <a:p>
            <a:pPr lvl="0"/>
            <a:r>
              <a:rPr lang="sk-SK" dirty="0" smtClean="0"/>
              <a:t>Úprava priestorov laboratórií na požadovaný štandard</a:t>
            </a:r>
          </a:p>
          <a:p>
            <a:pPr lvl="0"/>
            <a:r>
              <a:rPr lang="sk-SK" dirty="0" smtClean="0"/>
              <a:t>Štatút spoločných „otvorených“ laboratórií</a:t>
            </a:r>
          </a:p>
          <a:p>
            <a:pPr lvl="0"/>
            <a:r>
              <a:rPr lang="sk-SK" dirty="0" smtClean="0"/>
              <a:t>Výskumné aktivity v oblastiach RIS3  </a:t>
            </a:r>
          </a:p>
          <a:p>
            <a:pPr lvl="0"/>
            <a:r>
              <a:rPr lang="sk-SK" dirty="0" smtClean="0"/>
              <a:t>Transfer poznatkov a technológií, </a:t>
            </a:r>
            <a:br>
              <a:rPr lang="sk-SK" dirty="0" smtClean="0"/>
            </a:br>
            <a:r>
              <a:rPr lang="sk-SK" dirty="0" err="1" smtClean="0"/>
              <a:t>start-up</a:t>
            </a:r>
            <a:r>
              <a:rPr lang="sk-SK" dirty="0" smtClean="0"/>
              <a:t>, </a:t>
            </a:r>
            <a:r>
              <a:rPr lang="sk-SK" dirty="0" err="1" smtClean="0"/>
              <a:t>spin-off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859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redukcie emisií skleníkových plynov a spotreby energií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Investície do zníženia spotreby energií </a:t>
            </a:r>
            <a:br>
              <a:rPr lang="sk-SK" dirty="0" smtClean="0"/>
            </a:br>
            <a:r>
              <a:rPr lang="sk-SK" dirty="0" smtClean="0"/>
              <a:t>a emisií skleníkových plynov</a:t>
            </a:r>
          </a:p>
          <a:p>
            <a:pPr lvl="0"/>
            <a:r>
              <a:rPr lang="sk-SK" dirty="0" smtClean="0"/>
              <a:t>Program znižovania energií cez správanie sa užívateľov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4443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zvýšenia atraktívnosť </a:t>
            </a:r>
            <a:br>
              <a:rPr lang="sk-SK" dirty="0" smtClean="0"/>
            </a:br>
            <a:r>
              <a:rPr lang="sk-SK" dirty="0" smtClean="0"/>
              <a:t>univerzitného vzdelávania v STEM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 smtClean="0"/>
              <a:t>Obnova vnútorných priestorov </a:t>
            </a:r>
          </a:p>
          <a:p>
            <a:pPr lvl="0"/>
            <a:r>
              <a:rPr lang="sk-SK" dirty="0" smtClean="0"/>
              <a:t>Investície do vybavenia priestorov </a:t>
            </a:r>
            <a:br>
              <a:rPr lang="sk-SK" dirty="0" smtClean="0"/>
            </a:br>
            <a:r>
              <a:rPr lang="sk-SK" dirty="0" smtClean="0"/>
              <a:t>a didaktickej techniky, spoločný štandard</a:t>
            </a:r>
          </a:p>
          <a:p>
            <a:pPr lvl="0"/>
            <a:r>
              <a:rPr lang="sk-SK" dirty="0" smtClean="0"/>
              <a:t>Spoločné študijné programy UK a STU</a:t>
            </a:r>
          </a:p>
          <a:p>
            <a:pPr lvl="1"/>
            <a:endParaRPr lang="sk-SK" dirty="0" smtClean="0"/>
          </a:p>
          <a:p>
            <a:pPr lvl="1"/>
            <a:endParaRPr lang="en-GB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28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8571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ľ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71023"/>
              </p:ext>
            </p:extLst>
          </p:nvPr>
        </p:nvGraphicFramePr>
        <p:xfrm>
          <a:off x="611559" y="1268700"/>
          <a:ext cx="8065716" cy="465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811">
                  <a:extLst>
                    <a:ext uri="{9D8B030D-6E8A-4147-A177-3AD203B41FA5}">
                      <a16:colId xmlns="" xmlns:a16="http://schemas.microsoft.com/office/drawing/2014/main" val="3099212837"/>
                    </a:ext>
                  </a:extLst>
                </a:gridCol>
                <a:gridCol w="1440905">
                  <a:extLst>
                    <a:ext uri="{9D8B030D-6E8A-4147-A177-3AD203B41FA5}">
                      <a16:colId xmlns="" xmlns:a16="http://schemas.microsoft.com/office/drawing/2014/main" val="630245313"/>
                    </a:ext>
                  </a:extLst>
                </a:gridCol>
              </a:tblGrid>
              <a:tr h="1084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Plánovaný výstup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Cieľová</a:t>
                      </a:r>
                      <a:r>
                        <a:rPr lang="sk-SK" sz="2400" baseline="0" dirty="0">
                          <a:effectLst/>
                        </a:rPr>
                        <a:t> hodnota</a:t>
                      </a:r>
                      <a:r>
                        <a:rPr lang="en-GB" sz="2400" dirty="0">
                          <a:effectLst/>
                        </a:rPr>
                        <a:t> (2023)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14329239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Podané patenty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94934426"/>
                  </a:ext>
                </a:extLst>
              </a:tr>
              <a:tr h="32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Zrekonštruovaná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výsk. </a:t>
                      </a:r>
                      <a:r>
                        <a:rPr lang="sk-SK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infraštruktúra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0392720"/>
                  </a:ext>
                </a:extLst>
              </a:tr>
              <a:tr h="642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pracovníkov pracujúcich v zrekonštruovanej </a:t>
                      </a:r>
                      <a:r>
                        <a:rPr lang="sk-SK" sz="2000" dirty="0" smtClean="0">
                          <a:effectLst/>
                        </a:rPr>
                        <a:t>výsk. </a:t>
                      </a:r>
                      <a:r>
                        <a:rPr lang="sk-SK" sz="2000" dirty="0">
                          <a:effectLst/>
                        </a:rPr>
                        <a:t>infraštruktúre</a:t>
                      </a:r>
                      <a:r>
                        <a:rPr lang="sk-SK" sz="2000" baseline="0" dirty="0">
                          <a:effectLst/>
                        </a:rPr>
                        <a:t>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1 650 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0670589"/>
                  </a:ext>
                </a:extLst>
              </a:tr>
              <a:tr h="3757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dirty="0">
                          <a:effectLst/>
                        </a:rPr>
                        <a:t>Znížená </a:t>
                      </a:r>
                      <a:r>
                        <a:rPr lang="sk-SK" sz="2000" dirty="0" smtClean="0">
                          <a:effectLst/>
                        </a:rPr>
                        <a:t>spotreba </a:t>
                      </a:r>
                      <a:r>
                        <a:rPr lang="sk-SK" sz="2000" dirty="0">
                          <a:effectLst/>
                        </a:rPr>
                        <a:t>energie vo </a:t>
                      </a:r>
                      <a:r>
                        <a:rPr lang="sk-SK" sz="2000" dirty="0" smtClean="0">
                          <a:effectLst/>
                        </a:rPr>
                        <a:t>verejných budovách (</a:t>
                      </a:r>
                      <a:r>
                        <a:rPr lang="en-GB" sz="2000" dirty="0" smtClean="0">
                          <a:effectLst/>
                        </a:rPr>
                        <a:t>kWh/</a:t>
                      </a:r>
                      <a:r>
                        <a:rPr lang="sk-SK" sz="2000" dirty="0" smtClean="0">
                          <a:effectLst/>
                        </a:rPr>
                        <a:t>rok</a:t>
                      </a:r>
                      <a:r>
                        <a:rPr lang="sk-SK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sk-SK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10 400 000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56658120"/>
                  </a:ext>
                </a:extLst>
              </a:tr>
              <a:tr h="365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Znížená produkcia skleníkových plynov </a:t>
                      </a:r>
                      <a:r>
                        <a:rPr lang="sk-SK" sz="2000" dirty="0" smtClean="0">
                          <a:effectLst/>
                        </a:rPr>
                        <a:t>(t</a:t>
                      </a:r>
                      <a:r>
                        <a:rPr lang="sk-SK" sz="2000" baseline="0" dirty="0" smtClean="0">
                          <a:effectLst/>
                        </a:rPr>
                        <a:t> CO2/</a:t>
                      </a:r>
                      <a:r>
                        <a:rPr lang="sk-SK" sz="2000" dirty="0" smtClean="0">
                          <a:effectLst/>
                        </a:rPr>
                        <a:t>rok)</a:t>
                      </a:r>
                      <a:r>
                        <a:rPr lang="sk-SK" sz="2000" baseline="0" dirty="0" smtClean="0">
                          <a:effectLst/>
                        </a:rPr>
                        <a:t>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2 100 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71265979"/>
                  </a:ext>
                </a:extLst>
              </a:tr>
              <a:tr h="3528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podporených </a:t>
                      </a:r>
                      <a:r>
                        <a:rPr lang="sk-SK" sz="2000" dirty="0" smtClean="0">
                          <a:effectLst/>
                        </a:rPr>
                        <a:t>výsk. </a:t>
                      </a:r>
                      <a:r>
                        <a:rPr lang="sk-SK" sz="2000" dirty="0">
                          <a:effectLst/>
                        </a:rPr>
                        <a:t>inštitúcií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2034240"/>
                  </a:ext>
                </a:extLst>
              </a:tr>
              <a:tr h="642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podporených</a:t>
                      </a:r>
                      <a:r>
                        <a:rPr lang="sk-SK" sz="2000" baseline="0" dirty="0">
                          <a:effectLst/>
                        </a:rPr>
                        <a:t> výskumných inštitúcií spolupracujúcich s priemyslom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5980896"/>
                  </a:ext>
                </a:extLst>
              </a:tr>
              <a:tr h="429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verejných budov s </a:t>
                      </a:r>
                      <a:r>
                        <a:rPr lang="sk-SK" sz="2000" dirty="0" smtClean="0">
                          <a:effectLst/>
                        </a:rPr>
                        <a:t>nízkou spotrebou </a:t>
                      </a:r>
                      <a:r>
                        <a:rPr lang="sk-SK" sz="2000" dirty="0">
                          <a:effectLst/>
                        </a:rPr>
                        <a:t>energie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98388588"/>
                  </a:ext>
                </a:extLst>
              </a:tr>
            </a:tbl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výstupy – operačná fáza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9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Dôvody prečo </a:t>
            </a:r>
            <a:r>
              <a:rPr lang="sk-SK" dirty="0" err="1" smtClean="0"/>
              <a:t>accord</a:t>
            </a:r>
            <a:endParaRPr lang="en-GB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28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53449"/>
              </p:ext>
            </p:extLst>
          </p:nvPr>
        </p:nvGraphicFramePr>
        <p:xfrm>
          <a:off x="611450" y="1268759"/>
          <a:ext cx="8065825" cy="4588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920">
                  <a:extLst>
                    <a:ext uri="{9D8B030D-6E8A-4147-A177-3AD203B41FA5}">
                      <a16:colId xmlns="" xmlns:a16="http://schemas.microsoft.com/office/drawing/2014/main" val="988830616"/>
                    </a:ext>
                  </a:extLst>
                </a:gridCol>
                <a:gridCol w="1440905">
                  <a:extLst>
                    <a:ext uri="{9D8B030D-6E8A-4147-A177-3AD203B41FA5}">
                      <a16:colId xmlns="" xmlns:a16="http://schemas.microsoft.com/office/drawing/2014/main" val="61755036"/>
                    </a:ext>
                  </a:extLst>
                </a:gridCol>
              </a:tblGrid>
              <a:tr h="956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Plánovaný výstup *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dirty="0">
                          <a:effectLst/>
                        </a:rPr>
                        <a:t>Cieľová</a:t>
                      </a:r>
                      <a:r>
                        <a:rPr lang="sk-SK" sz="2400" baseline="0" dirty="0">
                          <a:effectLst/>
                        </a:rPr>
                        <a:t> </a:t>
                      </a:r>
                      <a:r>
                        <a:rPr lang="sk-SK" sz="2400" baseline="0" dirty="0" smtClean="0">
                          <a:effectLst/>
                        </a:rPr>
                        <a:t>hodnota</a:t>
                      </a:r>
                      <a:r>
                        <a:rPr lang="en-GB" sz="2400" dirty="0" smtClean="0">
                          <a:effectLst/>
                        </a:rPr>
                        <a:t> </a:t>
                      </a:r>
                      <a:r>
                        <a:rPr lang="sk-SK" sz="2400" baseline="0" dirty="0" smtClean="0">
                          <a:effectLst/>
                        </a:rPr>
                        <a:t/>
                      </a:r>
                      <a:br>
                        <a:rPr lang="sk-SK" sz="2400" baseline="0" dirty="0" smtClean="0">
                          <a:effectLst/>
                        </a:rPr>
                      </a:br>
                      <a:r>
                        <a:rPr lang="sk-SK" sz="2400" baseline="0" dirty="0" smtClean="0">
                          <a:effectLst/>
                        </a:rPr>
                        <a:t>(</a:t>
                      </a:r>
                      <a:r>
                        <a:rPr lang="en-GB" sz="2400" dirty="0" smtClean="0">
                          <a:effectLst/>
                        </a:rPr>
                        <a:t>2038</a:t>
                      </a:r>
                      <a:r>
                        <a:rPr lang="sk-SK" sz="2400" dirty="0" smtClean="0">
                          <a:effectLst/>
                        </a:rPr>
                        <a:t>)</a:t>
                      </a:r>
                      <a:endParaRPr lang="sk-SK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92010999"/>
                  </a:ext>
                </a:extLst>
              </a:tr>
              <a:tr h="40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 </a:t>
                      </a:r>
                      <a:r>
                        <a:rPr lang="sk-SK" sz="2000" dirty="0" smtClean="0">
                          <a:effectLst/>
                        </a:rPr>
                        <a:t>dodatočne </a:t>
                      </a:r>
                      <a:r>
                        <a:rPr lang="sk-SK" sz="2000" dirty="0">
                          <a:effectLst/>
                        </a:rPr>
                        <a:t>zapísaných študentov</a:t>
                      </a:r>
                      <a:r>
                        <a:rPr lang="sk-SK" sz="2000" baseline="0" dirty="0">
                          <a:effectLst/>
                        </a:rPr>
                        <a:t> </a:t>
                      </a:r>
                      <a:r>
                        <a:rPr lang="sk-SK" sz="2000" dirty="0">
                          <a:effectLst/>
                        </a:rPr>
                        <a:t>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r>
                        <a:rPr lang="sk-SK" sz="2000" dirty="0">
                          <a:effectLst/>
                        </a:rPr>
                        <a:t>2 541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00946770"/>
                  </a:ext>
                </a:extLst>
              </a:tr>
              <a:tr h="402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</a:t>
                      </a:r>
                      <a:r>
                        <a:rPr lang="sk-SK" sz="2000" baseline="0" dirty="0">
                          <a:effectLst/>
                        </a:rPr>
                        <a:t> </a:t>
                      </a:r>
                      <a:r>
                        <a:rPr lang="sk-SK" sz="2000" baseline="0" dirty="0" smtClean="0">
                          <a:effectLst/>
                        </a:rPr>
                        <a:t>dodatočne </a:t>
                      </a:r>
                      <a:r>
                        <a:rPr lang="sk-SK" sz="2000" baseline="0" dirty="0">
                          <a:effectLst/>
                        </a:rPr>
                        <a:t>zapísaných zahraničných študentov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200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4905875"/>
                  </a:ext>
                </a:extLst>
              </a:tr>
              <a:tr h="40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Dodatoční</a:t>
                      </a:r>
                      <a:r>
                        <a:rPr lang="sk-SK" sz="2000" baseline="0" dirty="0">
                          <a:effectLst/>
                        </a:rPr>
                        <a:t> PhD študenti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40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73232281"/>
                  </a:ext>
                </a:extLst>
              </a:tr>
              <a:tr h="40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Dodatoční</a:t>
                      </a:r>
                      <a:r>
                        <a:rPr lang="sk-SK" sz="2000" baseline="0" dirty="0">
                          <a:effectLst/>
                        </a:rPr>
                        <a:t> mladí výskumníci / post doc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31171785"/>
                  </a:ext>
                </a:extLst>
              </a:tr>
              <a:tr h="401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Spoločné vzdelávacie</a:t>
                      </a:r>
                      <a:r>
                        <a:rPr lang="sk-SK" sz="2000" baseline="0" dirty="0">
                          <a:effectLst/>
                        </a:rPr>
                        <a:t> programy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76919983"/>
                  </a:ext>
                </a:extLst>
              </a:tr>
              <a:tr h="394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Spoločné </a:t>
                      </a:r>
                      <a:r>
                        <a:rPr lang="sk-SK" sz="2000" dirty="0" err="1">
                          <a:effectLst/>
                        </a:rPr>
                        <a:t>VaV</a:t>
                      </a:r>
                      <a:r>
                        <a:rPr lang="sk-SK" sz="2000" baseline="0" dirty="0">
                          <a:effectLst/>
                        </a:rPr>
                        <a:t> projekty (národné a európske)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73061506"/>
                  </a:ext>
                </a:extLst>
              </a:tr>
              <a:tr h="372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Počet</a:t>
                      </a:r>
                      <a:r>
                        <a:rPr lang="sk-SK" sz="2000" baseline="0" dirty="0">
                          <a:effectLst/>
                        </a:rPr>
                        <a:t> výskumných kontraktov s podnikateľskou sférou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31288602"/>
                  </a:ext>
                </a:extLst>
              </a:tr>
              <a:tr h="318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Ušetrená</a:t>
                      </a:r>
                      <a:r>
                        <a:rPr lang="sk-SK" sz="2000" baseline="0" dirty="0">
                          <a:effectLst/>
                        </a:rPr>
                        <a:t> energia – primárna spotreba budov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30 % 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9150625"/>
                  </a:ext>
                </a:extLst>
              </a:tr>
              <a:tr h="3120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b="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sk-SK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porovnaní</a:t>
                      </a:r>
                      <a:r>
                        <a:rPr lang="sk-SK" sz="1600" b="0" i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 scenárom „bez investícií“ </a:t>
                      </a:r>
                      <a:endParaRPr lang="sk-SK" sz="16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0325110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Plánované výstupy – následná fáza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4709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Lokalita: </a:t>
            </a:r>
            <a:r>
              <a:rPr lang="sk-SK" dirty="0"/>
              <a:t>Mlynská dolina</a:t>
            </a:r>
            <a:endParaRPr lang="en-GB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location - mlynska dol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8000"/>
                    </a14:imgEffect>
                    <a14:imgEffect>
                      <a14:brightnessContrast bright="18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04"/>
          <a:stretch/>
        </p:blipFill>
        <p:spPr bwMode="auto">
          <a:xfrm>
            <a:off x="827480" y="1557338"/>
            <a:ext cx="8316520" cy="43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039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ocation - centre 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85" b="11835"/>
          <a:stretch/>
        </p:blipFill>
        <p:spPr bwMode="auto">
          <a:xfrm>
            <a:off x="-28057" y="1557338"/>
            <a:ext cx="917205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Lokalita</a:t>
            </a:r>
            <a:r>
              <a:rPr lang="en-GB" dirty="0" smtClean="0"/>
              <a:t>: </a:t>
            </a:r>
            <a:r>
              <a:rPr lang="en-GB" dirty="0"/>
              <a:t>centrum </a:t>
            </a:r>
            <a:r>
              <a:rPr lang="en-GB" dirty="0" err="1"/>
              <a:t>Bratislavy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6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Navrhovaná štruktúra rozpočtu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33</a:t>
            </a:fld>
            <a:endParaRPr lang="sk-SK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17584"/>
              </p:ext>
            </p:extLst>
          </p:nvPr>
        </p:nvGraphicFramePr>
        <p:xfrm>
          <a:off x="804600" y="1557338"/>
          <a:ext cx="7849795" cy="45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9490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Aktuálny stav prípravy spolupráca s JASPERS</a:t>
            </a:r>
            <a:endParaRPr lang="en-GB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49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dĺžnik 41"/>
          <p:cNvSpPr/>
          <p:nvPr/>
        </p:nvSpPr>
        <p:spPr>
          <a:xfrm>
            <a:off x="467430" y="1412720"/>
            <a:ext cx="8491255" cy="223231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bdĺžnik 40"/>
          <p:cNvSpPr/>
          <p:nvPr/>
        </p:nvSpPr>
        <p:spPr>
          <a:xfrm>
            <a:off x="467430" y="3789050"/>
            <a:ext cx="8491255" cy="22323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Fázy prípravy projektu (JASPERS)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57CDE-ABC1-46D7-B725-DB8122E707EA}" type="slidenum">
              <a:rPr lang="sk-SK" smtClean="0"/>
              <a:pPr/>
              <a:t>35</a:t>
            </a:fld>
            <a:endParaRPr lang="sk-SK" dirty="0"/>
          </a:p>
        </p:txBody>
      </p:sp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7740440" y="3861060"/>
            <a:ext cx="936834" cy="830997"/>
          </a:xfrm>
          <a:prstGeom prst="rect">
            <a:avLst/>
          </a:prstGeom>
          <a:solidFill>
            <a:srgbClr val="F2CFCC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 dirty="0" smtClean="0"/>
              <a:t>Final decision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en-US" sz="16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defRPr sz="2800" kern="1200">
                <a:solidFill>
                  <a:srgbClr val="333399"/>
                </a:solidFill>
                <a:latin typeface="Arial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defRPr sz="2600" kern="1200">
                <a:solidFill>
                  <a:srgbClr val="333399"/>
                </a:solidFill>
                <a:latin typeface="Arial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defRPr sz="2200" kern="1200">
                <a:solidFill>
                  <a:srgbClr val="333399"/>
                </a:solidFill>
                <a:latin typeface="Arial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 kern="1200">
                <a:solidFill>
                  <a:srgbClr val="333399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defRPr/>
            </a:pPr>
            <a:fld id="{6EAC57E2-5AC2-4145-ACD1-922E7C56EF1E}" type="slidenum">
              <a:rPr lang="en-US" altLang="en-US" sz="1100" smtClean="0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ClrTx/>
                <a:defRPr/>
              </a:pPr>
              <a:t>35</a:t>
            </a:fld>
            <a:endParaRPr lang="en-US" altLang="en-US" sz="1100" smtClean="0">
              <a:solidFill>
                <a:schemeClr val="bg1"/>
              </a:solidFill>
            </a:endParaRPr>
          </a:p>
        </p:txBody>
      </p:sp>
      <p:cxnSp>
        <p:nvCxnSpPr>
          <p:cNvPr id="8" name="Straight Arrow Connector 5"/>
          <p:cNvCxnSpPr/>
          <p:nvPr/>
        </p:nvCxnSpPr>
        <p:spPr>
          <a:xfrm>
            <a:off x="5652150" y="4620381"/>
            <a:ext cx="1" cy="46423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66"/>
          <p:cNvCxnSpPr/>
          <p:nvPr/>
        </p:nvCxnSpPr>
        <p:spPr>
          <a:xfrm>
            <a:off x="7700180" y="3284980"/>
            <a:ext cx="0" cy="177964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970102" y="2924922"/>
            <a:ext cx="1440094" cy="3693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 smtClean="0">
                <a:solidFill>
                  <a:schemeClr val="bg1"/>
                </a:solidFill>
              </a:rPr>
              <a:t>Notification</a:t>
            </a:r>
            <a:endParaRPr lang="en-US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580140" y="3861060"/>
            <a:ext cx="122417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600" dirty="0" err="1" smtClean="0"/>
              <a:t>Appl</a:t>
            </a:r>
            <a:r>
              <a:rPr lang="sk-SK" altLang="en-US" sz="1600" dirty="0" smtClean="0"/>
              <a:t>.</a:t>
            </a:r>
            <a:r>
              <a:rPr lang="en-US" altLang="en-US" sz="1600" dirty="0" smtClean="0"/>
              <a:t> Form </a:t>
            </a:r>
            <a:r>
              <a:rPr lang="sk-SK" altLang="en-US" sz="1600" dirty="0"/>
              <a:t>&amp;</a:t>
            </a:r>
            <a:r>
              <a:rPr lang="en-US" altLang="en-US" sz="1600" dirty="0" smtClean="0"/>
              <a:t> ACN </a:t>
            </a:r>
            <a:r>
              <a:rPr lang="en-US" altLang="en-US" sz="1600" dirty="0"/>
              <a:t>to </a:t>
            </a:r>
            <a:r>
              <a:rPr lang="en-US" altLang="en-US" sz="1600" dirty="0" smtClean="0"/>
              <a:t>IQR</a:t>
            </a:r>
            <a:endParaRPr lang="en-US" altLang="en-US" sz="1600" dirty="0"/>
          </a:p>
        </p:txBody>
      </p:sp>
      <p:sp>
        <p:nvSpPr>
          <p:cNvPr id="12" name="TextBox 20"/>
          <p:cNvSpPr txBox="1"/>
          <p:nvPr/>
        </p:nvSpPr>
        <p:spPr>
          <a:xfrm>
            <a:off x="569912" y="5097680"/>
            <a:ext cx="49586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latin typeface="+mn-lt"/>
                <a:ea typeface="Arial" charset="0"/>
                <a:cs typeface="Arial" charset="0"/>
              </a:rPr>
              <a:t>JASPERS Advisory</a:t>
            </a:r>
            <a:endParaRPr lang="en-US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5580140" y="5094513"/>
            <a:ext cx="19268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dirty="0" smtClean="0">
                <a:latin typeface="+mn-lt"/>
                <a:ea typeface="Arial" charset="0"/>
                <a:cs typeface="Arial" charset="0"/>
              </a:rPr>
              <a:t>JASPERS IQR</a:t>
            </a:r>
            <a:endParaRPr lang="fr-FR"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6862638" y="3861060"/>
            <a:ext cx="805792" cy="83099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 dirty="0" smtClean="0"/>
              <a:t>IQR Report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altLang="en-US" sz="1600" dirty="0"/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4283960" y="3861060"/>
            <a:ext cx="1244582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600" dirty="0" smtClean="0"/>
              <a:t>Action  Completion Note (ACN)</a:t>
            </a:r>
            <a:endParaRPr lang="en-US" altLang="en-US" sz="1600" dirty="0"/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2940179" y="1818694"/>
            <a:ext cx="1343781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fr-FR" altLang="en-US" sz="1800" dirty="0" smtClean="0">
                <a:solidFill>
                  <a:srgbClr val="002060"/>
                </a:solidFill>
              </a:rPr>
              <a:t>Application Form</a:t>
            </a:r>
            <a:endParaRPr lang="sk-SK" altLang="en-US" sz="1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sk-SK" altLang="en-US" sz="18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sk-SK" altLang="en-US" sz="1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fr-FR" altLang="en-US" sz="1800" dirty="0">
              <a:solidFill>
                <a:srgbClr val="002060"/>
              </a:solidFill>
            </a:endParaRPr>
          </a:p>
        </p:txBody>
      </p: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569912" y="1818694"/>
            <a:ext cx="2261312" cy="17543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</a:rPr>
              <a:t>Project Preparation,</a:t>
            </a:r>
            <a:r>
              <a:rPr lang="sk-SK" altLang="en-US" sz="1800" dirty="0" smtClean="0">
                <a:solidFill>
                  <a:srgbClr val="002060"/>
                </a:solidFill>
              </a:rPr>
              <a:t> DA, OA, </a:t>
            </a:r>
            <a:r>
              <a:rPr lang="en-US" altLang="en-US" sz="1800" dirty="0" smtClean="0">
                <a:solidFill>
                  <a:srgbClr val="002060"/>
                </a:solidFill>
              </a:rPr>
              <a:t>FS, CBA</a:t>
            </a:r>
            <a:r>
              <a:rPr lang="sk-SK" altLang="en-US" sz="1800" dirty="0" smtClean="0">
                <a:solidFill>
                  <a:srgbClr val="002060"/>
                </a:solidFill>
              </a:rPr>
              <a:t>, FA</a:t>
            </a:r>
            <a:r>
              <a:rPr lang="en-US" altLang="en-US" sz="1800" dirty="0" smtClean="0">
                <a:solidFill>
                  <a:srgbClr val="002060"/>
                </a:solidFill>
              </a:rPr>
              <a:t> etc.</a:t>
            </a:r>
            <a:r>
              <a:rPr lang="sk-SK" altLang="en-US" sz="1800" dirty="0" smtClean="0">
                <a:solidFill>
                  <a:srgbClr val="002060"/>
                </a:solidFill>
              </a:rPr>
              <a:t>..</a:t>
            </a:r>
            <a:endParaRPr lang="en-US" altLang="en-US" sz="18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0B050"/>
                </a:solidFill>
              </a:rPr>
              <a:t>Environmental Procedures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00B050"/>
                </a:solidFill>
              </a:rPr>
              <a:t>State Aid</a:t>
            </a:r>
          </a:p>
        </p:txBody>
      </p:sp>
      <p:cxnSp>
        <p:nvCxnSpPr>
          <p:cNvPr id="18" name="Straight Arrow Connector 48"/>
          <p:cNvCxnSpPr/>
          <p:nvPr/>
        </p:nvCxnSpPr>
        <p:spPr>
          <a:xfrm>
            <a:off x="899490" y="3789050"/>
            <a:ext cx="0" cy="94541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49"/>
          <p:cNvCxnSpPr/>
          <p:nvPr/>
        </p:nvCxnSpPr>
        <p:spPr>
          <a:xfrm flipH="1">
            <a:off x="3131800" y="3779768"/>
            <a:ext cx="3178" cy="94541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0"/>
          <p:cNvCxnSpPr/>
          <p:nvPr/>
        </p:nvCxnSpPr>
        <p:spPr>
          <a:xfrm>
            <a:off x="4932050" y="4692391"/>
            <a:ext cx="0" cy="464849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8"/>
          <p:cNvCxnSpPr/>
          <p:nvPr/>
        </p:nvCxnSpPr>
        <p:spPr>
          <a:xfrm>
            <a:off x="357188" y="1475448"/>
            <a:ext cx="0" cy="222212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0"/>
          <p:cNvCxnSpPr/>
          <p:nvPr/>
        </p:nvCxnSpPr>
        <p:spPr>
          <a:xfrm>
            <a:off x="357188" y="3717040"/>
            <a:ext cx="0" cy="2304320"/>
          </a:xfrm>
          <a:prstGeom prst="straightConnector1">
            <a:avLst/>
          </a:prstGeom>
          <a:ln w="1905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45"/>
          <p:cNvSpPr txBox="1">
            <a:spLocks noChangeArrowheads="1"/>
          </p:cNvSpPr>
          <p:nvPr/>
        </p:nvSpPr>
        <p:spPr bwMode="auto">
          <a:xfrm>
            <a:off x="569913" y="5580018"/>
            <a:ext cx="1910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 smtClean="0"/>
              <a:t>JASPERS</a:t>
            </a:r>
          </a:p>
        </p:txBody>
      </p:sp>
      <p:sp>
        <p:nvSpPr>
          <p:cNvPr id="24" name="TextBox 47"/>
          <p:cNvSpPr txBox="1">
            <a:spLocks noChangeArrowheads="1"/>
          </p:cNvSpPr>
          <p:nvPr/>
        </p:nvSpPr>
        <p:spPr bwMode="auto">
          <a:xfrm>
            <a:off x="569912" y="1475448"/>
            <a:ext cx="3858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600">
                <a:solidFill>
                  <a:srgbClr val="333399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200">
                <a:solidFill>
                  <a:srgbClr val="333399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altLang="en-US" sz="1800" b="1" dirty="0" smtClean="0"/>
              <a:t>Managing Authority/ Beneficiary</a:t>
            </a:r>
            <a:endParaRPr lang="en-US" altLang="en-US" sz="1800" b="1" dirty="0"/>
          </a:p>
        </p:txBody>
      </p:sp>
      <p:sp>
        <p:nvSpPr>
          <p:cNvPr id="25" name="TextBox 35"/>
          <p:cNvSpPr txBox="1">
            <a:spLocks noChangeArrowheads="1"/>
          </p:cNvSpPr>
          <p:nvPr/>
        </p:nvSpPr>
        <p:spPr bwMode="auto">
          <a:xfrm>
            <a:off x="5528542" y="4725180"/>
            <a:ext cx="2211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50021"/>
              </a:buClr>
              <a:defRPr sz="2600">
                <a:solidFill>
                  <a:srgbClr val="3333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50021"/>
              </a:buClr>
              <a:defRPr sz="2200">
                <a:solidFill>
                  <a:srgbClr val="3333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dirty="0" smtClean="0"/>
              <a:t>&lt; 6-8 weeks &gt;</a:t>
            </a:r>
            <a:endParaRPr lang="en-GB" altLang="en-US" sz="1800" dirty="0"/>
          </a:p>
        </p:txBody>
      </p:sp>
      <p:cxnSp>
        <p:nvCxnSpPr>
          <p:cNvPr id="26" name="Straight Arrow Connector 59"/>
          <p:cNvCxnSpPr/>
          <p:nvPr/>
        </p:nvCxnSpPr>
        <p:spPr>
          <a:xfrm>
            <a:off x="7452400" y="4653780"/>
            <a:ext cx="0" cy="41084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946428" y="4725180"/>
            <a:ext cx="37695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50021"/>
              </a:buClr>
              <a:defRPr sz="2600">
                <a:solidFill>
                  <a:srgbClr val="3333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50021"/>
              </a:buClr>
              <a:defRPr sz="2200">
                <a:solidFill>
                  <a:srgbClr val="3333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dirty="0" smtClean="0"/>
              <a:t>&lt; Usually 6 months - 2years &gt;</a:t>
            </a:r>
            <a:endParaRPr lang="en-GB" altLang="en-US" sz="1800" dirty="0"/>
          </a:p>
        </p:txBody>
      </p:sp>
      <p:sp>
        <p:nvSpPr>
          <p:cNvPr id="28" name="TextBox 67"/>
          <p:cNvSpPr txBox="1"/>
          <p:nvPr/>
        </p:nvSpPr>
        <p:spPr>
          <a:xfrm>
            <a:off x="7610102" y="5094512"/>
            <a:ext cx="1067172" cy="369332"/>
          </a:xfrm>
          <a:prstGeom prst="rect">
            <a:avLst/>
          </a:prstGeom>
          <a:solidFill>
            <a:srgbClr val="2C2CB2"/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rPr>
              <a:t>EC</a:t>
            </a:r>
            <a:endParaRPr lang="fr-FR" b="1" dirty="0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cxnSp>
        <p:nvCxnSpPr>
          <p:cNvPr id="29" name="Straight Arrow Connector 69"/>
          <p:cNvCxnSpPr/>
          <p:nvPr/>
        </p:nvCxnSpPr>
        <p:spPr>
          <a:xfrm>
            <a:off x="467544" y="3717040"/>
            <a:ext cx="8491255" cy="0"/>
          </a:xfrm>
          <a:prstGeom prst="straightConnector1">
            <a:avLst/>
          </a:prstGeom>
          <a:ln w="66675">
            <a:solidFill>
              <a:srgbClr val="2C2CB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1"/>
          <p:cNvCxnSpPr/>
          <p:nvPr/>
        </p:nvCxnSpPr>
        <p:spPr>
          <a:xfrm flipH="1" flipV="1">
            <a:off x="3131798" y="3356990"/>
            <a:ext cx="2" cy="261553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77"/>
          <p:cNvCxnSpPr/>
          <p:nvPr/>
        </p:nvCxnSpPr>
        <p:spPr>
          <a:xfrm flipV="1">
            <a:off x="899490" y="3356990"/>
            <a:ext cx="0" cy="261552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7452400" y="4715898"/>
            <a:ext cx="150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defRPr sz="2800">
                <a:solidFill>
                  <a:srgbClr val="333399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A50021"/>
              </a:buClr>
              <a:defRPr sz="2600">
                <a:solidFill>
                  <a:srgbClr val="333399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A50021"/>
              </a:buClr>
              <a:defRPr sz="2200">
                <a:solidFill>
                  <a:srgbClr val="333399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A50021"/>
              </a:buClr>
              <a:defRPr sz="2000">
                <a:solidFill>
                  <a:srgbClr val="33339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§"/>
              <a:defRPr sz="2000">
                <a:solidFill>
                  <a:srgbClr val="333399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1800" dirty="0" smtClean="0"/>
              <a:t>&lt; 3 months</a:t>
            </a: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320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 krokov v príprave projektu (JASPERS)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Popis socioekonomického, inštitucionálneho  </a:t>
            </a:r>
            <a:br>
              <a:rPr lang="sk-SK" dirty="0" smtClean="0"/>
            </a:br>
            <a:r>
              <a:rPr lang="sk-SK" dirty="0" smtClean="0"/>
              <a:t>a politického kontextu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Definícia cieľov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Identifikácia projektu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Technická uskutočniteľnosť </a:t>
            </a:r>
            <a:br>
              <a:rPr lang="sk-SK" dirty="0" smtClean="0"/>
            </a:br>
            <a:r>
              <a:rPr lang="sk-SK" dirty="0" smtClean="0"/>
              <a:t>a environmentálna udržateľnosť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Finančná analýza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Ekonomická analýza</a:t>
            </a:r>
          </a:p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sk-SK" dirty="0" smtClean="0"/>
              <a:t>Riadenie rizík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69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Spolupráca s JASPERS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Metodika prípravy projektu a kostra „biznis plánu“</a:t>
            </a:r>
          </a:p>
          <a:p>
            <a:r>
              <a:rPr lang="sk-SK" dirty="0" smtClean="0"/>
              <a:t>Rámcový popis projektu, „</a:t>
            </a:r>
            <a:r>
              <a:rPr lang="sk-SK" dirty="0" err="1" smtClean="0"/>
              <a:t>demand</a:t>
            </a:r>
            <a:r>
              <a:rPr lang="sk-SK" dirty="0" smtClean="0"/>
              <a:t>“ analýza </a:t>
            </a:r>
          </a:p>
          <a:p>
            <a:r>
              <a:rPr lang="sk-SK" dirty="0" smtClean="0"/>
              <a:t>Zapracovanie pripomienok JASPERS, </a:t>
            </a:r>
            <a:br>
              <a:rPr lang="sk-SK" dirty="0" smtClean="0"/>
            </a:br>
            <a:r>
              <a:rPr lang="sk-SK" dirty="0" smtClean="0"/>
              <a:t>spresnenie popisu aktivít a „</a:t>
            </a:r>
            <a:r>
              <a:rPr lang="en-US" dirty="0" smtClean="0"/>
              <a:t>option</a:t>
            </a:r>
            <a:r>
              <a:rPr lang="sk-SK" dirty="0" smtClean="0"/>
              <a:t>“</a:t>
            </a:r>
            <a:r>
              <a:rPr lang="en-US" dirty="0" smtClean="0"/>
              <a:t> </a:t>
            </a:r>
            <a:r>
              <a:rPr lang="sk-SK" dirty="0" smtClean="0"/>
              <a:t>analýza</a:t>
            </a:r>
          </a:p>
          <a:p>
            <a:r>
              <a:rPr lang="sk-SK" dirty="0" smtClean="0"/>
              <a:t>Očakávané kvantitatívne výstupy a synergie</a:t>
            </a:r>
          </a:p>
          <a:p>
            <a:r>
              <a:rPr lang="sk-SK" dirty="0" smtClean="0"/>
              <a:t>Osnova a termíny pre štúdiu uskutočniteľnosti</a:t>
            </a:r>
          </a:p>
          <a:p>
            <a:r>
              <a:rPr lang="sk-SK" dirty="0" smtClean="0"/>
              <a:t>Vplyv na životné prostredie a štátnu pomoc</a:t>
            </a:r>
          </a:p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14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Celkový harmonogram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38</a:t>
            </a:fld>
            <a:endParaRPr lang="sk-SK" dirty="0"/>
          </a:p>
        </p:txBody>
      </p:sp>
      <p:sp>
        <p:nvSpPr>
          <p:cNvPr id="5" name="Šípka doprava 4"/>
          <p:cNvSpPr/>
          <p:nvPr/>
        </p:nvSpPr>
        <p:spPr>
          <a:xfrm>
            <a:off x="899490" y="1659230"/>
            <a:ext cx="1080150" cy="4320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1051890" y="2019280"/>
            <a:ext cx="457200" cy="4320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7" name="Šípka doprava 6"/>
          <p:cNvSpPr/>
          <p:nvPr/>
        </p:nvSpPr>
        <p:spPr>
          <a:xfrm>
            <a:off x="1204290" y="2379330"/>
            <a:ext cx="142344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" name="Šípka doprava 7"/>
          <p:cNvSpPr/>
          <p:nvPr/>
        </p:nvSpPr>
        <p:spPr>
          <a:xfrm>
            <a:off x="2411700" y="2739380"/>
            <a:ext cx="360050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9" name="Šípka doprava 8"/>
          <p:cNvSpPr/>
          <p:nvPr/>
        </p:nvSpPr>
        <p:spPr>
          <a:xfrm>
            <a:off x="2771750" y="3140960"/>
            <a:ext cx="264605" cy="432060"/>
          </a:xfrm>
          <a:prstGeom prst="rightArrow">
            <a:avLst/>
          </a:prstGeom>
          <a:solidFill>
            <a:srgbClr val="2C2CB2"/>
          </a:solidFill>
          <a:ln>
            <a:solidFill>
              <a:srgbClr val="2C2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C2CB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Šípka doprava 9"/>
          <p:cNvSpPr/>
          <p:nvPr/>
        </p:nvSpPr>
        <p:spPr>
          <a:xfrm>
            <a:off x="899490" y="3501010"/>
            <a:ext cx="1728240" cy="4320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Šípka doprava 10"/>
          <p:cNvSpPr/>
          <p:nvPr/>
        </p:nvSpPr>
        <p:spPr>
          <a:xfrm>
            <a:off x="1051890" y="3861060"/>
            <a:ext cx="711720" cy="43206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Šípka doprava 11"/>
          <p:cNvSpPr/>
          <p:nvPr/>
        </p:nvSpPr>
        <p:spPr>
          <a:xfrm>
            <a:off x="3098159" y="4221110"/>
            <a:ext cx="1967502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Šípka doprava 12"/>
          <p:cNvSpPr/>
          <p:nvPr/>
        </p:nvSpPr>
        <p:spPr>
          <a:xfrm>
            <a:off x="3098159" y="4581160"/>
            <a:ext cx="2632352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Šípka doprava 13"/>
          <p:cNvSpPr/>
          <p:nvPr/>
        </p:nvSpPr>
        <p:spPr>
          <a:xfrm>
            <a:off x="3458209" y="4941210"/>
            <a:ext cx="3599196" cy="43206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BlokTextu 14"/>
          <p:cNvSpPr txBox="1"/>
          <p:nvPr/>
        </p:nvSpPr>
        <p:spPr>
          <a:xfrm>
            <a:off x="2155065" y="169059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latin typeface="Arial Narrow" panose="020B0606020202030204" pitchFamily="34" charset="0"/>
              </a:rPr>
              <a:t>Predprojektová </a:t>
            </a:r>
            <a:r>
              <a:rPr lang="sk-SK" b="1" dirty="0" smtClean="0">
                <a:latin typeface="Arial Narrow" panose="020B0606020202030204" pitchFamily="34" charset="0"/>
              </a:rPr>
              <a:t>príprava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640296" y="2050644"/>
            <a:ext cx="269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Hľadanie synergii UK </a:t>
            </a:r>
            <a:r>
              <a:rPr lang="sk-SK" b="1" dirty="0" smtClean="0">
                <a:latin typeface="Arial Narrow" panose="020B0606020202030204" pitchFamily="34" charset="0"/>
              </a:rPr>
              <a:t>+ STU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2843760" y="2410694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Štúdia uskutočniteľnosti JASPERS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2944435" y="2770744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Schvaľovanie v EK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3241042" y="3171440"/>
            <a:ext cx="1996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err="1">
                <a:latin typeface="Arial Narrow" panose="020B0606020202030204" pitchFamily="34" charset="0"/>
              </a:rPr>
              <a:t>Zazmluvňovanie</a:t>
            </a:r>
            <a:r>
              <a:rPr lang="sk-SK" b="1" dirty="0">
                <a:latin typeface="Arial Narrow" panose="020B0606020202030204" pitchFamily="34" charset="0"/>
              </a:rPr>
              <a:t> RO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3707880" y="3532374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Stavebná projektová </a:t>
            </a:r>
            <a:r>
              <a:rPr lang="sk-SK" b="1" dirty="0" smtClean="0">
                <a:latin typeface="Arial Narrow" panose="020B0606020202030204" pitchFamily="34" charset="0"/>
              </a:rPr>
              <a:t>dokumentácia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4070893" y="3892424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Stavebné </a:t>
            </a:r>
            <a:r>
              <a:rPr lang="sk-SK" b="1" dirty="0" smtClean="0">
                <a:latin typeface="Arial Narrow" panose="020B0606020202030204" pitchFamily="34" charset="0"/>
              </a:rPr>
              <a:t>konania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2" name="Obdĺžnik 21"/>
          <p:cNvSpPr/>
          <p:nvPr/>
        </p:nvSpPr>
        <p:spPr>
          <a:xfrm>
            <a:off x="5364110" y="4252474"/>
            <a:ext cx="208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Verejné obstarávania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5956237" y="4608352"/>
            <a:ext cx="1840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atin typeface="Arial Narrow" panose="020B0606020202030204" pitchFamily="34" charset="0"/>
              </a:rPr>
              <a:t>Dodávka investícií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4" name="Obdĺžnik 23"/>
          <p:cNvSpPr/>
          <p:nvPr/>
        </p:nvSpPr>
        <p:spPr>
          <a:xfrm>
            <a:off x="4521418" y="4972574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>
                <a:latin typeface="Arial Narrow" panose="020B0606020202030204" pitchFamily="34" charset="0"/>
              </a:rPr>
              <a:t>Operačná fáza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5" name="Šípka doprava 24"/>
          <p:cNvSpPr/>
          <p:nvPr/>
        </p:nvSpPr>
        <p:spPr>
          <a:xfrm>
            <a:off x="7057405" y="5661310"/>
            <a:ext cx="1481496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bdĺžnik 25"/>
          <p:cNvSpPr/>
          <p:nvPr/>
        </p:nvSpPr>
        <p:spPr>
          <a:xfrm>
            <a:off x="4814476" y="566131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atin typeface="Arial Narrow" panose="020B0606020202030204" pitchFamily="34" charset="0"/>
              </a:rPr>
              <a:t>Následný monitoring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7" name="Šípka doprava 26"/>
          <p:cNvSpPr/>
          <p:nvPr/>
        </p:nvSpPr>
        <p:spPr>
          <a:xfrm>
            <a:off x="5586491" y="5301260"/>
            <a:ext cx="1481496" cy="432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bdĺžnik 27"/>
          <p:cNvSpPr/>
          <p:nvPr/>
        </p:nvSpPr>
        <p:spPr>
          <a:xfrm>
            <a:off x="3243017" y="530126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>
                <a:latin typeface="Arial Narrow" panose="020B0606020202030204" pitchFamily="34" charset="0"/>
              </a:rPr>
              <a:t>Priebežný monitoring</a:t>
            </a:r>
            <a:endParaRPr lang="en-GB" b="1" dirty="0">
              <a:latin typeface="Arial Narrow" panose="020B0606020202030204" pitchFamily="34" charset="0"/>
            </a:endParaRPr>
          </a:p>
        </p:txBody>
      </p:sp>
      <p:sp>
        <p:nvSpPr>
          <p:cNvPr id="29" name="Šípka doprava 28"/>
          <p:cNvSpPr/>
          <p:nvPr/>
        </p:nvSpPr>
        <p:spPr>
          <a:xfrm>
            <a:off x="916249" y="4221110"/>
            <a:ext cx="1351431" cy="43206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Šípka doprava 29"/>
          <p:cNvSpPr/>
          <p:nvPr/>
        </p:nvSpPr>
        <p:spPr>
          <a:xfrm>
            <a:off x="3282171" y="3861060"/>
            <a:ext cx="711720" cy="4320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Šípka doprava 30"/>
          <p:cNvSpPr/>
          <p:nvPr/>
        </p:nvSpPr>
        <p:spPr>
          <a:xfrm>
            <a:off x="3041001" y="3501010"/>
            <a:ext cx="529210" cy="4320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arrow" panose="020B0606020202030204" pitchFamily="34" charset="0"/>
            </a:endParaRPr>
          </a:p>
        </p:txBody>
      </p:sp>
      <p:cxnSp>
        <p:nvCxnSpPr>
          <p:cNvPr id="33" name="Rovná spojnica 32"/>
          <p:cNvCxnSpPr/>
          <p:nvPr/>
        </p:nvCxnSpPr>
        <p:spPr>
          <a:xfrm>
            <a:off x="2339690" y="1340710"/>
            <a:ext cx="0" cy="4392610"/>
          </a:xfrm>
          <a:prstGeom prst="line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nica 33"/>
          <p:cNvCxnSpPr/>
          <p:nvPr/>
        </p:nvCxnSpPr>
        <p:spPr>
          <a:xfrm>
            <a:off x="3044550" y="1340710"/>
            <a:ext cx="0" cy="4392610"/>
          </a:xfrm>
          <a:prstGeom prst="line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nica 34"/>
          <p:cNvCxnSpPr/>
          <p:nvPr/>
        </p:nvCxnSpPr>
        <p:spPr>
          <a:xfrm>
            <a:off x="7098701" y="1340710"/>
            <a:ext cx="0" cy="4392610"/>
          </a:xfrm>
          <a:prstGeom prst="line">
            <a:avLst/>
          </a:prstGeom>
          <a:ln w="28575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lokTextu 35"/>
          <p:cNvSpPr txBox="1"/>
          <p:nvPr/>
        </p:nvSpPr>
        <p:spPr>
          <a:xfrm>
            <a:off x="7098701" y="119669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990033"/>
                </a:solidFill>
                <a:latin typeface="+mn-lt"/>
              </a:rPr>
              <a:t>2022</a:t>
            </a:r>
            <a:endParaRPr lang="en-GB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1691600" y="13084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990033"/>
                </a:solidFill>
                <a:latin typeface="+mn-lt"/>
              </a:rPr>
              <a:t>2016</a:t>
            </a:r>
            <a:endParaRPr lang="en-GB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8" name="BlokTextu 37"/>
          <p:cNvSpPr txBox="1"/>
          <p:nvPr/>
        </p:nvSpPr>
        <p:spPr>
          <a:xfrm>
            <a:off x="3066141" y="1308462"/>
            <a:ext cx="185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990033"/>
                </a:solidFill>
                <a:latin typeface="+mn-lt"/>
              </a:rPr>
              <a:t>Začiatok projektu</a:t>
            </a:r>
            <a:endParaRPr lang="en-GB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39" name="Obojsmerná zvislá šípka 38"/>
          <p:cNvSpPr/>
          <p:nvPr/>
        </p:nvSpPr>
        <p:spPr>
          <a:xfrm>
            <a:off x="7751444" y="1493128"/>
            <a:ext cx="493066" cy="131826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sk-SK" dirty="0" smtClean="0"/>
              <a:t>PRÍPRAVA</a:t>
            </a:r>
            <a:endParaRPr lang="en-GB" dirty="0"/>
          </a:p>
        </p:txBody>
      </p:sp>
      <p:sp>
        <p:nvSpPr>
          <p:cNvPr id="41" name="Obojsmerná zvislá šípka 40"/>
          <p:cNvSpPr/>
          <p:nvPr/>
        </p:nvSpPr>
        <p:spPr>
          <a:xfrm>
            <a:off x="7740440" y="3546297"/>
            <a:ext cx="493066" cy="21150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sk-SK" dirty="0" smtClean="0"/>
              <a:t>IMPLEMENTÁCIA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kroky</a:t>
            </a:r>
            <a:endParaRPr lang="en-GB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39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82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27480" y="322680"/>
            <a:ext cx="7653909" cy="1162050"/>
          </a:xfrm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sk-SK" sz="3200" noProof="0" dirty="0" smtClean="0"/>
              <a:t>Spoločné hodnoty UK</a:t>
            </a:r>
            <a:r>
              <a:rPr lang="en-GB" sz="3200" noProof="0" dirty="0" smtClean="0"/>
              <a:t> </a:t>
            </a:r>
            <a:r>
              <a:rPr lang="sk-SK" sz="3200" noProof="0" dirty="0" smtClean="0"/>
              <a:t>a</a:t>
            </a:r>
            <a:r>
              <a:rPr lang="en-GB" sz="3200" noProof="0" dirty="0" smtClean="0"/>
              <a:t> </a:t>
            </a:r>
            <a:r>
              <a:rPr lang="sk-SK" sz="3200" noProof="0" dirty="0" smtClean="0"/>
              <a:t>STU</a:t>
            </a:r>
            <a:endParaRPr lang="en-GB" sz="3200" noProof="0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half" idx="2"/>
          </p:nvPr>
        </p:nvSpPr>
        <p:spPr>
          <a:xfrm>
            <a:off x="843585" y="1412720"/>
            <a:ext cx="7843215" cy="4691063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sk-SK" sz="2800" b="1" noProof="0" dirty="0" smtClean="0"/>
              <a:t>Jednota vzdelávania a vedeckého výskumu</a:t>
            </a:r>
            <a:r>
              <a:rPr lang="en-GB" sz="2800" noProof="0" dirty="0" smtClean="0"/>
              <a:t> </a:t>
            </a:r>
            <a:r>
              <a:rPr lang="sk-SK" sz="2800" noProof="0" dirty="0" smtClean="0"/>
              <a:t/>
            </a:r>
            <a:br>
              <a:rPr lang="sk-SK" sz="2800" noProof="0" dirty="0" smtClean="0"/>
            </a:br>
            <a:r>
              <a:rPr lang="sk-SK" sz="2800" dirty="0" smtClean="0"/>
              <a:t>a tvorivej činnosti</a:t>
            </a:r>
            <a:r>
              <a:rPr lang="en-GB" sz="2800" noProof="0" dirty="0" smtClean="0"/>
              <a:t> (Von Humboldt principles)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800" b="1" dirty="0"/>
              <a:t>T</a:t>
            </a:r>
            <a:r>
              <a:rPr lang="sk-SK" sz="2800" b="1" noProof="0" dirty="0" err="1" smtClean="0"/>
              <a:t>eoreticko</a:t>
            </a:r>
            <a:r>
              <a:rPr lang="sk-SK" sz="2800" b="1" noProof="0" dirty="0" smtClean="0"/>
              <a:t>—praktická metóda vyučovania</a:t>
            </a:r>
            <a:r>
              <a:rPr lang="en-GB" sz="2800" noProof="0" dirty="0" smtClean="0"/>
              <a:t/>
            </a:r>
            <a:br>
              <a:rPr lang="en-GB" sz="2800" noProof="0" dirty="0" smtClean="0"/>
            </a:br>
            <a:r>
              <a:rPr lang="en-GB" sz="2800" noProof="0" dirty="0" smtClean="0"/>
              <a:t>(</a:t>
            </a:r>
            <a:r>
              <a:rPr lang="sk-SK" sz="2800" noProof="0" dirty="0" smtClean="0"/>
              <a:t>Banská akadémia v </a:t>
            </a:r>
            <a:r>
              <a:rPr lang="en-GB" sz="2800" noProof="0" dirty="0" err="1" smtClean="0"/>
              <a:t>Bansk</a:t>
            </a:r>
            <a:r>
              <a:rPr lang="sk-SK" sz="2800" noProof="0" dirty="0" smtClean="0"/>
              <a:t>ej</a:t>
            </a:r>
            <a:r>
              <a:rPr lang="en-GB" sz="2800" noProof="0" dirty="0" smtClean="0"/>
              <a:t> </a:t>
            </a:r>
            <a:r>
              <a:rPr lang="en-GB" sz="2800" noProof="0" dirty="0" err="1" smtClean="0"/>
              <a:t>Štiavnic</a:t>
            </a:r>
            <a:r>
              <a:rPr lang="sk-SK" sz="2800" noProof="0" dirty="0" smtClean="0"/>
              <a:t>i</a:t>
            </a:r>
            <a:r>
              <a:rPr lang="en-GB" sz="2800" noProof="0" dirty="0" smtClean="0"/>
              <a:t>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sk-SK" sz="2800" noProof="0" dirty="0" smtClean="0"/>
              <a:t>Priama spolupráca s praxou, priemyslom </a:t>
            </a:r>
            <a:br>
              <a:rPr lang="sk-SK" sz="2800" noProof="0" dirty="0" smtClean="0"/>
            </a:br>
            <a:r>
              <a:rPr lang="sk-SK" sz="2800" noProof="0" dirty="0" smtClean="0"/>
              <a:t>a silné medzinárodné vzťahy</a:t>
            </a:r>
            <a:endParaRPr lang="en-GB" sz="2800" b="1" noProof="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sk-SK" sz="2800" noProof="0" dirty="0" err="1" smtClean="0"/>
              <a:t>Boloňský</a:t>
            </a:r>
            <a:r>
              <a:rPr lang="sk-SK" sz="2800" noProof="0" dirty="0" smtClean="0"/>
              <a:t> systém trojstupňového vysokoškolského štúdia a Európsky </a:t>
            </a:r>
            <a:r>
              <a:rPr lang="sk-SK" sz="2800" dirty="0" smtClean="0"/>
              <a:t>systém prenosu kreditov </a:t>
            </a:r>
            <a:r>
              <a:rPr lang="sk-SK" sz="2800" dirty="0"/>
              <a:t>ECTS </a:t>
            </a:r>
            <a:endParaRPr lang="en-GB" sz="2800" b="1" noProof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Zástupný symbol čísla snímky 5"/>
          <p:cNvSpPr txBox="1">
            <a:spLocks/>
          </p:cNvSpPr>
          <p:nvPr/>
        </p:nvSpPr>
        <p:spPr>
          <a:xfrm>
            <a:off x="8183101" y="6380714"/>
            <a:ext cx="503700" cy="288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rgbClr val="990033"/>
                </a:solidFill>
                <a:latin typeface="Arial Narrow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defRPr/>
            </a:pPr>
            <a:fld id="{1DF6C4F0-F611-4485-8989-C9BF55C38437}" type="slidenum">
              <a:rPr lang="sk-SK" smtClean="0"/>
              <a:pPr>
                <a:defRPr/>
              </a:pPr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00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kroky prípravy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Dokončenie štúdie </a:t>
            </a:r>
            <a:r>
              <a:rPr lang="sk-SK" dirty="0"/>
              <a:t>uskutočniteľnosti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(CBA, OA, FA...)</a:t>
            </a:r>
            <a:endParaRPr lang="sk-SK" dirty="0"/>
          </a:p>
          <a:p>
            <a:r>
              <a:rPr lang="sk-SK" dirty="0" smtClean="0"/>
              <a:t>Environmentálne vplyvy</a:t>
            </a:r>
            <a:r>
              <a:rPr lang="sk-SK" dirty="0"/>
              <a:t> </a:t>
            </a:r>
            <a:r>
              <a:rPr lang="sk-SK" dirty="0" smtClean="0"/>
              <a:t>EIA – posledné vyjadrenia</a:t>
            </a:r>
          </a:p>
          <a:p>
            <a:r>
              <a:rPr lang="sk-SK" dirty="0" smtClean="0"/>
              <a:t>Štátna pomoc</a:t>
            </a:r>
          </a:p>
          <a:p>
            <a:r>
              <a:rPr lang="sk-SK" dirty="0" smtClean="0"/>
              <a:t>Predloženie na posúdenie JASPERS (</a:t>
            </a:r>
            <a:r>
              <a:rPr lang="sk-SK" dirty="0" err="1" smtClean="0"/>
              <a:t>dec</a:t>
            </a:r>
            <a:r>
              <a:rPr lang="sk-SK" dirty="0" smtClean="0"/>
              <a:t>. 2016)</a:t>
            </a:r>
          </a:p>
          <a:p>
            <a:r>
              <a:rPr lang="sk-SK" dirty="0" smtClean="0"/>
              <a:t>Posúdenie JASPERS</a:t>
            </a:r>
          </a:p>
          <a:p>
            <a:r>
              <a:rPr lang="sk-SK" dirty="0" smtClean="0"/>
              <a:t>Predloženie na EK</a:t>
            </a:r>
          </a:p>
          <a:p>
            <a:r>
              <a:rPr lang="sk-SK" dirty="0" err="1" smtClean="0"/>
              <a:t>Zamzluvnenie</a:t>
            </a:r>
            <a:r>
              <a:rPr lang="sk-SK" dirty="0" smtClean="0"/>
              <a:t> RO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40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2767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en-GB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79FED-BCF0-4A36-9050-E37D93F5757F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22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Počty študentov a vedecký výkon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05007"/>
              </p:ext>
            </p:extLst>
          </p:nvPr>
        </p:nvGraphicFramePr>
        <p:xfrm>
          <a:off x="755470" y="1628750"/>
          <a:ext cx="7849090" cy="252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545902"/>
              </p:ext>
            </p:extLst>
          </p:nvPr>
        </p:nvGraphicFramePr>
        <p:xfrm>
          <a:off x="1259540" y="3861060"/>
          <a:ext cx="3672510" cy="237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5076070" y="4437140"/>
            <a:ext cx="336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Výkony vedeckého výskumu VVŠ skóre podľa SCIMAGO SIR 2014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580199" y="1556740"/>
            <a:ext cx="495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Počty študentov verejných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Š 2012-2013,  Ministerstvo školstva, vedy výskumu a športu SR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55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smtClean="0"/>
              <a:t>Nástupné platy absolventov VVŠ</a:t>
            </a:r>
            <a:endParaRPr lang="en-GB" sz="320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B26A-2DDA-47DE-98CB-9EBFBDCDAA8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" name="Obrázok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1" y="1340710"/>
            <a:ext cx="8281150" cy="48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1187530" y="1916790"/>
            <a:ext cx="66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FF0000"/>
                </a:solidFill>
                <a:latin typeface="+mn-lt"/>
              </a:rPr>
              <a:t>STU</a:t>
            </a:r>
            <a:endParaRPr lang="sk-SK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236370" y="20422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2C2CB2"/>
                </a:solidFill>
                <a:latin typeface="+mn-lt"/>
              </a:rPr>
              <a:t>2011</a:t>
            </a:r>
            <a:endParaRPr lang="sk-SK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051650" y="241157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A50021"/>
                </a:solidFill>
                <a:latin typeface="+mn-lt"/>
              </a:rPr>
              <a:t>UK</a:t>
            </a:r>
            <a:endParaRPr lang="en-GB" b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224194" y="2797844"/>
            <a:ext cx="115496" cy="24483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Platy </a:t>
            </a:r>
            <a:r>
              <a:rPr lang="sk-SK" dirty="0" err="1" smtClean="0"/>
              <a:t>absolvetov</a:t>
            </a:r>
            <a:r>
              <a:rPr lang="sk-SK" dirty="0" smtClean="0"/>
              <a:t> 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7CDE-ABC1-46D7-B725-DB8122E707EA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pic>
        <p:nvPicPr>
          <p:cNvPr id="1026" name="Picture 2" descr="cs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8488363"/>
            <a:ext cx="142494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sw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2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827480" y="620610"/>
            <a:ext cx="8137130" cy="528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74588" y="5724038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+mn-lt"/>
              </a:rPr>
              <a:t>Denná tlač 2011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5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noProof="0" dirty="0" smtClean="0"/>
              <a:t>Koncentrácia výskumnej kapacity v Bratislave</a:t>
            </a:r>
            <a:endParaRPr lang="en-GB" sz="3200" noProof="0" dirty="0" smtClean="0"/>
          </a:p>
        </p:txBody>
      </p:sp>
      <p:sp>
        <p:nvSpPr>
          <p:cNvPr id="11270" name="BlokTextu 324"/>
          <p:cNvSpPr txBox="1">
            <a:spLocks noChangeArrowheads="1"/>
          </p:cNvSpPr>
          <p:nvPr/>
        </p:nvSpPr>
        <p:spPr bwMode="auto">
          <a:xfrm>
            <a:off x="683461" y="1556740"/>
            <a:ext cx="3240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50 % </a:t>
            </a:r>
            <a:r>
              <a:rPr lang="sk-SK" sz="2400" dirty="0" smtClean="0">
                <a:solidFill>
                  <a:srgbClr val="002060"/>
                </a:solidFill>
                <a:latin typeface="Calibri" pitchFamily="34" charset="0"/>
              </a:rPr>
              <a:t>vedecko-výskumnej kapacity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7</a:t>
            </a:r>
            <a:r>
              <a:rPr lang="sk-SK" sz="2400" dirty="0" smtClean="0">
                <a:solidFill>
                  <a:srgbClr val="002060"/>
                </a:solidFill>
                <a:latin typeface="Calibri" pitchFamily="34" charset="0"/>
              </a:rPr>
              <a:t>0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% </a:t>
            </a:r>
            <a:r>
              <a:rPr lang="sk-SK" sz="2400" dirty="0" smtClean="0">
                <a:solidFill>
                  <a:srgbClr val="002060"/>
                </a:solidFill>
                <a:latin typeface="Calibri" pitchFamily="34" charset="0"/>
              </a:rPr>
              <a:t>vedeckých publikácií</a:t>
            </a:r>
            <a:endParaRPr lang="en-GB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20" name="Picture 1"/>
          <p:cNvPicPr>
            <a:picLocks noChangeAspect="1" noChangeArrowheads="1"/>
          </p:cNvPicPr>
          <p:nvPr/>
        </p:nvPicPr>
        <p:blipFill>
          <a:blip r:embed="rId3">
            <a:lum bright="-4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3060760"/>
            <a:ext cx="3985862" cy="30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932049" y="4077090"/>
            <a:ext cx="3745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k-SK" sz="2400" dirty="0" smtClean="0">
                <a:solidFill>
                  <a:srgbClr val="002060"/>
                </a:solidFill>
                <a:latin typeface="Calibri" pitchFamily="34" charset="0"/>
              </a:rPr>
              <a:t>Lokality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: </a:t>
            </a:r>
            <a:b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Patrónka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, SAV</a:t>
            </a:r>
            <a:b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Mlynská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Dolina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, UK and STU</a:t>
            </a:r>
          </a:p>
          <a:p>
            <a:pPr eaLnBrk="1" hangingPunct="1"/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Nám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. </a:t>
            </a:r>
            <a:r>
              <a:rPr lang="en-GB" sz="2400" dirty="0" err="1" smtClean="0">
                <a:solidFill>
                  <a:srgbClr val="002060"/>
                </a:solidFill>
                <a:latin typeface="Calibri" pitchFamily="34" charset="0"/>
              </a:rPr>
              <a:t>Slobody</a:t>
            </a:r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, STU</a:t>
            </a:r>
          </a:p>
          <a:p>
            <a:pPr eaLnBrk="1" hangingPunct="1"/>
            <a:r>
              <a:rPr lang="en-GB" sz="2400" dirty="0" smtClean="0">
                <a:solidFill>
                  <a:srgbClr val="002060"/>
                </a:solidFill>
                <a:latin typeface="Calibri" pitchFamily="34" charset="0"/>
              </a:rPr>
              <a:t>=&gt; </a:t>
            </a:r>
            <a:r>
              <a:rPr lang="en-GB" sz="2400" b="1" dirty="0" smtClean="0">
                <a:solidFill>
                  <a:srgbClr val="002060"/>
                </a:solidFill>
                <a:latin typeface="Calibri" pitchFamily="34" charset="0"/>
              </a:rPr>
              <a:t>Science City Concept</a:t>
            </a:r>
            <a:endParaRPr lang="en-GB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662651" y="5589300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latin typeface="+mn-lt"/>
              </a:rPr>
              <a:t>9000 FTE</a:t>
            </a:r>
            <a:endParaRPr lang="en-GB" sz="1600" b="1">
              <a:latin typeface="+mn-lt"/>
            </a:endParaRPr>
          </a:p>
        </p:txBody>
      </p:sp>
      <p:sp>
        <p:nvSpPr>
          <p:cNvPr id="323" name="BlokTextu 322"/>
          <p:cNvSpPr txBox="1"/>
          <p:nvPr/>
        </p:nvSpPr>
        <p:spPr>
          <a:xfrm>
            <a:off x="1790391" y="5589300"/>
            <a:ext cx="942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smtClean="0">
                <a:latin typeface="+mn-lt"/>
              </a:rPr>
              <a:t>9000 FTE</a:t>
            </a:r>
            <a:endParaRPr lang="en-GB" sz="1600" b="1">
              <a:latin typeface="+mn-lt"/>
            </a:endParaRPr>
          </a:p>
        </p:txBody>
      </p:sp>
      <p:sp>
        <p:nvSpPr>
          <p:cNvPr id="310" name="BlokTextu 309"/>
          <p:cNvSpPr txBox="1"/>
          <p:nvPr/>
        </p:nvSpPr>
        <p:spPr>
          <a:xfrm>
            <a:off x="1547580" y="3060255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/>
              <a:t>Bratislava</a:t>
            </a:r>
            <a:endParaRPr lang="en-GB" sz="3200"/>
          </a:p>
        </p:txBody>
      </p:sp>
      <p:grpSp>
        <p:nvGrpSpPr>
          <p:cNvPr id="9" name="Skupina 8"/>
          <p:cNvGrpSpPr/>
          <p:nvPr/>
        </p:nvGrpSpPr>
        <p:grpSpPr>
          <a:xfrm>
            <a:off x="3995922" y="1412776"/>
            <a:ext cx="4836148" cy="2510501"/>
            <a:chOff x="5364163" y="1628775"/>
            <a:chExt cx="3756001" cy="1919741"/>
          </a:xfrm>
        </p:grpSpPr>
        <p:grpSp>
          <p:nvGrpSpPr>
            <p:cNvPr id="3" name="Skupina 2"/>
            <p:cNvGrpSpPr/>
            <p:nvPr/>
          </p:nvGrpSpPr>
          <p:grpSpPr>
            <a:xfrm>
              <a:off x="5364163" y="1628775"/>
              <a:ext cx="3756001" cy="1919741"/>
              <a:chOff x="5364163" y="1628775"/>
              <a:chExt cx="3756001" cy="1919741"/>
            </a:xfrm>
          </p:grpSpPr>
          <p:pic>
            <p:nvPicPr>
              <p:cNvPr id="11282" name="Picture 621" descr="sk_supernavigator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163" y="1628775"/>
                <a:ext cx="3756001" cy="190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283" name="Group 622"/>
              <p:cNvGrpSpPr>
                <a:grpSpLocks/>
              </p:cNvGrpSpPr>
              <p:nvPr/>
            </p:nvGrpSpPr>
            <p:grpSpPr bwMode="auto">
              <a:xfrm>
                <a:off x="5422203" y="1934284"/>
                <a:ext cx="3264736" cy="1614232"/>
                <a:chOff x="1556" y="9201"/>
                <a:chExt cx="7822" cy="3773"/>
              </a:xfrm>
            </p:grpSpPr>
            <p:sp>
              <p:nvSpPr>
                <p:cNvPr id="11284" name="Oval 623"/>
                <p:cNvSpPr>
                  <a:spLocks noChangeArrowheads="1"/>
                </p:cNvSpPr>
                <p:nvPr/>
              </p:nvSpPr>
              <p:spPr bwMode="auto">
                <a:xfrm>
                  <a:off x="9278" y="1020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85" name="Oval 624"/>
                <p:cNvSpPr>
                  <a:spLocks noChangeArrowheads="1"/>
                </p:cNvSpPr>
                <p:nvPr/>
              </p:nvSpPr>
              <p:spPr bwMode="auto">
                <a:xfrm>
                  <a:off x="6140" y="1179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grpSp>
              <p:nvGrpSpPr>
                <p:cNvPr id="11286" name="Group 625"/>
                <p:cNvGrpSpPr>
                  <a:grpSpLocks/>
                </p:cNvGrpSpPr>
                <p:nvPr/>
              </p:nvGrpSpPr>
              <p:grpSpPr bwMode="auto">
                <a:xfrm>
                  <a:off x="1556" y="11905"/>
                  <a:ext cx="669" cy="619"/>
                  <a:chOff x="2624" y="8581"/>
                  <a:chExt cx="669" cy="619"/>
                </a:xfrm>
              </p:grpSpPr>
              <p:grpSp>
                <p:nvGrpSpPr>
                  <p:cNvPr id="11465" name="Group 626"/>
                  <p:cNvGrpSpPr>
                    <a:grpSpLocks/>
                  </p:cNvGrpSpPr>
                  <p:nvPr/>
                </p:nvGrpSpPr>
                <p:grpSpPr bwMode="auto">
                  <a:xfrm>
                    <a:off x="2624" y="8760"/>
                    <a:ext cx="450" cy="440"/>
                    <a:chOff x="2624" y="8760"/>
                    <a:chExt cx="450" cy="440"/>
                  </a:xfrm>
                </p:grpSpPr>
                <p:grpSp>
                  <p:nvGrpSpPr>
                    <p:cNvPr id="11523" name="Group 6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4" y="8900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68" name="Oval 6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9" name="Oval 6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0" name="Oval 6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1" name="Oval 6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2" name="Oval 6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3" name="Oval 6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4" name="Oval 6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5" name="Oval 6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6" name="Oval 6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77" name="Oval 6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24" name="Group 6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8" y="8864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58" name="Oval 6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9" name="Oval 6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0" name="Oval 6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1" name="Oval 6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2" name="Oval 6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3" name="Oval 6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4" name="Oval 6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5" name="Oval 6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6" name="Oval 6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67" name="Oval 6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25" name="Group 6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0" y="8822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48" name="Oval 6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9" name="Oval 6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0" name="Oval 6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1" name="Oval 6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2" name="Oval 6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3" name="Oval 6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4" name="Oval 6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5" name="Oval 65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6" name="Oval 6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57" name="Oval 6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26" name="Group 6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2" y="8783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38" name="Oval 6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9" name="Oval 6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0" name="Oval 6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1" name="Oval 6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2" name="Oval 6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3" name="Oval 6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4" name="Oval 6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5" name="Oval 6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6" name="Oval 6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47" name="Oval 6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527" name="Group 6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0" y="8760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28" name="Oval 6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29" name="Oval 6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0" name="Oval 6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1" name="Oval 6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2" name="Oval 6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3" name="Oval 6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4" name="Oval 6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5" name="Oval 6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6" name="Oval 6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37" name="Oval 6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1466" name="Group 682"/>
                  <p:cNvGrpSpPr>
                    <a:grpSpLocks/>
                  </p:cNvGrpSpPr>
                  <p:nvPr/>
                </p:nvGrpSpPr>
                <p:grpSpPr bwMode="auto">
                  <a:xfrm>
                    <a:off x="2808" y="8581"/>
                    <a:ext cx="450" cy="440"/>
                    <a:chOff x="2624" y="8760"/>
                    <a:chExt cx="450" cy="440"/>
                  </a:xfrm>
                </p:grpSpPr>
                <p:grpSp>
                  <p:nvGrpSpPr>
                    <p:cNvPr id="11468" name="Group 6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24" y="8900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13" name="Oval 6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4" name="Oval 6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5" name="Oval 6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6" name="Oval 68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7" name="Oval 6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8" name="Oval 6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9" name="Oval 6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20" name="Oval 6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21" name="Oval 6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22" name="Oval 6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69" name="Group 6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48" y="8864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503" name="Oval 6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4" name="Oval 6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5" name="Oval 6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6" name="Oval 6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7" name="Oval 6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8" name="Oval 7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9" name="Oval 7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0" name="Oval 70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1" name="Oval 7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12" name="Oval 70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70" name="Group 7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90" y="8822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493" name="Oval 7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4" name="Oval 70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5" name="Oval 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6" name="Oval 7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7" name="Oval 7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8" name="Oval 7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9" name="Oval 7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0" name="Oval 7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1" name="Oval 7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502" name="Oval 7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71" name="Group 7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2" y="8783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483" name="Oval 7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4" name="Oval 7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5" name="Oval 7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6" name="Oval 7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7" name="Oval 7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8" name="Oval 7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9" name="Oval 7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0" name="Oval 7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1" name="Oval 7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92" name="Oval 7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  <p:grpSp>
                  <p:nvGrpSpPr>
                    <p:cNvPr id="11472" name="Group 7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80" y="8760"/>
                      <a:ext cx="294" cy="300"/>
                      <a:chOff x="2624" y="8894"/>
                      <a:chExt cx="294" cy="300"/>
                    </a:xfrm>
                  </p:grpSpPr>
                  <p:sp>
                    <p:nvSpPr>
                      <p:cNvPr id="11473" name="Oval 7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24" y="889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4" name="Oval 7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48" y="891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5" name="Oval 7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678" y="893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6" name="Oval 7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08" y="896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7" name="Oval 7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38" y="899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8" name="Oval 7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62" y="9014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79" name="Oval 7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86" y="903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0" name="Oval 7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04" y="9068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1" name="Oval 7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22" y="9092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  <p:sp>
                    <p:nvSpPr>
                      <p:cNvPr id="11482" name="Oval 7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46" y="9110"/>
                        <a:ext cx="72" cy="8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lnSpc>
                            <a:spcPts val="1300"/>
                          </a:lnSpc>
                        </a:pPr>
                        <a:endParaRPr lang="en-GB" sz="1200">
                          <a:latin typeface="Calibri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1467" name="Oval 738"/>
                  <p:cNvSpPr>
                    <a:spLocks noChangeArrowheads="1"/>
                  </p:cNvSpPr>
                  <p:nvPr/>
                </p:nvSpPr>
                <p:spPr bwMode="auto">
                  <a:xfrm>
                    <a:off x="3221" y="8766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87" name="Group 739"/>
                <p:cNvGrpSpPr>
                  <a:grpSpLocks/>
                </p:cNvGrpSpPr>
                <p:nvPr/>
              </p:nvGrpSpPr>
              <p:grpSpPr bwMode="auto">
                <a:xfrm>
                  <a:off x="4406" y="9487"/>
                  <a:ext cx="294" cy="300"/>
                  <a:chOff x="2624" y="8894"/>
                  <a:chExt cx="294" cy="300"/>
                </a:xfrm>
              </p:grpSpPr>
              <p:sp>
                <p:nvSpPr>
                  <p:cNvPr id="11455" name="Oval 740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889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6" name="Oval 741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891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7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893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8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896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9" name="Oval 744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899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60" name="Oval 745"/>
                  <p:cNvSpPr>
                    <a:spLocks noChangeArrowheads="1"/>
                  </p:cNvSpPr>
                  <p:nvPr/>
                </p:nvSpPr>
                <p:spPr bwMode="auto">
                  <a:xfrm>
                    <a:off x="2762" y="901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61" name="Oval 746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903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62" name="Oval 747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906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63" name="Oval 748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909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64" name="Oval 749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91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88" name="Group 750"/>
                <p:cNvGrpSpPr>
                  <a:grpSpLocks/>
                </p:cNvGrpSpPr>
                <p:nvPr/>
              </p:nvGrpSpPr>
              <p:grpSpPr bwMode="auto">
                <a:xfrm>
                  <a:off x="4436" y="9643"/>
                  <a:ext cx="156" cy="150"/>
                  <a:chOff x="4318" y="6795"/>
                  <a:chExt cx="156" cy="150"/>
                </a:xfrm>
              </p:grpSpPr>
              <p:sp>
                <p:nvSpPr>
                  <p:cNvPr id="11451" name="Oval 751"/>
                  <p:cNvSpPr>
                    <a:spLocks noChangeArrowheads="1"/>
                  </p:cNvSpPr>
                  <p:nvPr/>
                </p:nvSpPr>
                <p:spPr bwMode="auto">
                  <a:xfrm>
                    <a:off x="4318" y="6795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2" name="Oval 752"/>
                  <p:cNvSpPr>
                    <a:spLocks noChangeArrowheads="1"/>
                  </p:cNvSpPr>
                  <p:nvPr/>
                </p:nvSpPr>
                <p:spPr bwMode="auto">
                  <a:xfrm>
                    <a:off x="4342" y="6813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3" name="Oval 753"/>
                  <p:cNvSpPr>
                    <a:spLocks noChangeArrowheads="1"/>
                  </p:cNvSpPr>
                  <p:nvPr/>
                </p:nvSpPr>
                <p:spPr bwMode="auto">
                  <a:xfrm>
                    <a:off x="4372" y="6831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4" name="Oval 754"/>
                  <p:cNvSpPr>
                    <a:spLocks noChangeArrowheads="1"/>
                  </p:cNvSpPr>
                  <p:nvPr/>
                </p:nvSpPr>
                <p:spPr bwMode="auto">
                  <a:xfrm>
                    <a:off x="4402" y="6861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89" name="Group 755"/>
                <p:cNvGrpSpPr>
                  <a:grpSpLocks/>
                </p:cNvGrpSpPr>
                <p:nvPr/>
              </p:nvGrpSpPr>
              <p:grpSpPr bwMode="auto">
                <a:xfrm>
                  <a:off x="8102" y="10615"/>
                  <a:ext cx="294" cy="300"/>
                  <a:chOff x="2624" y="8894"/>
                  <a:chExt cx="294" cy="300"/>
                </a:xfrm>
              </p:grpSpPr>
              <p:sp>
                <p:nvSpPr>
                  <p:cNvPr id="11441" name="Oval 756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889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2" name="Oval 757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891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3" name="Oval 758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893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4" name="Oval 759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896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5" name="Oval 760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899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6" name="Oval 761"/>
                  <p:cNvSpPr>
                    <a:spLocks noChangeArrowheads="1"/>
                  </p:cNvSpPr>
                  <p:nvPr/>
                </p:nvSpPr>
                <p:spPr bwMode="auto">
                  <a:xfrm>
                    <a:off x="2762" y="901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7" name="Oval 762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903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8" name="Oval 763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906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9" name="Oval 764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909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50" name="Oval 765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91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90" name="Group 766"/>
                <p:cNvGrpSpPr>
                  <a:grpSpLocks/>
                </p:cNvGrpSpPr>
                <p:nvPr/>
              </p:nvGrpSpPr>
              <p:grpSpPr bwMode="auto">
                <a:xfrm>
                  <a:off x="8150" y="10591"/>
                  <a:ext cx="294" cy="300"/>
                  <a:chOff x="2624" y="8894"/>
                  <a:chExt cx="294" cy="300"/>
                </a:xfrm>
              </p:grpSpPr>
              <p:sp>
                <p:nvSpPr>
                  <p:cNvPr id="11431" name="Oval 767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889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2" name="Oval 768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891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3" name="Oval 769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893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4" name="Oval 770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896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5" name="Oval 771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899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6" name="Oval 772"/>
                  <p:cNvSpPr>
                    <a:spLocks noChangeArrowheads="1"/>
                  </p:cNvSpPr>
                  <p:nvPr/>
                </p:nvSpPr>
                <p:spPr bwMode="auto">
                  <a:xfrm>
                    <a:off x="2762" y="901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7" name="Oval 77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903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8" name="Oval 774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906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9" name="Oval 775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909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40" name="Oval 776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91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91" name="Group 777"/>
                <p:cNvGrpSpPr>
                  <a:grpSpLocks/>
                </p:cNvGrpSpPr>
                <p:nvPr/>
              </p:nvGrpSpPr>
              <p:grpSpPr bwMode="auto">
                <a:xfrm>
                  <a:off x="3314" y="11605"/>
                  <a:ext cx="294" cy="300"/>
                  <a:chOff x="2624" y="8894"/>
                  <a:chExt cx="294" cy="300"/>
                </a:xfrm>
              </p:grpSpPr>
              <p:sp>
                <p:nvSpPr>
                  <p:cNvPr id="11421" name="Oval 778"/>
                  <p:cNvSpPr>
                    <a:spLocks noChangeArrowheads="1"/>
                  </p:cNvSpPr>
                  <p:nvPr/>
                </p:nvSpPr>
                <p:spPr bwMode="auto">
                  <a:xfrm>
                    <a:off x="2624" y="889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2" name="Oval 779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891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3" name="Oval 780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893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4" name="Oval 781"/>
                  <p:cNvSpPr>
                    <a:spLocks noChangeArrowheads="1"/>
                  </p:cNvSpPr>
                  <p:nvPr/>
                </p:nvSpPr>
                <p:spPr bwMode="auto">
                  <a:xfrm>
                    <a:off x="2708" y="896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5" name="Oval 782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899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6" name="Oval 783"/>
                  <p:cNvSpPr>
                    <a:spLocks noChangeArrowheads="1"/>
                  </p:cNvSpPr>
                  <p:nvPr/>
                </p:nvSpPr>
                <p:spPr bwMode="auto">
                  <a:xfrm>
                    <a:off x="2762" y="901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7" name="Oval 784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903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8" name="Oval 785"/>
                  <p:cNvSpPr>
                    <a:spLocks noChangeArrowheads="1"/>
                  </p:cNvSpPr>
                  <p:nvPr/>
                </p:nvSpPr>
                <p:spPr bwMode="auto">
                  <a:xfrm>
                    <a:off x="2804" y="906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9" name="Oval 786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909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30" name="Oval 787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91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292" name="Group 788"/>
                <p:cNvGrpSpPr>
                  <a:grpSpLocks/>
                </p:cNvGrpSpPr>
                <p:nvPr/>
              </p:nvGrpSpPr>
              <p:grpSpPr bwMode="auto">
                <a:xfrm>
                  <a:off x="3320" y="10261"/>
                  <a:ext cx="210" cy="204"/>
                  <a:chOff x="3296" y="7514"/>
                  <a:chExt cx="210" cy="204"/>
                </a:xfrm>
              </p:grpSpPr>
              <p:sp>
                <p:nvSpPr>
                  <p:cNvPr id="11415" name="Oval 789"/>
                  <p:cNvSpPr>
                    <a:spLocks noChangeArrowheads="1"/>
                  </p:cNvSpPr>
                  <p:nvPr/>
                </p:nvSpPr>
                <p:spPr bwMode="auto">
                  <a:xfrm>
                    <a:off x="3296" y="751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6" name="Oval 790"/>
                  <p:cNvSpPr>
                    <a:spLocks noChangeArrowheads="1"/>
                  </p:cNvSpPr>
                  <p:nvPr/>
                </p:nvSpPr>
                <p:spPr bwMode="auto">
                  <a:xfrm>
                    <a:off x="3320" y="753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7" name="Oval 791"/>
                  <p:cNvSpPr>
                    <a:spLocks noChangeArrowheads="1"/>
                  </p:cNvSpPr>
                  <p:nvPr/>
                </p:nvSpPr>
                <p:spPr bwMode="auto">
                  <a:xfrm>
                    <a:off x="3350" y="755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8" name="Oval 792"/>
                  <p:cNvSpPr>
                    <a:spLocks noChangeArrowheads="1"/>
                  </p:cNvSpPr>
                  <p:nvPr/>
                </p:nvSpPr>
                <p:spPr bwMode="auto">
                  <a:xfrm>
                    <a:off x="3380" y="758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9" name="Oval 793"/>
                  <p:cNvSpPr>
                    <a:spLocks noChangeArrowheads="1"/>
                  </p:cNvSpPr>
                  <p:nvPr/>
                </p:nvSpPr>
                <p:spPr bwMode="auto">
                  <a:xfrm>
                    <a:off x="3410" y="76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20" name="Oval 794"/>
                  <p:cNvSpPr>
                    <a:spLocks noChangeArrowheads="1"/>
                  </p:cNvSpPr>
                  <p:nvPr/>
                </p:nvSpPr>
                <p:spPr bwMode="auto">
                  <a:xfrm>
                    <a:off x="3434" y="763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293" name="Oval 795"/>
                <p:cNvSpPr>
                  <a:spLocks noChangeArrowheads="1"/>
                </p:cNvSpPr>
                <p:nvPr/>
              </p:nvSpPr>
              <p:spPr bwMode="auto">
                <a:xfrm>
                  <a:off x="3056" y="1056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94" name="Oval 796"/>
                <p:cNvSpPr>
                  <a:spLocks noChangeArrowheads="1"/>
                </p:cNvSpPr>
                <p:nvPr/>
              </p:nvSpPr>
              <p:spPr bwMode="auto">
                <a:xfrm>
                  <a:off x="4688" y="1132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95" name="Oval 797"/>
                <p:cNvSpPr>
                  <a:spLocks noChangeArrowheads="1"/>
                </p:cNvSpPr>
                <p:nvPr/>
              </p:nvSpPr>
              <p:spPr bwMode="auto">
                <a:xfrm>
                  <a:off x="3572" y="1172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96" name="Oval 798"/>
                <p:cNvSpPr>
                  <a:spLocks noChangeArrowheads="1"/>
                </p:cNvSpPr>
                <p:nvPr/>
              </p:nvSpPr>
              <p:spPr bwMode="auto">
                <a:xfrm>
                  <a:off x="8456" y="1078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97" name="Oval 799"/>
                <p:cNvSpPr>
                  <a:spLocks noChangeArrowheads="1"/>
                </p:cNvSpPr>
                <p:nvPr/>
              </p:nvSpPr>
              <p:spPr bwMode="auto">
                <a:xfrm>
                  <a:off x="8510" y="1076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298" name="Oval 800"/>
                <p:cNvSpPr>
                  <a:spLocks noChangeArrowheads="1"/>
                </p:cNvSpPr>
                <p:nvPr/>
              </p:nvSpPr>
              <p:spPr bwMode="auto">
                <a:xfrm>
                  <a:off x="8552" y="1072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grpSp>
              <p:nvGrpSpPr>
                <p:cNvPr id="11299" name="Group 801"/>
                <p:cNvGrpSpPr>
                  <a:grpSpLocks/>
                </p:cNvGrpSpPr>
                <p:nvPr/>
              </p:nvGrpSpPr>
              <p:grpSpPr bwMode="auto">
                <a:xfrm>
                  <a:off x="5042" y="10639"/>
                  <a:ext cx="156" cy="150"/>
                  <a:chOff x="4958" y="7892"/>
                  <a:chExt cx="156" cy="150"/>
                </a:xfrm>
              </p:grpSpPr>
              <p:sp>
                <p:nvSpPr>
                  <p:cNvPr id="11411" name="Oval 802"/>
                  <p:cNvSpPr>
                    <a:spLocks noChangeArrowheads="1"/>
                  </p:cNvSpPr>
                  <p:nvPr/>
                </p:nvSpPr>
                <p:spPr bwMode="auto">
                  <a:xfrm>
                    <a:off x="4958" y="789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2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4982" y="791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3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5012" y="792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4" name="Oval 805"/>
                  <p:cNvSpPr>
                    <a:spLocks noChangeArrowheads="1"/>
                  </p:cNvSpPr>
                  <p:nvPr/>
                </p:nvSpPr>
                <p:spPr bwMode="auto">
                  <a:xfrm>
                    <a:off x="5042" y="795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300" name="Group 806"/>
                <p:cNvGrpSpPr>
                  <a:grpSpLocks/>
                </p:cNvGrpSpPr>
                <p:nvPr/>
              </p:nvGrpSpPr>
              <p:grpSpPr bwMode="auto">
                <a:xfrm>
                  <a:off x="8186" y="9991"/>
                  <a:ext cx="210" cy="204"/>
                  <a:chOff x="8186" y="7304"/>
                  <a:chExt cx="210" cy="204"/>
                </a:xfrm>
              </p:grpSpPr>
              <p:sp>
                <p:nvSpPr>
                  <p:cNvPr id="11405" name="Oval 807"/>
                  <p:cNvSpPr>
                    <a:spLocks noChangeArrowheads="1"/>
                  </p:cNvSpPr>
                  <p:nvPr/>
                </p:nvSpPr>
                <p:spPr bwMode="auto">
                  <a:xfrm>
                    <a:off x="8186" y="730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6" name="Oval 808"/>
                  <p:cNvSpPr>
                    <a:spLocks noChangeArrowheads="1"/>
                  </p:cNvSpPr>
                  <p:nvPr/>
                </p:nvSpPr>
                <p:spPr bwMode="auto">
                  <a:xfrm>
                    <a:off x="8210" y="732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7" name="Oval 809"/>
                  <p:cNvSpPr>
                    <a:spLocks noChangeArrowheads="1"/>
                  </p:cNvSpPr>
                  <p:nvPr/>
                </p:nvSpPr>
                <p:spPr bwMode="auto">
                  <a:xfrm>
                    <a:off x="8240" y="734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8" name="Oval 810"/>
                  <p:cNvSpPr>
                    <a:spLocks noChangeArrowheads="1"/>
                  </p:cNvSpPr>
                  <p:nvPr/>
                </p:nvSpPr>
                <p:spPr bwMode="auto">
                  <a:xfrm>
                    <a:off x="8270" y="737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9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8300" y="740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10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8324" y="742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301" name="Group 813"/>
                <p:cNvGrpSpPr>
                  <a:grpSpLocks/>
                </p:cNvGrpSpPr>
                <p:nvPr/>
              </p:nvGrpSpPr>
              <p:grpSpPr bwMode="auto">
                <a:xfrm>
                  <a:off x="2612" y="11443"/>
                  <a:ext cx="252" cy="258"/>
                  <a:chOff x="2564" y="8684"/>
                  <a:chExt cx="252" cy="258"/>
                </a:xfrm>
              </p:grpSpPr>
              <p:sp>
                <p:nvSpPr>
                  <p:cNvPr id="11397" name="Oval 814"/>
                  <p:cNvSpPr>
                    <a:spLocks noChangeArrowheads="1"/>
                  </p:cNvSpPr>
                  <p:nvPr/>
                </p:nvSpPr>
                <p:spPr bwMode="auto">
                  <a:xfrm>
                    <a:off x="2564" y="868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8" name="Oval 815"/>
                  <p:cNvSpPr>
                    <a:spLocks noChangeArrowheads="1"/>
                  </p:cNvSpPr>
                  <p:nvPr/>
                </p:nvSpPr>
                <p:spPr bwMode="auto">
                  <a:xfrm>
                    <a:off x="2588" y="870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9" name="Oval 816"/>
                  <p:cNvSpPr>
                    <a:spLocks noChangeArrowheads="1"/>
                  </p:cNvSpPr>
                  <p:nvPr/>
                </p:nvSpPr>
                <p:spPr bwMode="auto">
                  <a:xfrm>
                    <a:off x="2618" y="872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0" name="Oval 817"/>
                  <p:cNvSpPr>
                    <a:spLocks noChangeArrowheads="1"/>
                  </p:cNvSpPr>
                  <p:nvPr/>
                </p:nvSpPr>
                <p:spPr bwMode="auto">
                  <a:xfrm>
                    <a:off x="2648" y="875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1" name="Oval 818"/>
                  <p:cNvSpPr>
                    <a:spLocks noChangeArrowheads="1"/>
                  </p:cNvSpPr>
                  <p:nvPr/>
                </p:nvSpPr>
                <p:spPr bwMode="auto">
                  <a:xfrm>
                    <a:off x="2678" y="8780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2" name="Oval 819"/>
                  <p:cNvSpPr>
                    <a:spLocks noChangeArrowheads="1"/>
                  </p:cNvSpPr>
                  <p:nvPr/>
                </p:nvSpPr>
                <p:spPr bwMode="auto">
                  <a:xfrm>
                    <a:off x="2702" y="880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3" name="Oval 820"/>
                  <p:cNvSpPr>
                    <a:spLocks noChangeArrowheads="1"/>
                  </p:cNvSpPr>
                  <p:nvPr/>
                </p:nvSpPr>
                <p:spPr bwMode="auto">
                  <a:xfrm>
                    <a:off x="2726" y="882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404" name="Oval 821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885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1302" name="Group 822"/>
                <p:cNvGrpSpPr>
                  <a:grpSpLocks/>
                </p:cNvGrpSpPr>
                <p:nvPr/>
              </p:nvGrpSpPr>
              <p:grpSpPr bwMode="auto">
                <a:xfrm>
                  <a:off x="4952" y="11023"/>
                  <a:ext cx="210" cy="204"/>
                  <a:chOff x="4951" y="8283"/>
                  <a:chExt cx="210" cy="204"/>
                </a:xfrm>
              </p:grpSpPr>
              <p:sp>
                <p:nvSpPr>
                  <p:cNvPr id="11391" name="Oval 823"/>
                  <p:cNvSpPr>
                    <a:spLocks noChangeArrowheads="1"/>
                  </p:cNvSpPr>
                  <p:nvPr/>
                </p:nvSpPr>
                <p:spPr bwMode="auto">
                  <a:xfrm>
                    <a:off x="4951" y="8283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2" name="Oval 824"/>
                  <p:cNvSpPr>
                    <a:spLocks noChangeArrowheads="1"/>
                  </p:cNvSpPr>
                  <p:nvPr/>
                </p:nvSpPr>
                <p:spPr bwMode="auto">
                  <a:xfrm>
                    <a:off x="4975" y="8301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3" name="Oval 825"/>
                  <p:cNvSpPr>
                    <a:spLocks noChangeArrowheads="1"/>
                  </p:cNvSpPr>
                  <p:nvPr/>
                </p:nvSpPr>
                <p:spPr bwMode="auto">
                  <a:xfrm>
                    <a:off x="5005" y="8319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4" name="Oval 826"/>
                  <p:cNvSpPr>
                    <a:spLocks noChangeArrowheads="1"/>
                  </p:cNvSpPr>
                  <p:nvPr/>
                </p:nvSpPr>
                <p:spPr bwMode="auto">
                  <a:xfrm>
                    <a:off x="5035" y="8349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5" name="Oval 827"/>
                  <p:cNvSpPr>
                    <a:spLocks noChangeArrowheads="1"/>
                  </p:cNvSpPr>
                  <p:nvPr/>
                </p:nvSpPr>
                <p:spPr bwMode="auto">
                  <a:xfrm>
                    <a:off x="5065" y="8379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6" name="Oval 828"/>
                  <p:cNvSpPr>
                    <a:spLocks noChangeArrowheads="1"/>
                  </p:cNvSpPr>
                  <p:nvPr/>
                </p:nvSpPr>
                <p:spPr bwMode="auto">
                  <a:xfrm>
                    <a:off x="5089" y="8403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03" name="Oval 829"/>
                <p:cNvSpPr>
                  <a:spLocks noChangeArrowheads="1"/>
                </p:cNvSpPr>
                <p:nvPr/>
              </p:nvSpPr>
              <p:spPr bwMode="auto">
                <a:xfrm>
                  <a:off x="3908" y="1090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grpSp>
              <p:nvGrpSpPr>
                <p:cNvPr id="11304" name="Group 830"/>
                <p:cNvGrpSpPr>
                  <a:grpSpLocks/>
                </p:cNvGrpSpPr>
                <p:nvPr/>
              </p:nvGrpSpPr>
              <p:grpSpPr bwMode="auto">
                <a:xfrm>
                  <a:off x="5810" y="9745"/>
                  <a:ext cx="234" cy="228"/>
                  <a:chOff x="5810" y="7058"/>
                  <a:chExt cx="234" cy="228"/>
                </a:xfrm>
              </p:grpSpPr>
              <p:sp>
                <p:nvSpPr>
                  <p:cNvPr id="11384" name="Oval 831"/>
                  <p:cNvSpPr>
                    <a:spLocks noChangeArrowheads="1"/>
                  </p:cNvSpPr>
                  <p:nvPr/>
                </p:nvSpPr>
                <p:spPr bwMode="auto">
                  <a:xfrm>
                    <a:off x="5810" y="705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5" name="Oval 832"/>
                  <p:cNvSpPr>
                    <a:spLocks noChangeArrowheads="1"/>
                  </p:cNvSpPr>
                  <p:nvPr/>
                </p:nvSpPr>
                <p:spPr bwMode="auto">
                  <a:xfrm>
                    <a:off x="5834" y="7076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6" name="Oval 833"/>
                  <p:cNvSpPr>
                    <a:spLocks noChangeArrowheads="1"/>
                  </p:cNvSpPr>
                  <p:nvPr/>
                </p:nvSpPr>
                <p:spPr bwMode="auto">
                  <a:xfrm>
                    <a:off x="5864" y="709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7" name="Oval 834"/>
                  <p:cNvSpPr>
                    <a:spLocks noChangeArrowheads="1"/>
                  </p:cNvSpPr>
                  <p:nvPr/>
                </p:nvSpPr>
                <p:spPr bwMode="auto">
                  <a:xfrm>
                    <a:off x="5894" y="712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8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5924" y="7154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89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5948" y="7178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  <p:sp>
                <p:nvSpPr>
                  <p:cNvPr id="11390" name="Oval 837"/>
                  <p:cNvSpPr>
                    <a:spLocks noChangeArrowheads="1"/>
                  </p:cNvSpPr>
                  <p:nvPr/>
                </p:nvSpPr>
                <p:spPr bwMode="auto">
                  <a:xfrm>
                    <a:off x="5972" y="7202"/>
                    <a:ext cx="72" cy="8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lnSpc>
                        <a:spcPts val="1300"/>
                      </a:lnSpc>
                    </a:pPr>
                    <a:endParaRPr lang="en-GB" sz="120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1305" name="Oval 838"/>
                <p:cNvSpPr>
                  <a:spLocks noChangeArrowheads="1"/>
                </p:cNvSpPr>
                <p:nvPr/>
              </p:nvSpPr>
              <p:spPr bwMode="auto">
                <a:xfrm>
                  <a:off x="3854" y="975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06" name="Oval 839"/>
                <p:cNvSpPr>
                  <a:spLocks noChangeArrowheads="1"/>
                </p:cNvSpPr>
                <p:nvPr/>
              </p:nvSpPr>
              <p:spPr bwMode="auto">
                <a:xfrm>
                  <a:off x="3698" y="1005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07" name="Oval 840"/>
                <p:cNvSpPr>
                  <a:spLocks noChangeArrowheads="1"/>
                </p:cNvSpPr>
                <p:nvPr/>
              </p:nvSpPr>
              <p:spPr bwMode="auto">
                <a:xfrm>
                  <a:off x="4238" y="953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08" name="Oval 841"/>
                <p:cNvSpPr>
                  <a:spLocks noChangeArrowheads="1"/>
                </p:cNvSpPr>
                <p:nvPr/>
              </p:nvSpPr>
              <p:spPr bwMode="auto">
                <a:xfrm>
                  <a:off x="3722" y="1008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09" name="Oval 842"/>
                <p:cNvSpPr>
                  <a:spLocks noChangeArrowheads="1"/>
                </p:cNvSpPr>
                <p:nvPr/>
              </p:nvSpPr>
              <p:spPr bwMode="auto">
                <a:xfrm>
                  <a:off x="4484" y="1114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0" name="Oval 843"/>
                <p:cNvSpPr>
                  <a:spLocks noChangeArrowheads="1"/>
                </p:cNvSpPr>
                <p:nvPr/>
              </p:nvSpPr>
              <p:spPr bwMode="auto">
                <a:xfrm>
                  <a:off x="9306" y="10220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1" name="Oval 844"/>
                <p:cNvSpPr>
                  <a:spLocks noChangeArrowheads="1"/>
                </p:cNvSpPr>
                <p:nvPr/>
              </p:nvSpPr>
              <p:spPr bwMode="auto">
                <a:xfrm>
                  <a:off x="3620" y="1254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2" name="Oval 845"/>
                <p:cNvSpPr>
                  <a:spLocks noChangeArrowheads="1"/>
                </p:cNvSpPr>
                <p:nvPr/>
              </p:nvSpPr>
              <p:spPr bwMode="auto">
                <a:xfrm>
                  <a:off x="2345" y="1197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3" name="Oval 846"/>
                <p:cNvSpPr>
                  <a:spLocks noChangeArrowheads="1"/>
                </p:cNvSpPr>
                <p:nvPr/>
              </p:nvSpPr>
              <p:spPr bwMode="auto">
                <a:xfrm>
                  <a:off x="3443" y="12890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4" name="Oval 847"/>
                <p:cNvSpPr>
                  <a:spLocks noChangeArrowheads="1"/>
                </p:cNvSpPr>
                <p:nvPr/>
              </p:nvSpPr>
              <p:spPr bwMode="auto">
                <a:xfrm>
                  <a:off x="2894" y="1090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5" name="Oval 848"/>
                <p:cNvSpPr>
                  <a:spLocks noChangeArrowheads="1"/>
                </p:cNvSpPr>
                <p:nvPr/>
              </p:nvSpPr>
              <p:spPr bwMode="auto">
                <a:xfrm>
                  <a:off x="2918" y="1092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6" name="Oval 849"/>
                <p:cNvSpPr>
                  <a:spLocks noChangeArrowheads="1"/>
                </p:cNvSpPr>
                <p:nvPr/>
              </p:nvSpPr>
              <p:spPr bwMode="auto">
                <a:xfrm>
                  <a:off x="2948" y="1093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7" name="Oval 850"/>
                <p:cNvSpPr>
                  <a:spLocks noChangeArrowheads="1"/>
                </p:cNvSpPr>
                <p:nvPr/>
              </p:nvSpPr>
              <p:spPr bwMode="auto">
                <a:xfrm>
                  <a:off x="2978" y="1096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8" name="Oval 851"/>
                <p:cNvSpPr>
                  <a:spLocks noChangeArrowheads="1"/>
                </p:cNvSpPr>
                <p:nvPr/>
              </p:nvSpPr>
              <p:spPr bwMode="auto">
                <a:xfrm>
                  <a:off x="3008" y="1099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19" name="Oval 852"/>
                <p:cNvSpPr>
                  <a:spLocks noChangeArrowheads="1"/>
                </p:cNvSpPr>
                <p:nvPr/>
              </p:nvSpPr>
              <p:spPr bwMode="auto">
                <a:xfrm>
                  <a:off x="5607" y="10430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0" name="Oval 853"/>
                <p:cNvSpPr>
                  <a:spLocks noChangeArrowheads="1"/>
                </p:cNvSpPr>
                <p:nvPr/>
              </p:nvSpPr>
              <p:spPr bwMode="auto">
                <a:xfrm>
                  <a:off x="6896" y="998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1" name="Oval 854"/>
                <p:cNvSpPr>
                  <a:spLocks noChangeArrowheads="1"/>
                </p:cNvSpPr>
                <p:nvPr/>
              </p:nvSpPr>
              <p:spPr bwMode="auto">
                <a:xfrm>
                  <a:off x="4338" y="1061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2" name="Oval 855"/>
                <p:cNvSpPr>
                  <a:spLocks noChangeArrowheads="1"/>
                </p:cNvSpPr>
                <p:nvPr/>
              </p:nvSpPr>
              <p:spPr bwMode="auto">
                <a:xfrm>
                  <a:off x="4088" y="981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3" name="Oval 856"/>
                <p:cNvSpPr>
                  <a:spLocks noChangeArrowheads="1"/>
                </p:cNvSpPr>
                <p:nvPr/>
              </p:nvSpPr>
              <p:spPr bwMode="auto">
                <a:xfrm>
                  <a:off x="4112" y="984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4" name="Oval 857"/>
                <p:cNvSpPr>
                  <a:spLocks noChangeArrowheads="1"/>
                </p:cNvSpPr>
                <p:nvPr/>
              </p:nvSpPr>
              <p:spPr bwMode="auto">
                <a:xfrm>
                  <a:off x="4136" y="986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5" name="Oval 858"/>
                <p:cNvSpPr>
                  <a:spLocks noChangeArrowheads="1"/>
                </p:cNvSpPr>
                <p:nvPr/>
              </p:nvSpPr>
              <p:spPr bwMode="auto">
                <a:xfrm>
                  <a:off x="6477" y="11536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6" name="Oval 859"/>
                <p:cNvSpPr>
                  <a:spLocks noChangeArrowheads="1"/>
                </p:cNvSpPr>
                <p:nvPr/>
              </p:nvSpPr>
              <p:spPr bwMode="auto">
                <a:xfrm>
                  <a:off x="4497" y="9556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7" name="Oval 860"/>
                <p:cNvSpPr>
                  <a:spLocks noChangeArrowheads="1"/>
                </p:cNvSpPr>
                <p:nvPr/>
              </p:nvSpPr>
              <p:spPr bwMode="auto">
                <a:xfrm>
                  <a:off x="5338" y="9942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8" name="Oval 861"/>
                <p:cNvSpPr>
                  <a:spLocks noChangeArrowheads="1"/>
                </p:cNvSpPr>
                <p:nvPr/>
              </p:nvSpPr>
              <p:spPr bwMode="auto">
                <a:xfrm>
                  <a:off x="8054" y="980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29" name="Oval 862"/>
                <p:cNvSpPr>
                  <a:spLocks noChangeArrowheads="1"/>
                </p:cNvSpPr>
                <p:nvPr/>
              </p:nvSpPr>
              <p:spPr bwMode="auto">
                <a:xfrm>
                  <a:off x="3704" y="1018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0" name="Oval 863"/>
                <p:cNvSpPr>
                  <a:spLocks noChangeArrowheads="1"/>
                </p:cNvSpPr>
                <p:nvPr/>
              </p:nvSpPr>
              <p:spPr bwMode="auto">
                <a:xfrm>
                  <a:off x="3728" y="1020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1" name="Oval 864"/>
                <p:cNvSpPr>
                  <a:spLocks noChangeArrowheads="1"/>
                </p:cNvSpPr>
                <p:nvPr/>
              </p:nvSpPr>
              <p:spPr bwMode="auto">
                <a:xfrm>
                  <a:off x="3758" y="1022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2" name="Oval 865"/>
                <p:cNvSpPr>
                  <a:spLocks noChangeArrowheads="1"/>
                </p:cNvSpPr>
                <p:nvPr/>
              </p:nvSpPr>
              <p:spPr bwMode="auto">
                <a:xfrm>
                  <a:off x="3788" y="1025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3" name="Oval 866"/>
                <p:cNvSpPr>
                  <a:spLocks noChangeArrowheads="1"/>
                </p:cNvSpPr>
                <p:nvPr/>
              </p:nvSpPr>
              <p:spPr bwMode="auto">
                <a:xfrm>
                  <a:off x="3932" y="1093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4" name="Oval 867"/>
                <p:cNvSpPr>
                  <a:spLocks noChangeArrowheads="1"/>
                </p:cNvSpPr>
                <p:nvPr/>
              </p:nvSpPr>
              <p:spPr bwMode="auto">
                <a:xfrm>
                  <a:off x="3956" y="1096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5" name="Oval 868"/>
                <p:cNvSpPr>
                  <a:spLocks noChangeArrowheads="1"/>
                </p:cNvSpPr>
                <p:nvPr/>
              </p:nvSpPr>
              <p:spPr bwMode="auto">
                <a:xfrm>
                  <a:off x="9002" y="952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6" name="Oval 869"/>
                <p:cNvSpPr>
                  <a:spLocks noChangeArrowheads="1"/>
                </p:cNvSpPr>
                <p:nvPr/>
              </p:nvSpPr>
              <p:spPr bwMode="auto">
                <a:xfrm>
                  <a:off x="6656" y="987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7" name="Oval 870"/>
                <p:cNvSpPr>
                  <a:spLocks noChangeArrowheads="1"/>
                </p:cNvSpPr>
                <p:nvPr/>
              </p:nvSpPr>
              <p:spPr bwMode="auto">
                <a:xfrm>
                  <a:off x="6684" y="989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8" name="Oval 871"/>
                <p:cNvSpPr>
                  <a:spLocks noChangeArrowheads="1"/>
                </p:cNvSpPr>
                <p:nvPr/>
              </p:nvSpPr>
              <p:spPr bwMode="auto">
                <a:xfrm>
                  <a:off x="6709" y="992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39" name="Oval 872"/>
                <p:cNvSpPr>
                  <a:spLocks noChangeArrowheads="1"/>
                </p:cNvSpPr>
                <p:nvPr/>
              </p:nvSpPr>
              <p:spPr bwMode="auto">
                <a:xfrm>
                  <a:off x="9253" y="10368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0" name="Oval 873"/>
                <p:cNvSpPr>
                  <a:spLocks noChangeArrowheads="1"/>
                </p:cNvSpPr>
                <p:nvPr/>
              </p:nvSpPr>
              <p:spPr bwMode="auto">
                <a:xfrm>
                  <a:off x="6824" y="1086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1" name="Oval 874"/>
                <p:cNvSpPr>
                  <a:spLocks noChangeArrowheads="1"/>
                </p:cNvSpPr>
                <p:nvPr/>
              </p:nvSpPr>
              <p:spPr bwMode="auto">
                <a:xfrm>
                  <a:off x="3938" y="1144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2" name="Oval 875"/>
                <p:cNvSpPr>
                  <a:spLocks noChangeArrowheads="1"/>
                </p:cNvSpPr>
                <p:nvPr/>
              </p:nvSpPr>
              <p:spPr bwMode="auto">
                <a:xfrm>
                  <a:off x="7730" y="1017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3" name="Oval 876"/>
                <p:cNvSpPr>
                  <a:spLocks noChangeArrowheads="1"/>
                </p:cNvSpPr>
                <p:nvPr/>
              </p:nvSpPr>
              <p:spPr bwMode="auto">
                <a:xfrm>
                  <a:off x="4652" y="9278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4" name="Oval 877"/>
                <p:cNvSpPr>
                  <a:spLocks noChangeArrowheads="1"/>
                </p:cNvSpPr>
                <p:nvPr/>
              </p:nvSpPr>
              <p:spPr bwMode="auto">
                <a:xfrm>
                  <a:off x="8144" y="9920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5" name="Oval 878"/>
                <p:cNvSpPr>
                  <a:spLocks noChangeArrowheads="1"/>
                </p:cNvSpPr>
                <p:nvPr/>
              </p:nvSpPr>
              <p:spPr bwMode="auto">
                <a:xfrm>
                  <a:off x="4239" y="1185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6" name="Oval 879"/>
                <p:cNvSpPr>
                  <a:spLocks noChangeArrowheads="1"/>
                </p:cNvSpPr>
                <p:nvPr/>
              </p:nvSpPr>
              <p:spPr bwMode="auto">
                <a:xfrm>
                  <a:off x="4112" y="1168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7" name="Oval 880"/>
                <p:cNvSpPr>
                  <a:spLocks noChangeArrowheads="1"/>
                </p:cNvSpPr>
                <p:nvPr/>
              </p:nvSpPr>
              <p:spPr bwMode="auto">
                <a:xfrm>
                  <a:off x="4783" y="9678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8" name="Oval 881"/>
                <p:cNvSpPr>
                  <a:spLocks noChangeArrowheads="1"/>
                </p:cNvSpPr>
                <p:nvPr/>
              </p:nvSpPr>
              <p:spPr bwMode="auto">
                <a:xfrm>
                  <a:off x="4814" y="9694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49" name="Oval 882"/>
                <p:cNvSpPr>
                  <a:spLocks noChangeArrowheads="1"/>
                </p:cNvSpPr>
                <p:nvPr/>
              </p:nvSpPr>
              <p:spPr bwMode="auto">
                <a:xfrm>
                  <a:off x="6092" y="997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0" name="Oval 883"/>
                <p:cNvSpPr>
                  <a:spLocks noChangeArrowheads="1"/>
                </p:cNvSpPr>
                <p:nvPr/>
              </p:nvSpPr>
              <p:spPr bwMode="auto">
                <a:xfrm>
                  <a:off x="6113" y="9998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1" name="Oval 884"/>
                <p:cNvSpPr>
                  <a:spLocks noChangeArrowheads="1"/>
                </p:cNvSpPr>
                <p:nvPr/>
              </p:nvSpPr>
              <p:spPr bwMode="auto">
                <a:xfrm>
                  <a:off x="6272" y="10648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2" name="Oval 885"/>
                <p:cNvSpPr>
                  <a:spLocks noChangeArrowheads="1"/>
                </p:cNvSpPr>
                <p:nvPr/>
              </p:nvSpPr>
              <p:spPr bwMode="auto">
                <a:xfrm>
                  <a:off x="5426" y="1056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3" name="Oval 886"/>
                <p:cNvSpPr>
                  <a:spLocks noChangeArrowheads="1"/>
                </p:cNvSpPr>
                <p:nvPr/>
              </p:nvSpPr>
              <p:spPr bwMode="auto">
                <a:xfrm>
                  <a:off x="2582" y="1181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4" name="Oval 887"/>
                <p:cNvSpPr>
                  <a:spLocks noChangeArrowheads="1"/>
                </p:cNvSpPr>
                <p:nvPr/>
              </p:nvSpPr>
              <p:spPr bwMode="auto">
                <a:xfrm>
                  <a:off x="3008" y="1039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5" name="Oval 888"/>
                <p:cNvSpPr>
                  <a:spLocks noChangeArrowheads="1"/>
                </p:cNvSpPr>
                <p:nvPr/>
              </p:nvSpPr>
              <p:spPr bwMode="auto">
                <a:xfrm>
                  <a:off x="3080" y="1060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6" name="Oval 889"/>
                <p:cNvSpPr>
                  <a:spLocks noChangeArrowheads="1"/>
                </p:cNvSpPr>
                <p:nvPr/>
              </p:nvSpPr>
              <p:spPr bwMode="auto">
                <a:xfrm>
                  <a:off x="3098" y="1063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7" name="Oval 890"/>
                <p:cNvSpPr>
                  <a:spLocks noChangeArrowheads="1"/>
                </p:cNvSpPr>
                <p:nvPr/>
              </p:nvSpPr>
              <p:spPr bwMode="auto">
                <a:xfrm>
                  <a:off x="3122" y="1067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8" name="Oval 891"/>
                <p:cNvSpPr>
                  <a:spLocks noChangeArrowheads="1"/>
                </p:cNvSpPr>
                <p:nvPr/>
              </p:nvSpPr>
              <p:spPr bwMode="auto">
                <a:xfrm>
                  <a:off x="4304" y="1074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59" name="Oval 892"/>
                <p:cNvSpPr>
                  <a:spLocks noChangeArrowheads="1"/>
                </p:cNvSpPr>
                <p:nvPr/>
              </p:nvSpPr>
              <p:spPr bwMode="auto">
                <a:xfrm>
                  <a:off x="2270" y="1143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0" name="Oval 893"/>
                <p:cNvSpPr>
                  <a:spLocks noChangeArrowheads="1"/>
                </p:cNvSpPr>
                <p:nvPr/>
              </p:nvSpPr>
              <p:spPr bwMode="auto">
                <a:xfrm>
                  <a:off x="3122" y="1130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1" name="Oval 894"/>
                <p:cNvSpPr>
                  <a:spLocks noChangeArrowheads="1"/>
                </p:cNvSpPr>
                <p:nvPr/>
              </p:nvSpPr>
              <p:spPr bwMode="auto">
                <a:xfrm>
                  <a:off x="2888" y="1149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2" name="Oval 895"/>
                <p:cNvSpPr>
                  <a:spLocks noChangeArrowheads="1"/>
                </p:cNvSpPr>
                <p:nvPr/>
              </p:nvSpPr>
              <p:spPr bwMode="auto">
                <a:xfrm>
                  <a:off x="4742" y="953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3" name="Oval 896"/>
                <p:cNvSpPr>
                  <a:spLocks noChangeArrowheads="1"/>
                </p:cNvSpPr>
                <p:nvPr/>
              </p:nvSpPr>
              <p:spPr bwMode="auto">
                <a:xfrm>
                  <a:off x="2162" y="1030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4" name="Oval 897"/>
                <p:cNvSpPr>
                  <a:spLocks noChangeArrowheads="1"/>
                </p:cNvSpPr>
                <p:nvPr/>
              </p:nvSpPr>
              <p:spPr bwMode="auto">
                <a:xfrm>
                  <a:off x="2768" y="1127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5" name="Oval 898"/>
                <p:cNvSpPr>
                  <a:spLocks noChangeArrowheads="1"/>
                </p:cNvSpPr>
                <p:nvPr/>
              </p:nvSpPr>
              <p:spPr bwMode="auto">
                <a:xfrm>
                  <a:off x="4124" y="1068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6" name="Oval 899"/>
                <p:cNvSpPr>
                  <a:spLocks noChangeArrowheads="1"/>
                </p:cNvSpPr>
                <p:nvPr/>
              </p:nvSpPr>
              <p:spPr bwMode="auto">
                <a:xfrm>
                  <a:off x="2630" y="1220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7" name="Oval 900"/>
                <p:cNvSpPr>
                  <a:spLocks noChangeArrowheads="1"/>
                </p:cNvSpPr>
                <p:nvPr/>
              </p:nvSpPr>
              <p:spPr bwMode="auto">
                <a:xfrm>
                  <a:off x="2654" y="1115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8" name="Oval 901"/>
                <p:cNvSpPr>
                  <a:spLocks noChangeArrowheads="1"/>
                </p:cNvSpPr>
                <p:nvPr/>
              </p:nvSpPr>
              <p:spPr bwMode="auto">
                <a:xfrm>
                  <a:off x="3824" y="998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69" name="Oval 902"/>
                <p:cNvSpPr>
                  <a:spLocks noChangeArrowheads="1"/>
                </p:cNvSpPr>
                <p:nvPr/>
              </p:nvSpPr>
              <p:spPr bwMode="auto">
                <a:xfrm>
                  <a:off x="3764" y="987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0" name="Oval 903"/>
                <p:cNvSpPr>
                  <a:spLocks noChangeArrowheads="1"/>
                </p:cNvSpPr>
                <p:nvPr/>
              </p:nvSpPr>
              <p:spPr bwMode="auto">
                <a:xfrm>
                  <a:off x="6710" y="1081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1" name="Oval 904"/>
                <p:cNvSpPr>
                  <a:spLocks noChangeArrowheads="1"/>
                </p:cNvSpPr>
                <p:nvPr/>
              </p:nvSpPr>
              <p:spPr bwMode="auto">
                <a:xfrm>
                  <a:off x="3650" y="982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2" name="Oval 905"/>
                <p:cNvSpPr>
                  <a:spLocks noChangeArrowheads="1"/>
                </p:cNvSpPr>
                <p:nvPr/>
              </p:nvSpPr>
              <p:spPr bwMode="auto">
                <a:xfrm>
                  <a:off x="3650" y="1234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3" name="Oval 906"/>
                <p:cNvSpPr>
                  <a:spLocks noChangeArrowheads="1"/>
                </p:cNvSpPr>
                <p:nvPr/>
              </p:nvSpPr>
              <p:spPr bwMode="auto">
                <a:xfrm>
                  <a:off x="3854" y="1158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4" name="Oval 907"/>
                <p:cNvSpPr>
                  <a:spLocks noChangeArrowheads="1"/>
                </p:cNvSpPr>
                <p:nvPr/>
              </p:nvSpPr>
              <p:spPr bwMode="auto">
                <a:xfrm>
                  <a:off x="4124" y="1006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5" name="Oval 908"/>
                <p:cNvSpPr>
                  <a:spLocks noChangeArrowheads="1"/>
                </p:cNvSpPr>
                <p:nvPr/>
              </p:nvSpPr>
              <p:spPr bwMode="auto">
                <a:xfrm>
                  <a:off x="4268" y="1188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6" name="Oval 909"/>
                <p:cNvSpPr>
                  <a:spLocks noChangeArrowheads="1"/>
                </p:cNvSpPr>
                <p:nvPr/>
              </p:nvSpPr>
              <p:spPr bwMode="auto">
                <a:xfrm>
                  <a:off x="6866" y="974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7" name="Oval 910"/>
                <p:cNvSpPr>
                  <a:spLocks noChangeArrowheads="1"/>
                </p:cNvSpPr>
                <p:nvPr/>
              </p:nvSpPr>
              <p:spPr bwMode="auto">
                <a:xfrm>
                  <a:off x="2990" y="1219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8" name="Oval 911"/>
                <p:cNvSpPr>
                  <a:spLocks noChangeArrowheads="1"/>
                </p:cNvSpPr>
                <p:nvPr/>
              </p:nvSpPr>
              <p:spPr bwMode="auto">
                <a:xfrm>
                  <a:off x="2990" y="1072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79" name="Oval 912"/>
                <p:cNvSpPr>
                  <a:spLocks noChangeArrowheads="1"/>
                </p:cNvSpPr>
                <p:nvPr/>
              </p:nvSpPr>
              <p:spPr bwMode="auto">
                <a:xfrm>
                  <a:off x="5666" y="9201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80" name="Oval 913"/>
                <p:cNvSpPr>
                  <a:spLocks noChangeArrowheads="1"/>
                </p:cNvSpPr>
                <p:nvPr/>
              </p:nvSpPr>
              <p:spPr bwMode="auto">
                <a:xfrm>
                  <a:off x="5498" y="9249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81" name="Oval 914"/>
                <p:cNvSpPr>
                  <a:spLocks noChangeArrowheads="1"/>
                </p:cNvSpPr>
                <p:nvPr/>
              </p:nvSpPr>
              <p:spPr bwMode="auto">
                <a:xfrm>
                  <a:off x="2852" y="10785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82" name="Oval 915"/>
                <p:cNvSpPr>
                  <a:spLocks noChangeArrowheads="1"/>
                </p:cNvSpPr>
                <p:nvPr/>
              </p:nvSpPr>
              <p:spPr bwMode="auto">
                <a:xfrm>
                  <a:off x="7046" y="9717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  <p:sp>
              <p:nvSpPr>
                <p:cNvPr id="11383" name="Oval 916"/>
                <p:cNvSpPr>
                  <a:spLocks noChangeArrowheads="1"/>
                </p:cNvSpPr>
                <p:nvPr/>
              </p:nvSpPr>
              <p:spPr bwMode="auto">
                <a:xfrm>
                  <a:off x="4358" y="11223"/>
                  <a:ext cx="72" cy="84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ts val="1300"/>
                    </a:lnSpc>
                  </a:pPr>
                  <a:endParaRPr lang="en-GB" sz="120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11276" name="Oval 917"/>
            <p:cNvSpPr>
              <a:spLocks noChangeArrowheads="1"/>
            </p:cNvSpPr>
            <p:nvPr/>
          </p:nvSpPr>
          <p:spPr bwMode="auto">
            <a:xfrm rot="2652293">
              <a:off x="5372454" y="2992137"/>
              <a:ext cx="358603" cy="44716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lnSpc>
                  <a:spcPts val="1300"/>
                </a:lnSpc>
              </a:pPr>
              <a:endParaRPr lang="en-GB" sz="1200">
                <a:latin typeface="Calibri" pitchFamily="34" charset="0"/>
              </a:endParaRPr>
            </a:p>
          </p:txBody>
        </p:sp>
        <p:sp>
          <p:nvSpPr>
            <p:cNvPr id="11274" name="BlokTextu 20"/>
            <p:cNvSpPr txBox="1">
              <a:spLocks noChangeArrowheads="1"/>
            </p:cNvSpPr>
            <p:nvPr/>
          </p:nvSpPr>
          <p:spPr bwMode="auto">
            <a:xfrm>
              <a:off x="7415964" y="3190833"/>
              <a:ext cx="1142986" cy="19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ts val="1300"/>
                </a:lnSpc>
              </a:pPr>
              <a:r>
                <a:rPr lang="en-GB" sz="1200" smtClean="0">
                  <a:latin typeface="Calibri" pitchFamily="34" charset="0"/>
                </a:rPr>
                <a:t>Zdroj: SARIO + ŠÚ SR</a:t>
              </a:r>
              <a:endParaRPr lang="en-GB" sz="1200">
                <a:latin typeface="Calibri" pitchFamily="34" charset="0"/>
              </a:endParaRPr>
            </a:p>
          </p:txBody>
        </p:sp>
      </p:grpSp>
      <p:sp>
        <p:nvSpPr>
          <p:cNvPr id="4" name="BlokTextu 3"/>
          <p:cNvSpPr txBox="1"/>
          <p:nvPr/>
        </p:nvSpPr>
        <p:spPr>
          <a:xfrm>
            <a:off x="6840209" y="1332015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/>
              <a:t>Slovakia</a:t>
            </a:r>
            <a:endParaRPr lang="en-GB" sz="3200"/>
          </a:p>
        </p:txBody>
      </p:sp>
      <p:cxnSp>
        <p:nvCxnSpPr>
          <p:cNvPr id="6" name="Rovná spojovacia šípka 5"/>
          <p:cNvCxnSpPr>
            <a:stCxn id="11276" idx="4"/>
          </p:cNvCxnSpPr>
          <p:nvPr/>
        </p:nvCxnSpPr>
        <p:spPr>
          <a:xfrm flipH="1">
            <a:off x="2123660" y="3697665"/>
            <a:ext cx="1909944" cy="1609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ovná spojovacia šípka 317"/>
          <p:cNvCxnSpPr>
            <a:stCxn id="11276" idx="4"/>
          </p:cNvCxnSpPr>
          <p:nvPr/>
        </p:nvCxnSpPr>
        <p:spPr>
          <a:xfrm flipH="1">
            <a:off x="2123660" y="3697665"/>
            <a:ext cx="1909944" cy="14929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Rovná spojovacia šípka 318"/>
          <p:cNvCxnSpPr>
            <a:stCxn id="11276" idx="4"/>
          </p:cNvCxnSpPr>
          <p:nvPr/>
        </p:nvCxnSpPr>
        <p:spPr>
          <a:xfrm>
            <a:off x="4033604" y="3697665"/>
            <a:ext cx="0" cy="1603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Vedecké kompetencie podľa </a:t>
            </a:r>
            <a:r>
              <a:rPr lang="en-GB" dirty="0" smtClean="0"/>
              <a:t>SCIVAL </a:t>
            </a:r>
            <a:endParaRPr lang="en-GB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B26A-2DDA-47DE-98CB-9EBFBDCDAA8A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65" t="22110" r="15469" b="2567"/>
          <a:stretch/>
        </p:blipFill>
        <p:spPr bwMode="auto">
          <a:xfrm>
            <a:off x="4794420" y="2132820"/>
            <a:ext cx="3666120" cy="367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9" t="21390" r="15830" b="2640"/>
          <a:stretch/>
        </p:blipFill>
        <p:spPr bwMode="auto">
          <a:xfrm>
            <a:off x="882869" y="2100434"/>
            <a:ext cx="3689131" cy="37048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7" name="BlokTextu 6"/>
          <p:cNvSpPr txBox="1"/>
          <p:nvPr/>
        </p:nvSpPr>
        <p:spPr>
          <a:xfrm>
            <a:off x="683460" y="1988800"/>
            <a:ext cx="61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990033"/>
                </a:solidFill>
                <a:latin typeface="+mn-lt"/>
              </a:rPr>
              <a:t>UK</a:t>
            </a:r>
            <a:endParaRPr lang="en-GB" sz="28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8028480" y="1988800"/>
            <a:ext cx="7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990033"/>
                </a:solidFill>
                <a:latin typeface="+mn-lt"/>
              </a:rPr>
              <a:t>STU</a:t>
            </a:r>
            <a:endParaRPr lang="en-GB" sz="2800" b="1" dirty="0">
              <a:solidFill>
                <a:srgbClr val="990033"/>
              </a:solidFill>
              <a:latin typeface="+mn-lt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346212" y="1665634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Computer sciences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881005" y="1677353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Math</a:t>
            </a:r>
            <a:br>
              <a:rPr lang="en-GB" b="1" dirty="0" smtClean="0">
                <a:solidFill>
                  <a:srgbClr val="2C2CB2"/>
                </a:solidFill>
                <a:latin typeface="+mn-lt"/>
              </a:rPr>
            </a:br>
            <a:r>
              <a:rPr lang="en-GB" b="1" dirty="0" smtClean="0">
                <a:solidFill>
                  <a:srgbClr val="2C2CB2"/>
                </a:solidFill>
                <a:latin typeface="+mn-lt"/>
              </a:rPr>
              <a:t>&amp;Physics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884460" y="2564880"/>
            <a:ext cx="12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Chemistry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596420" y="4571878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Engineering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724160" y="3707758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Interdisciplinary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6516270" y="4797190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Environment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1745712" y="1656352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Computer sciences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3280505" y="1668071"/>
            <a:ext cx="129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Math</a:t>
            </a:r>
            <a:br>
              <a:rPr lang="en-GB" b="1" dirty="0" smtClean="0">
                <a:solidFill>
                  <a:srgbClr val="2C2CB2"/>
                </a:solidFill>
                <a:latin typeface="+mn-lt"/>
              </a:rPr>
            </a:br>
            <a:r>
              <a:rPr lang="en-GB" b="1" dirty="0" smtClean="0">
                <a:solidFill>
                  <a:srgbClr val="2C2CB2"/>
                </a:solidFill>
                <a:latin typeface="+mn-lt"/>
              </a:rPr>
              <a:t>&amp;Physics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2915770" y="2924930"/>
            <a:ext cx="129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Chemistry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2195670" y="5661310"/>
            <a:ext cx="14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2C2CB2"/>
                </a:solidFill>
                <a:latin typeface="+mn-lt"/>
              </a:rPr>
              <a:t>Bio</a:t>
            </a:r>
            <a:r>
              <a:rPr lang="sk-SK" b="1" dirty="0" smtClean="0">
                <a:solidFill>
                  <a:srgbClr val="2C2CB2"/>
                </a:solidFill>
                <a:latin typeface="+mn-lt"/>
              </a:rPr>
              <a:t> </a:t>
            </a:r>
            <a:r>
              <a:rPr lang="sk-SK" b="1" dirty="0" err="1" smtClean="0">
                <a:solidFill>
                  <a:srgbClr val="2C2CB2"/>
                </a:solidFill>
                <a:latin typeface="+mn-lt"/>
              </a:rPr>
              <a:t>Science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123660" y="3698476"/>
            <a:ext cx="172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Interdisciplinary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2915770" y="4787908"/>
            <a:ext cx="16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2C2CB2"/>
                </a:solidFill>
                <a:latin typeface="+mn-lt"/>
              </a:rPr>
              <a:t>Environment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470706" y="4955429"/>
            <a:ext cx="144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>
                <a:solidFill>
                  <a:srgbClr val="2C2CB2"/>
                </a:solidFill>
                <a:latin typeface="+mn-lt"/>
              </a:rPr>
              <a:t>Medical</a:t>
            </a:r>
            <a:r>
              <a:rPr lang="sk-SK" b="1" dirty="0" smtClean="0">
                <a:solidFill>
                  <a:srgbClr val="2C2CB2"/>
                </a:solidFill>
                <a:latin typeface="+mn-lt"/>
              </a:rPr>
              <a:t> </a:t>
            </a:r>
            <a:r>
              <a:rPr lang="sk-SK" b="1" dirty="0" err="1" smtClean="0">
                <a:solidFill>
                  <a:srgbClr val="2C2CB2"/>
                </a:solidFill>
                <a:latin typeface="+mn-lt"/>
              </a:rPr>
              <a:t>Science</a:t>
            </a:r>
            <a:endParaRPr lang="en-GB" b="1" dirty="0">
              <a:solidFill>
                <a:srgbClr val="2C2CB2"/>
              </a:solidFill>
              <a:latin typeface="+mn-lt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239857" y="5445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A50021"/>
                </a:solidFill>
                <a:latin typeface="+mn-lt"/>
              </a:rPr>
              <a:t>2014</a:t>
            </a:r>
            <a:endParaRPr lang="en-GB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755470" y="5929613"/>
            <a:ext cx="8029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C2CB2"/>
                </a:solidFill>
                <a:latin typeface="Agency FB" panose="020B0503020202020204" pitchFamily="34" charset="0"/>
              </a:rPr>
              <a:t>© 2015 Elsevier B.V. All rights reserved. </a:t>
            </a:r>
            <a:r>
              <a:rPr lang="en-GB" sz="1400" dirty="0" err="1">
                <a:solidFill>
                  <a:srgbClr val="2C2CB2"/>
                </a:solidFill>
                <a:latin typeface="Agency FB" panose="020B0503020202020204" pitchFamily="34" charset="0"/>
              </a:rPr>
              <a:t>SciVal</a:t>
            </a:r>
            <a:r>
              <a:rPr lang="en-GB" sz="1400" dirty="0">
                <a:solidFill>
                  <a:srgbClr val="2C2CB2"/>
                </a:solidFill>
                <a:latin typeface="Agency FB" panose="020B0503020202020204" pitchFamily="34" charset="0"/>
              </a:rPr>
              <a:t> ® is a registered trademark of Reed Elsevier Properties S.A., used under license. </a:t>
            </a:r>
          </a:p>
        </p:txBody>
      </p:sp>
    </p:spTree>
    <p:extLst>
      <p:ext uri="{BB962C8B-B14F-4D97-AF65-F5344CB8AC3E}">
        <p14:creationId xmlns:p14="http://schemas.microsoft.com/office/powerpoint/2010/main" val="21886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 prezentacia tmava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27375</TotalTime>
  <Words>922</Words>
  <Application>Microsoft Office PowerPoint</Application>
  <PresentationFormat>Prezentácia na obrazovke (4:3)</PresentationFormat>
  <Paragraphs>313</Paragraphs>
  <Slides>41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42" baseType="lpstr">
      <vt:lpstr>STU prezentacia tmava_1</vt:lpstr>
      <vt:lpstr>Spoločný „veľký projekt“ Univerzity Komenského  a Slovenskej technickej univerzity v Bratislave ACCORD Zlepšenie univerzitných kapacít a kompetencií  vo výskume, vývoji a inováciách Advancing university Capacity and COmpetence  in Research, Development and innovation</vt:lpstr>
      <vt:lpstr>Informácia o príprave projektu</vt:lpstr>
      <vt:lpstr>Dôvody prečo accord</vt:lpstr>
      <vt:lpstr>Spoločné hodnoty UK a STU</vt:lpstr>
      <vt:lpstr>Počty študentov a vedecký výkon</vt:lpstr>
      <vt:lpstr>Nástupné platy absolventov VVŠ</vt:lpstr>
      <vt:lpstr>Platy absolvetov </vt:lpstr>
      <vt:lpstr>Koncentrácia výskumnej kapacity v Bratislave</vt:lpstr>
      <vt:lpstr>Vedecké kompetencie podľa SCIVAL </vt:lpstr>
      <vt:lpstr>Komplementarita v kompetenciách</vt:lpstr>
      <vt:lpstr>Výskumné oblasti v Bratislave</vt:lpstr>
      <vt:lpstr>Podporených 50+ START-UPov </vt:lpstr>
      <vt:lpstr>Ciele projektu accord</vt:lpstr>
      <vt:lpstr>Strategický cieľ projektu ACCORD</vt:lpstr>
      <vt:lpstr>Tematická orientácia - STEM </vt:lpstr>
      <vt:lpstr>Napojenie na priority stratégie RIS3 SK</vt:lpstr>
      <vt:lpstr>Čiastkové ciele projektu</vt:lpstr>
      <vt:lpstr>Čiastkové ciele projektu </vt:lpstr>
      <vt:lpstr>Predmet (obsah) projektu</vt:lpstr>
      <vt:lpstr>Nositelia a realizátori projektu</vt:lpstr>
      <vt:lpstr>Vecné tematické oblasti a podoblasti</vt:lpstr>
      <vt:lpstr>Materiálový výskum</vt:lpstr>
      <vt:lpstr>Informačné a komunikačné technológie</vt:lpstr>
      <vt:lpstr>Biotechnológie</vt:lpstr>
      <vt:lpstr>tri spoločné programy</vt:lpstr>
      <vt:lpstr>Program spoločného výskumu a technologického transferu</vt:lpstr>
      <vt:lpstr>Program redukcie emisií skleníkových plynov a spotreby energií</vt:lpstr>
      <vt:lpstr>Program zvýšenia atraktívnosť  univerzitného vzdelávania v STEM</vt:lpstr>
      <vt:lpstr>Plánované výstupy – operačná fáza</vt:lpstr>
      <vt:lpstr>Plánované výstupy – následná fáza </vt:lpstr>
      <vt:lpstr>Lokalita: Mlynská dolina</vt:lpstr>
      <vt:lpstr>Lokalita: centrum Bratislavy</vt:lpstr>
      <vt:lpstr>Navrhovaná štruktúra rozpočtu</vt:lpstr>
      <vt:lpstr>Aktuálny stav prípravy spolupráca s JASPERS</vt:lpstr>
      <vt:lpstr>Fázy prípravy projektu (JASPERS)</vt:lpstr>
      <vt:lpstr>7 krokov v príprave projektu (JASPERS)</vt:lpstr>
      <vt:lpstr>Spolupráca s JASPERS</vt:lpstr>
      <vt:lpstr>Celkový harmonogram</vt:lpstr>
      <vt:lpstr>ďalšie kroky</vt:lpstr>
      <vt:lpstr>Ďalšie kroky prípravy</vt:lpstr>
      <vt:lpstr>Ďakujem za pozornosť</vt:lpstr>
    </vt:vector>
  </TitlesOfParts>
  <Company>STU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technology in Slovakia</dc:title>
  <dc:creator>Redhammer</dc:creator>
  <cp:lastModifiedBy>XYXY</cp:lastModifiedBy>
  <cp:revision>587</cp:revision>
  <cp:lastPrinted>2017-01-18T12:17:20Z</cp:lastPrinted>
  <dcterms:created xsi:type="dcterms:W3CDTF">2007-04-27T09:00:50Z</dcterms:created>
  <dcterms:modified xsi:type="dcterms:W3CDTF">2017-03-07T15:12:47Z</dcterms:modified>
</cp:coreProperties>
</file>