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40" r:id="rId1"/>
  </p:sldMasterIdLst>
  <p:notesMasterIdLst>
    <p:notesMasterId r:id="rId25"/>
  </p:notesMasterIdLst>
  <p:handoutMasterIdLst>
    <p:handoutMasterId r:id="rId26"/>
  </p:handoutMasterIdLst>
  <p:sldIdLst>
    <p:sldId id="276" r:id="rId2"/>
    <p:sldId id="301" r:id="rId3"/>
    <p:sldId id="268" r:id="rId4"/>
    <p:sldId id="280" r:id="rId5"/>
    <p:sldId id="30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76"/>
            <p14:sldId id="301"/>
            <p14:sldId id="268"/>
            <p14:sldId id="280"/>
            <p14:sldId id="30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3"/>
            <p14:sldId id="294"/>
            <p14:sldId id="295"/>
            <p14:sldId id="296"/>
            <p14:sldId id="297"/>
            <p14:sldId id="29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A002A"/>
    <a:srgbClr val="6E0000"/>
    <a:srgbClr val="910F37"/>
    <a:srgbClr val="FFEB91"/>
    <a:srgbClr val="C6F1FF"/>
    <a:srgbClr val="C7C8C9"/>
    <a:srgbClr val="981E32"/>
    <a:srgbClr val="ACAC67"/>
    <a:srgbClr val="2A0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4302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368" y="102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57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6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3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28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3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7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61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01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26E2-4224-F54A-A5C9-6D7E758A7F3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5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9784" y="1666122"/>
            <a:ext cx="6618416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>
                <a:solidFill>
                  <a:srgbClr val="981E32"/>
                </a:solidFill>
              </a:defRPr>
            </a:lvl1pPr>
          </a:lstStyle>
          <a:p>
            <a:r>
              <a:rPr lang="cs-CZ" dirty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9784" y="2403502"/>
            <a:ext cx="6617788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rgbClr val="981E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839784" y="3918284"/>
            <a:ext cx="6619044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81E32"/>
                </a:solidFill>
              </a:defRPr>
            </a:lvl1pPr>
          </a:lstStyle>
          <a:p>
            <a:pPr lvl="0"/>
            <a:r>
              <a:rPr lang="cs-CZ" dirty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918" y="2855670"/>
            <a:ext cx="6853881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981E32"/>
                </a:solidFill>
              </a:defRPr>
            </a:lvl1pPr>
          </a:lstStyle>
          <a:p>
            <a:r>
              <a:rPr lang="cs-CZ" dirty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839783" y="1549400"/>
            <a:ext cx="6847017" cy="4200525"/>
          </a:xfrm>
        </p:spPr>
        <p:txBody>
          <a:bodyPr/>
          <a:lstStyle/>
          <a:p>
            <a:r>
              <a:rPr lang="en-US" dirty="0"/>
              <a:t>Graf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832919" y="1543050"/>
            <a:ext cx="6853880" cy="4260850"/>
          </a:xfrm>
        </p:spPr>
        <p:txBody>
          <a:bodyPr/>
          <a:lstStyle/>
          <a:p>
            <a:r>
              <a:rPr lang="sk-SK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509016"/>
            <a:ext cx="4032422" cy="4526659"/>
          </a:xfrm>
        </p:spPr>
        <p:txBody>
          <a:bodyPr l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26919" y="1509016"/>
            <a:ext cx="4059881" cy="452665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46649" y="1557338"/>
            <a:ext cx="6840151" cy="4368800"/>
          </a:xfrm>
        </p:spPr>
        <p:txBody>
          <a:bodyPr l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1" y="1563688"/>
            <a:ext cx="4032421" cy="4403725"/>
          </a:xfrm>
        </p:spPr>
        <p:txBody>
          <a:bodyPr l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13189" y="1563688"/>
            <a:ext cx="4073611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3514" y="5050843"/>
            <a:ext cx="6833285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853514" y="5551267"/>
            <a:ext cx="6833285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Podnadpis</a:t>
            </a:r>
            <a:r>
              <a:rPr lang="en-US" dirty="0"/>
              <a:t> </a:t>
            </a:r>
            <a:r>
              <a:rPr lang="en-US" dirty="0" err="1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9784" y="1600201"/>
            <a:ext cx="6847015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249"/>
            <a:ext cx="9144000" cy="6918005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7391" y="4465735"/>
            <a:ext cx="8758965" cy="1644481"/>
          </a:xfrm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sk-SK" altLang="sk-SK" sz="4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Informácie o kontrolnej </a:t>
            </a:r>
            <a:br>
              <a:rPr lang="sk-SK" altLang="sk-SK" sz="4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sk-SK" altLang="sk-SK" sz="4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činnosti za rok 2023</a:t>
            </a:r>
            <a:br>
              <a:rPr lang="sk-SK" altLang="sk-SK" sz="41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sk-SK" altLang="sk-SK" sz="2200" b="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Ing. Oľga Polášková, poverená vedením Útvaru vnútornej kontroly</a:t>
            </a:r>
            <a:endParaRPr lang="en-US" altLang="sk-SK" sz="2200" b="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649771" y="6116194"/>
            <a:ext cx="2002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www.stuba.sk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4" b="14884"/>
          <a:stretch/>
        </p:blipFill>
        <p:spPr>
          <a:xfrm>
            <a:off x="0" y="-43249"/>
            <a:ext cx="9144000" cy="431075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1040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8"/>
            <a:ext cx="8514698" cy="5157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343/2015 Z. z. o verejnom obstarávaní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 ods. 3 zákona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 nadväznosti na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Prílohu č. 3 smernice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súčasťou dokumentácie obstarania zákazky nebola „výzva na predkladanie ponúk“ a iná sprievodná dokumentácia, napr. „oznámenie o výsledku obstarania zákazky“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6 ods. 9 písm. b) -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predpokladaná hodnota zákazky nebola určená podľa uvedeného ustanovenia zákona (došlo k rozdeleniu zákazky), čím v niektorých prípadoch bola znížená predpokladaná hodnota zákazky pod finančné limity podľa zákona 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10 ods. 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princípu transparentnosti neuvedením lehoty na otváranie ponúk vo výzve na predkladanie ponúk a nezverejnením dokladov a oznámení pri PLZ, nedodržanie princípu hospodárnosti nepredložením relevantných dokladov o určení predpokladanej hodnoty zákazky,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 evidencii referencii dodávateľa na stránke ÚVO nie sú zverejnené referencie,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55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465113" cy="52744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343/2015 Z. z. o verejnom obstarávaní</a:t>
            </a:r>
          </a:p>
          <a:p>
            <a:pPr marL="457200" lvl="0" indent="-457200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  	§ 52 ods. 1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vo výzve na predkladanie ponúk nebola uvedená lehota na otváranie ponúk,  v „Zázname z prieskumu trhu“ je uvedené – „priebežne“, 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	§ 52 ods. 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nezverejnená informácia o otváraní ponúk s náležitosťami podľa uvedeného ustanovenia,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g) 	§ 64 ods. 1 písm. b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nezverejnenie zápisnice z otvárania ponúk, zápisnice z vyhodnotenia ponúk a z posúdenia splnenia podmienok účasti a správy o zákazke podľa § 24 zákona v profile VO na stráne ÚVO,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	§ 116 ods. 4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nepreukázanie odoslania Oznámenia o zmene zmluvy             (na zverejnenie) po podpise dodatku k zmluve (navýšenie ceny) do IS ÚVO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	§ 117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fakulta ako verejný obstarávateľ nezdokumentovala priebeh verejného obstarávania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tak, aby jeho úkony boli preskúmateľné bez ohľadu na použité prostriedky komunikácie – súčasťou dokumentácie verejného obstarávania neboli vo všetkých prípadoch doklady preukazujúce určenie PHZ</a:t>
            </a: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600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682845" cy="52744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článku 1 bod 8.2. a bod 9 smernice rektora                       č. 10/2016-SR - Verejné obstarávanie v podmienkach STU </a:t>
            </a:r>
          </a:p>
          <a:p>
            <a:pPr marL="179388" lvl="0" indent="-179388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verejnom obstarávaní PLZ nebolo vyžiadané delegovanie právomoci od rektora STU, dekan fakulty bez súhlasu rektora vydal plnomocenstvo pre tretiu osobu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800"/>
              </a:spcBef>
            </a:pP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254/1998 Z. z. o verejných prácach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12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písm. b) bod 1, bod 3 a bod 4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nebola zmluvne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dohodnutá kvalita stavebných prác a spôsob jej overovania, nedohodnuté zádržné a garančné</a:t>
            </a:r>
          </a:p>
          <a:p>
            <a:pPr marL="447675" lvl="0" indent="0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(stavebné práce boli zadané len na základe objednávky)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12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písm. c) bod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nevyhotovenie preberacieho protokolu pri odovzdávaní obstaraných stavebných prác s príslušnými náležitosťami, resp. na preberacích protokoloch pri stavebných prácach (PLZ) nebolo preukázané prevzatie prác zástupcom fakulty (bez uvedenia mena, priezviska, dátumu a v niektorých prípadoch aj bez podpisu)</a:t>
            </a: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2520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682845" cy="52744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283/2002 Z. z. o cestovných náhradách (v nadväznosti na interné predpisy STU súvisiace s PC) </a:t>
            </a:r>
          </a:p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3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nedodržanie určeného spôsobu dopravy uvedeného v žiadosti o vyslanie na ZPC  a v cestovnom príkaze pri TPC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3 ods. 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zamestnanec k vyúčtovaniu cestovných náhrad predložil doklady, ktoré nesúviseli s jeho pracovnou cestou a boli mu preplatené,  predložil doklady za iných účastníkov ZPC, pričom podmienky ZPC neboli určené jedným rozhodnutím pre viacerých účastníkov ZPC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4 ods. 1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zamestnancovi neboli poskytnuté cestovné náhrady, ktoré mu patrili (stravné), zamestnávateľ neurčil žiadnym relevantným dokladom podmienky pracovnej cesty jedným rozhodnutím pre viacerých zamestnancov – jednému zamestnancovi bola vyúčtovaná náhrada výdavkov za ubytovanie, ktorá preukázateľne nesúvisela s jeho PC</a:t>
            </a:r>
          </a:p>
          <a:p>
            <a:pPr marL="0" lvl="0" indent="0"/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038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682845" cy="52744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0" indent="0"/>
            <a:endParaRPr lang="sk-SK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6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283/2002 Z. z. o cestovných náhradách (v nadväznosti na interné predpisy STU súvisiace s PC) 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	§ 36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fakulta ako zamestnávateľ nepreukázala zrealizovanie úkonov smerujúcich k poskytnutiu preddavku na ZPC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	§ 36 ods. 7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doklady potrebné k vyúčtovaniu cestovných náhrad boli predložené po viac ako dvoch mesiacoch od skončenia ZPC</a:t>
            </a:r>
          </a:p>
          <a:p>
            <a:pPr marL="442913" lvl="0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	§ 36 ods. 8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cestovné náhrady boli poskytnuté neoprávnene bez relevantných dokladov (vo vyúčtovaní označené ako „ostatné“)</a:t>
            </a:r>
          </a:p>
          <a:p>
            <a:pPr marL="442913" indent="0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 spojitosti s nedodržaním smernice rektora STU č. 12/2016-SR Cestovné náhrady v podmienkach STU pri TPC</a:t>
            </a:r>
          </a:p>
          <a:p>
            <a:pPr marL="631825" indent="-263525">
              <a:buFont typeface="Arial" panose="020B0604020202020204" pitchFamily="34" charset="0"/>
              <a:buChar char="•"/>
            </a:pPr>
            <a:r>
              <a:rPr lang="sk-SK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2 bod 11 – zamestnanci pri TPC použili vlastné motorové vozidlo bez schválenia,</a:t>
            </a:r>
          </a:p>
          <a:p>
            <a:pPr marL="631825" indent="-263525">
              <a:buFont typeface="Arial" panose="020B0604020202020204" pitchFamily="34" charset="0"/>
              <a:buChar char="•"/>
            </a:pPr>
            <a:r>
              <a:rPr lang="sk-SK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4 bod 5 – zamestnanci k vyúčtovaniu cestovných náhrad nepredložili správu z TPC, napriek tomu boli cestovné náhrady poskytnuté</a:t>
            </a:r>
          </a:p>
          <a:p>
            <a:pPr marL="631825" indent="-263525">
              <a:buFont typeface="Arial" panose="020B0604020202020204" pitchFamily="34" charset="0"/>
              <a:buChar char="•"/>
            </a:pPr>
            <a:r>
              <a:rPr lang="sk-SK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 dohodách o použití vlastného motorového vozidla nebola preukázané hospodárnosť jeho použitia vzhľadom na verejnú dopravu</a:t>
            </a:r>
          </a:p>
          <a:p>
            <a:pPr marL="0" lvl="0" indent="0"/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236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lvl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431/2002 Z. z. o účtovníctve </a:t>
            </a:r>
          </a:p>
          <a:p>
            <a:pPr lvl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6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nedoloženie dokumentácie kontrolovaných účtovných prípadov relevantnými dokladmi, napr. realizácia nákupu v hotovosti bez vystavenia objednávky a úhrada faktúry na dodávateľa, ktorým bol zamestnanec realizujúci nákup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8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ods. 4 a ods. 5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účtovníctvo nebolo vedené preukázateľne a zrozumiteľne -  účtovné prípady neboli nedoložené dokladmi preukazujúcimi skutočnosť</a:t>
            </a:r>
          </a:p>
          <a:p>
            <a:pPr marL="457200" lvl="0" indent="-457200">
              <a:buFont typeface="+mj-lt"/>
              <a:buAutoNum type="alphaLcParenR"/>
            </a:pP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799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6663"/>
            <a:ext cx="8446259" cy="52764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>
              <a:spcAft>
                <a:spcPts val="18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552/2003 Z. z. o výkone práce vo verejnom záujme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5 ods. 6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nezverejnenie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výsledku výberového konania na obsadenie miest vedúcich zamestnancov fakulty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Príloha č. 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 dekrétoch o zvýšení štipendia doktorandom, ktoré sa odvolávali na tento zákon nebola uvedená platová trieda a platový stupeň v zmysle osobitnej stupnice platových taríf učiteľov vysokých škôl a výskumných a vývojových zamestnancov</a:t>
            </a:r>
          </a:p>
          <a:p>
            <a:pPr marL="0" indent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§ 5a ods. 1 zákona č. 211/2000 Z. z. o slobode informácií </a:t>
            </a:r>
          </a:p>
          <a:p>
            <a:pPr marL="358775" indent="-358775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	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nezverejnenie povinne zverejňovanej zmluvy v zmysle ustanovenia § 47a     ods. 4 Občianskeho zákonníka - predmetná zmluva je neplatná, napriek tomu boli služby podľa zmluvy realizované</a:t>
            </a:r>
          </a:p>
          <a:p>
            <a:pPr marL="0" lvl="0" indent="0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8214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176 /2004 Z. z. o nakladaní s majetkom verejnoprávnych inštitúcii</a:t>
            </a:r>
          </a:p>
          <a:p>
            <a:pPr lvl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10 ods. 1 písm. a) -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nevystavenie faktúr za energie (napriek podmienkam dohodnutým v zmluve, čím bolo nájomcom umožnené bezdôvodné obohatenie sa získaním finančného prospechu z verejných prostriedkov, čo je podľa ustanovenia § 31 ods. 1 písm. g) zákona č. 523/2004 Z. z. porušením finančnej disciplíny)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 10 ods. 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pri oneskorených platbách od odberateľov fakulta nevymáhala pohľadávky riadne a včas vrátane príslušenstva (úroky z omeškania)</a:t>
            </a:r>
          </a:p>
          <a:p>
            <a:pPr marL="0" lvl="0" indent="0"/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článku 7 bod 1 smernice rektora č. 7/2014-SR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Príprava, uzavieranie a zverejňovanie zmlúv na STU - nezverejnenie „Kúpnych zmlúv“, ktoré sú výsledkom verejného obstarávania cez EKS v EIS </a:t>
            </a:r>
            <a:r>
              <a:rPr lang="sk-SK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Magion</a:t>
            </a:r>
            <a:r>
              <a:rPr lang="sk-SK" sz="2000" dirty="0"/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1514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vyhlášky MŠ SR č. 102/2006 Z. z. o priznávaní sociálneho štipendia študentom VŠ 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5 ods. 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nesprávne určená výška štipendia vzhľadom na prepočítaný počet študentov 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7 ods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nesprávne obdobie priznania štipendia vzhľadom na dátum podania žiadosti o priznanie štipendia</a:t>
            </a:r>
          </a:p>
          <a:p>
            <a:pPr lvl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71/1967 Zb. Správny poriadok 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3" indent="-442913"/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52 v nadväznosti na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53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štipendium vyplatené pred nadobudnutím právoplatnosti rozhodnutia o priznaní štipendia</a:t>
            </a:r>
          </a:p>
          <a:p>
            <a:pPr marL="442913" indent="-442913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 ods. 1 -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neodôvodnená obnova konania zo strany fakulty ako správneho orgánu vzhľadom na dátum podania žiadosti </a:t>
            </a:r>
            <a:r>
              <a:rPr lang="sk-SK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ndia</a:t>
            </a: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sk-SK" sz="2000" dirty="0"/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0858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993008"/>
            <a:ext cx="8542130" cy="50029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lvl="0" indent="0">
              <a:spcAft>
                <a:spcPts val="6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 vnútorného predpisu č. 8/2013 Štipendijný poriadok STU v platnom znení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3" indent="-442913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8 bod 3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úspešná reprezentácia, za ktorú bolo priznané motivačné mimoriadne štipendium z vlastných zdrojov nebola preukázaná relevantnými dokladmi</a:t>
            </a:r>
          </a:p>
          <a:p>
            <a:pPr marL="442913" indent="-442913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  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8 bod 6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v prípade štipendia z vlastných zdrojov nebol súčasťou dokumentácie návrh na priznanie štipendií, resp. návrhy nemali predpísané náležitosti</a:t>
            </a:r>
          </a:p>
          <a:p>
            <a:pPr marL="442913" indent="-442913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11 bod 2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prostriedky Štipendijného fondu fakulty neboli vedené na samostatnom bankovom účte</a:t>
            </a:r>
          </a:p>
          <a:p>
            <a:pPr marL="0" lvl="0" indent="0">
              <a:spcBef>
                <a:spcPts val="600"/>
              </a:spcBef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vnútorného predpisu STU č. 4/2013 Študijný poriadok STU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účinný do 31.08.2023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ustanovenia článku 47 neupravovali „zvýšenie“  štipendia doktorandom, napriek tomu sa vyplácali s odvolaním na tento článok – </a:t>
            </a:r>
            <a:r>
              <a:rPr lang="sk-SK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riešené na úrovni prorektora pre vzdelávania  a </a:t>
            </a:r>
            <a:r>
              <a:rPr lang="sk-SK" sz="20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ÚVaSŠ</a:t>
            </a:r>
            <a:r>
              <a:rPr lang="sk-SK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R-STU – príprava jednotného postupu pre všetky fakulty a ÚM STU.</a:t>
            </a: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sk-SK" sz="2000" dirty="0"/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121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436661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endParaRPr lang="sk-SK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hangingPunct="1">
              <a:defRPr/>
            </a:pPr>
            <a:r>
              <a:rPr lang="sk-SK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 zmysle smernice rektora STU číslo 2/2019-SR Klasifikácia aktív a informácií informačného systému STU, informácie uvedené v tejto prezentácii sú klasifikované ako informácie na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interné použitie (IP). Informácie nie sú verejne prístupné.</a:t>
            </a:r>
            <a:endParaRPr lang="sk-SK" sz="24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vnútornej kontrolnej činnosti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0759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682845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smernice rektora č. 6/2016-SR Registratúrny poriadok STU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8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nevytvorenie spisu a nezaradenie registratúrnych záznamov do vecne príslušného spisu súvisiacich napr.  s verejným obstaraním zákaziek s nízkou hodnotou, s výberovým konaním 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11 bod 2 písm. e)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evidovanie rôznych odoslaných registratúrnych záznamov rôznym adresátom pod jedným číslom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smernice rektora č. 1/2013-SR Podpisový poriadok STU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 13 bod 1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rozhodnutia, resp. dekréty o priznaní štipendia boli podpísané „v zastúpení“ dekana fakulty prodekanom, resp. prodekankou pre vzdelávanie bez písomného poverenia zastupovať dekana v  určenom rozsahu</a:t>
            </a: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3" indent="-442913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 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19 bod 2 - 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„dekrétoch o priznaní štipendia“ nebola použitá okrúhla červená pečiatka</a:t>
            </a:r>
          </a:p>
          <a:p>
            <a:pPr marL="0" indent="0"/>
            <a:r>
              <a:rPr lang="sk-SK" sz="2000" dirty="0"/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1544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797809"/>
            <a:ext cx="8682845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vnútorného predpisu č. 9/2013 - Pravidlá pre vykonávanie podnikateľskej činnosti na STU</a:t>
            </a:r>
          </a:p>
          <a:p>
            <a:pPr marL="0" lvl="0" indent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IV. bod 2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 pri krátkodobých prenájmoch nebola v špecifickom prípade podpísaná dohoda</a:t>
            </a:r>
            <a:r>
              <a:rPr lang="sk-SK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 forme písomného právneho úkonu zúčastnených subjektov spočívajúceho v uzatvorení zmluvy (napr. prenájom priestoru na stánky) 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V.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neboli vypracované kalkulácie cien, niektoré predložené kalkulácie neboli vypracované podľa cenníka krátkodobých prenájmov (</a:t>
            </a:r>
            <a:r>
              <a:rPr lang="sk-SK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položkovite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v nadväznosti na ustanovenie § 8 ods. 1 a ods. 3 zákona č. 431/2002 Z. z. o účtovníctve – kalkulácie neboli súčasťou účtovných dokladov; participácia študentov na zmluvách v rámci PČ nebola zabezpečená zákonným spôsobom, t. j. náklady na prácu študentov neboli vykázané ako mzdové náklady, ale ako štipendium</a:t>
            </a:r>
          </a:p>
          <a:p>
            <a:pPr marL="0" indent="0"/>
            <a:r>
              <a:rPr lang="sk-SK" sz="2000" dirty="0"/>
              <a:t>.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0359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09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840" y="703972"/>
            <a:ext cx="6445923" cy="3943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Finančné kontroly na mieste</a:t>
            </a:r>
          </a:p>
          <a:p>
            <a:pPr marL="263525" lvl="0" indent="-263525">
              <a:spcBef>
                <a:spcPts val="1200"/>
              </a:spcBef>
            </a:pP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	preverenie hospodárnosti, efektívnosti, účinnosti a účelnosti a dodržiavanie všeobecne záväzných právnych predpisov a vnútorných riadiacich noriem STU pri nakladaní s verejnými financiami a pri plnení podmienok ich poskytnutia a použitia –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všetky finančné operácie</a:t>
            </a:r>
          </a:p>
          <a:p>
            <a:pPr marL="263525" lvl="0" indent="-263525">
              <a:spcBef>
                <a:spcPts val="1200"/>
              </a:spcBef>
              <a:buFontTx/>
              <a:buChar char="-"/>
            </a:pP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zamerané na finančné operácie súvisiace s priznávaním a vyplácaním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štipendií </a:t>
            </a:r>
          </a:p>
          <a:p>
            <a:pPr marL="263525" lvl="0" indent="-247650">
              <a:spcBef>
                <a:spcPts val="1200"/>
              </a:spcBef>
              <a:buFontTx/>
              <a:buChar char="-"/>
            </a:pP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zamerané na finančné operácie súvisiace s vyrubením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školného</a:t>
            </a:r>
          </a:p>
          <a:p>
            <a:pPr marL="342900" lvl="0" indent="-342900">
              <a:spcBef>
                <a:spcPts val="1200"/>
              </a:spcBef>
              <a:buFontTx/>
              <a:buChar char="-"/>
            </a:pP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Plán kontrolnej činnosti na rok 2024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78343" y="810392"/>
            <a:ext cx="2386075" cy="38370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lvl="0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Kontrolované súčasti</a:t>
            </a:r>
          </a:p>
          <a:p>
            <a:pPr lvl="0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FCHPT STU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skončená</a:t>
            </a:r>
          </a:p>
          <a:p>
            <a:pPr lvl="0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FEI STU, </a:t>
            </a:r>
            <a:r>
              <a:rPr lang="sk-SK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SvF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</a:t>
            </a:r>
          </a:p>
          <a:p>
            <a:pPr lvl="0">
              <a:spcBef>
                <a:spcPts val="1200"/>
              </a:spcBef>
            </a:pP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sk-SK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SjF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prebieha</a:t>
            </a:r>
          </a:p>
          <a:p>
            <a:pPr lvl="0"/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FAD STU</a:t>
            </a:r>
          </a:p>
          <a:p>
            <a:pPr lvl="0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ÚM STU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2841" y="4458489"/>
            <a:ext cx="6374999" cy="14521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Kontroly plnenia opatrení</a:t>
            </a:r>
          </a:p>
          <a:p>
            <a:pPr marL="263525" lvl="0" indent="-263525">
              <a:spcBef>
                <a:spcPts val="1200"/>
              </a:spcBef>
            </a:pP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	prijatých na nápravu nedostatkov zistených predchádzajúcimi finančnými kontrolami</a:t>
            </a: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1200"/>
              </a:spcBef>
              <a:buFontTx/>
              <a:buChar char="-"/>
            </a:pP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713805" y="4525483"/>
            <a:ext cx="2386075" cy="10594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lvl="0">
              <a:spcBef>
                <a:spcPts val="24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MTF STU, FIIT STU</a:t>
            </a:r>
          </a:p>
          <a:p>
            <a:pPr lvl="0">
              <a:spcBef>
                <a:spcPts val="1200"/>
              </a:spcBef>
            </a:pP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sk-SK" sz="2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SjF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STU, FAD STU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ÚM STU</a:t>
            </a:r>
          </a:p>
        </p:txBody>
      </p:sp>
    </p:spTree>
    <p:extLst>
      <p:ext uri="{BB962C8B-B14F-4D97-AF65-F5344CB8AC3E}">
        <p14:creationId xmlns:p14="http://schemas.microsoft.com/office/powerpoint/2010/main" val="3049957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97"/>
            <a:ext cx="9144000" cy="6918005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91317" y="2718947"/>
            <a:ext cx="4535487" cy="32953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Ďakujem za pozornosť</a:t>
            </a:r>
            <a:endParaRPr lang="en-GB" altLang="sk-SK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436661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Finančné kontroly na mieste</a:t>
            </a:r>
          </a:p>
          <a:p>
            <a:pPr lvl="0"/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0" indent="0"/>
            <a:r>
              <a:rPr lang="sk-SK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otvorené v roku 2022, skončené v roku 2023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5/2022 na </a:t>
            </a:r>
            <a:r>
              <a:rPr lang="sk-SK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SjF</a:t>
            </a:r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7/2022 na R-STU (len odoslanie správy o výsledku kontroly)</a:t>
            </a:r>
          </a:p>
          <a:p>
            <a:pPr marL="358775" lvl="0" indent="0"/>
            <a:endParaRPr lang="sk-SK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0" indent="0"/>
            <a:r>
              <a:rPr lang="sk-SK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otvorené aj skončené v roku 2023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1/2023 na ÚM STU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2/2023 na FAD STU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3/2023 na MTF STU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4/2023 na FIIT STU </a:t>
            </a:r>
          </a:p>
          <a:p>
            <a:pPr marL="358775" lvl="0" indent="0"/>
            <a:endParaRPr lang="sk-SK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0" indent="0"/>
            <a:r>
              <a:rPr lang="sk-SK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otvorené v roku 2023, skončené v roku 2024</a:t>
            </a:r>
          </a:p>
          <a:p>
            <a:pPr marL="358775" lvl="0" indent="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FKM č. 5/2023 na FCHPT STU</a:t>
            </a:r>
          </a:p>
          <a:p>
            <a:pPr marL="358775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vnútornej kontrolnej činnosti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27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436661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58775" lvl="0" indent="-358775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	Prešetrenie a vybavenie podaní, ktoré boli sťažnosťami</a:t>
            </a:r>
          </a:p>
          <a:p>
            <a:pPr marL="631825" lvl="0" indent="-273050">
              <a:spcBef>
                <a:spcPts val="1200"/>
              </a:spcBef>
            </a:pPr>
            <a:r>
              <a:rPr lang="sk-SK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doručená v roku 2022, vybavená v roku 2023</a:t>
            </a:r>
          </a:p>
          <a:p>
            <a:pPr marL="631825" lvl="0" indent="-27305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Sťažnosť č. 1/2022 – CVT STU</a:t>
            </a:r>
          </a:p>
          <a:p>
            <a:pPr marL="631825" lvl="0" indent="-273050">
              <a:spcBef>
                <a:spcPts val="600"/>
              </a:spcBef>
            </a:pPr>
            <a:r>
              <a:rPr lang="sk-SK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doručené a  vybavené v roku 2023</a:t>
            </a:r>
          </a:p>
          <a:p>
            <a:pPr marL="631825" lvl="0" indent="-27305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Sťažnosť  č. 1/2023 – ÚZ </a:t>
            </a:r>
            <a:r>
              <a:rPr lang="sk-SK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ŠDaJ</a:t>
            </a:r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 </a:t>
            </a:r>
          </a:p>
          <a:p>
            <a:pPr marL="631825" lvl="0" indent="-27305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Sťažnosť  č. 2/2023 – ÚĽZ R-STU</a:t>
            </a:r>
          </a:p>
          <a:p>
            <a:pPr marL="631825" lvl="0" indent="-273050"/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Sťažnosť  č. 3/2023 – ÚZ </a:t>
            </a:r>
            <a:r>
              <a:rPr lang="sk-SK" sz="2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ŠDaJ</a:t>
            </a:r>
            <a:r>
              <a:rPr lang="sk-SK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</a:t>
            </a:r>
          </a:p>
          <a:p>
            <a:pPr marL="358775" lvl="0" indent="-358775">
              <a:spcBef>
                <a:spcPts val="1200"/>
              </a:spcBef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	Vybavenie podaní, ktoré neboli sťažnosťami</a:t>
            </a:r>
          </a:p>
          <a:p>
            <a:pPr marL="358775" lvl="0" indent="0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Podanie č. 1/2022 – CVT STU, doručené a  vybavené v roku 2023         (kvestorka STU) </a:t>
            </a:r>
          </a:p>
          <a:p>
            <a:pPr marL="442913" indent="-442913">
              <a:spcBef>
                <a:spcPts val="1200"/>
              </a:spcBef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 V roku 2023 nebolo na STU doručené žiadne oznámenie protispoločenskej činnosti</a:t>
            </a:r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vnútornej kontrolnej činnosti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44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917" y="797809"/>
            <a:ext cx="6511833" cy="1360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0" indent="-358775">
              <a:buAutoNum type="arabicPeriod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01/2022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Rozdelenie odmien z HČ bez schválenia vedúcim pracoviska</a:t>
            </a:r>
          </a:p>
          <a:p>
            <a:pPr marL="0" lvl="0" indent="0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___________________________________________________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vybavených sťažnostiach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79078" y="763044"/>
            <a:ext cx="2186861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Opodstatnená</a:t>
            </a:r>
          </a:p>
          <a:p>
            <a:pPr marL="0" lvl="0" indent="0"/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</a:t>
            </a:r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Neopodstatnené</a:t>
            </a:r>
          </a:p>
          <a:p>
            <a:pPr marL="0" lvl="0" indent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6515" y="1696083"/>
            <a:ext cx="6584723" cy="42455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357188" lvl="0" indent="-357188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	S 01/2023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Vyrovnanie stavu na stravovacom účte sťažovateľa o dotáciu priznanú ako príspevok na stravovanie študentov v nesprávnej výške následkom chybne nastaveného vzorca v stravovacom systéme </a:t>
            </a:r>
            <a:r>
              <a:rPr lang="sk-SK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WebKredit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za mesiac marec 2023</a:t>
            </a:r>
          </a:p>
          <a:p>
            <a:pPr marL="357188" lvl="0" indent="-357188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	S 02/2023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Nahliadnutie do osobného spisu</a:t>
            </a:r>
          </a:p>
          <a:p>
            <a:pPr marL="358775" lvl="0" indent="-358775">
              <a:spcBef>
                <a:spcPts val="600"/>
              </a:spcBef>
            </a:pP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Sťažovateľ si výsledok prešetrenia sťažnosti neprevzal</a:t>
            </a:r>
          </a:p>
          <a:p>
            <a:pPr marL="358775" indent="-358775">
              <a:spcBef>
                <a:spcPts val="1200"/>
              </a:spcBef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03/2023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Úprava cien za používanie ubytovacích priestorov v študentskom domove vrátane cien za služby spojené s ich užívaním pre bývalých zamestnancov (elektrina, voda, teplo, odvoz komunálneho odpadu a pod.)</a:t>
            </a:r>
          </a:p>
        </p:txBody>
      </p:sp>
    </p:spTree>
    <p:extLst>
      <p:ext uri="{BB962C8B-B14F-4D97-AF65-F5344CB8AC3E}">
        <p14:creationId xmlns:p14="http://schemas.microsoft.com/office/powerpoint/2010/main" val="403970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131/2002 Z. z. o vysokých školách</a:t>
            </a:r>
          </a:p>
          <a:p>
            <a:pPr lvl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18 ods. 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prostriedky získané podnikateľskou činnosťou neboli použité na plnenie tých úloh, na ktoré bola STU zriadená</a:t>
            </a:r>
          </a:p>
          <a:p>
            <a:pPr marL="457200" lvl="0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96a ods. 4 v spojitosti s článkom 3 bod 4 Štipendijného poriadku STU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motivačné štipendium za vynikajúce plnenie študijných povinností, dosiahnutie vynikajúceho výsledku v oblasti štúdia, výskumu, vývoja, umeleckej alebo športovej činnosti [§ 96s ods. 1 písm. b) zákona] z prostriedkov štátneho rozpočtu bolo vyplatené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viac ako desiatim percentám študentov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k-SK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riešené na úrovni </a:t>
            </a:r>
            <a:r>
              <a:rPr lang="sk-SK" sz="20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ÚVaSŠ</a:t>
            </a:r>
            <a:r>
              <a:rPr lang="sk-SK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R-STU </a:t>
            </a:r>
            <a:endParaRPr lang="sk-SK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40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vnútorného predpisu STU číslo 1/2023               Zásady výberového konania STU</a:t>
            </a:r>
          </a:p>
          <a:p>
            <a:pPr marL="0" lvl="0" indent="0"/>
            <a:endParaRPr lang="sk-SK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indent="-358775"/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4 bod 7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neoznámenie predpojatosti člena komisie vo vzťahu k uchádzačovi v nadväznosti na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5 bod 14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člen komisie sa neoprávnene zdržal hlasovania</a:t>
            </a:r>
          </a:p>
          <a:p>
            <a:pPr marL="358775" indent="-358775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5 bod 3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pozvánky na výberové konanie nepodpísal vyhlasovateľ</a:t>
            </a:r>
          </a:p>
          <a:p>
            <a:pPr marL="358775" indent="-358775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5 bod 4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pozvánky nemali určené náležitosti</a:t>
            </a:r>
          </a:p>
          <a:p>
            <a:pPr marL="358775" indent="-358775"/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	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článok 6 bod 2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vyhotovenie zápisu o priebehu výberového konania a zverejnenie oznámenia výsledku výberového konania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 predpísaných náležitosti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03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>
              <a:spcAft>
                <a:spcPts val="1800"/>
              </a:spcAft>
            </a:pPr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357/2015 Z. z. o finančnej kontrole a audite (v nadväznosti na interné predpisy fakúlt STU o vykonávaní základnej finančnej kontroly)</a:t>
            </a:r>
          </a:p>
          <a:p>
            <a:pPr marL="457200" lvl="2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6 ods. 4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neoverenie súladu finančnej operácie s rozpočtom, uzatvorenými zmluvami a internými predpismi STU, resp. fakulty (pred verejným obstarávaním, podpisom zmluvy, vystavením objednávky, pred schválením pracovnej cesty a pod.) a neoverenie súladu s vydanými rozhodnutiami (pri výplate štipendií)</a:t>
            </a:r>
          </a:p>
          <a:p>
            <a:pPr marL="457200" lvl="2" indent="-457200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7 ods. 1 až ods. 3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nevykonanie základnej finančnej kontroly pri kontrolovaných finančných operáciách podľa ustanovení zákona a postupov určených v interných predpisoch fakúlt o finančnej kontrole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027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-7810" y="895864"/>
            <a:ext cx="9151809" cy="5197205"/>
          </a:xfrm>
          <a:prstGeom prst="rect">
            <a:avLst/>
          </a:prstGeom>
          <a:solidFill>
            <a:srgbClr val="8A002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254" y="818649"/>
            <a:ext cx="8276577" cy="5080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177800" indent="-1778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0"/>
            <a:endParaRPr lang="sk-SK" b="1" dirty="0"/>
          </a:p>
          <a:p>
            <a:pPr marL="0" lvl="0" indent="0"/>
            <a:r>
              <a:rPr lang="sk-SK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Nedodržanie zákona č. 523/2004 Z. z. o rozpočtových pravidlách verejnej správy</a:t>
            </a:r>
          </a:p>
          <a:p>
            <a:pPr marL="358775" lvl="0" indent="-358775"/>
            <a:endParaRPr lang="sk-SK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8775" lvl="4" indent="-358775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19 ods. 1, ods. 3, ods. 4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pri použití  verejných prostriedkov nebola zachovaná hospodárnosť, efektívnosť a účinnosť ich použitia (napr. bez náležitého zdôvodnenia boli zaplatené vyššie sumy ako boli deklarované cenovou ponukou), verejné prostriedky boli použité na iný účel (napr. príjmy zo školného a z poplatkov za štúdium boli použité na reprezentačné) </a:t>
            </a:r>
          </a:p>
          <a:p>
            <a:pPr marL="358775" lvl="4" indent="-358775">
              <a:buFont typeface="+mj-lt"/>
              <a:buAutoNum type="alphaLcParenR"/>
            </a:pP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19 ods. 8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až ods. 10 -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poskytnutie preddavkov, ktoré neboli vopred dohodnuté</a:t>
            </a:r>
            <a:r>
              <a:rPr lang="sk-SK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 nedodržanie termínu na ich zúčtovanie (3 mesiace, resp. do konca kalendárneho roka)</a:t>
            </a:r>
          </a:p>
          <a:p>
            <a:pPr lvl="0"/>
            <a:endParaRPr lang="sk-SK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56550" y="5627688"/>
            <a:ext cx="9715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sk-SK" altLang="sk-SK" sz="1800">
              <a:solidFill>
                <a:srgbClr val="AEAD9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52840" y="289934"/>
            <a:ext cx="87752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8A002A"/>
                </a:solidFill>
                <a:latin typeface="Calibri" pitchFamily="34" charset="0"/>
              </a:rPr>
              <a:t>Prehľad o nedostatkoch zistených FKM za rok 2023</a:t>
            </a:r>
            <a:endParaRPr lang="en-GB" sz="2800" b="1" dirty="0">
              <a:solidFill>
                <a:srgbClr val="8A002A"/>
              </a:solidFill>
              <a:latin typeface="Calibri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4591051"/>
      </p:ext>
    </p:extLst>
  </p:cSld>
  <p:clrMapOvr>
    <a:masterClrMapping/>
  </p:clrMapOvr>
</p:sld>
</file>

<file path=ppt/theme/theme1.xml><?xml version="1.0" encoding="utf-8"?>
<a:theme xmlns:a="http://schemas.openxmlformats.org/drawingml/2006/main" name="STU_prezentacia_biel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STU_prezentacia_2020_en_nova</Template>
  <TotalTime>1348</TotalTime>
  <Words>2828</Words>
  <Application>Microsoft Office PowerPoint</Application>
  <PresentationFormat>Prezentácia na obrazovke (4:3)</PresentationFormat>
  <Paragraphs>226</Paragraphs>
  <Slides>23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STU_prezentacia_biela</vt:lpstr>
      <vt:lpstr>Informácie o kontrolnej  činnosti za rok 2023 Ing. Oľga Polášková, poverená vedením Útvaru vnútornej kontroly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 UNIVERSITY OF TECHNOLOGY IN BRATISLAVA</dc:title>
  <dc:creator>Grafik</dc:creator>
  <cp:lastModifiedBy>Ružena Gogorová</cp:lastModifiedBy>
  <cp:revision>107</cp:revision>
  <dcterms:created xsi:type="dcterms:W3CDTF">2020-10-13T06:34:18Z</dcterms:created>
  <dcterms:modified xsi:type="dcterms:W3CDTF">2024-02-08T08:16:06Z</dcterms:modified>
</cp:coreProperties>
</file>