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40" r:id="rId1"/>
  </p:sldMasterIdLst>
  <p:notesMasterIdLst>
    <p:notesMasterId r:id="rId22"/>
  </p:notesMasterIdLst>
  <p:handoutMasterIdLst>
    <p:handoutMasterId r:id="rId23"/>
  </p:handout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1" r:id="rId17"/>
    <p:sldId id="274" r:id="rId18"/>
    <p:sldId id="273" r:id="rId19"/>
    <p:sldId id="275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5CB3BCB-0946-A649-83D5-615EF2B94EC8}">
          <p14:sldIdLst>
            <p14:sldId id="27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8"/>
            <p14:sldId id="269"/>
            <p14:sldId id="270"/>
            <p14:sldId id="272"/>
            <p14:sldId id="271"/>
            <p14:sldId id="274"/>
            <p14:sldId id="273"/>
            <p14:sldId id="275"/>
            <p14:sldId id="2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7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8A002A"/>
    <a:srgbClr val="6E0000"/>
    <a:srgbClr val="910F37"/>
    <a:srgbClr val="FFEB91"/>
    <a:srgbClr val="C6F1FF"/>
    <a:srgbClr val="C7C8C9"/>
    <a:srgbClr val="981E32"/>
    <a:srgbClr val="ACAC67"/>
    <a:srgbClr val="2A03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6" autoAdjust="0"/>
    <p:restoredTop sz="94660"/>
  </p:normalViewPr>
  <p:slideViewPr>
    <p:cSldViewPr snapToGrid="0" snapToObjects="1" showGuides="1">
      <p:cViewPr varScale="1">
        <p:scale>
          <a:sx n="155" d="100"/>
          <a:sy n="155" d="100"/>
        </p:scale>
        <p:origin x="1986" y="144"/>
      </p:cViewPr>
      <p:guideLst>
        <p:guide orient="horz" pos="207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39" d="100"/>
          <a:sy n="139" d="100"/>
        </p:scale>
        <p:origin x="-68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83311-4934-CE40-9504-106397E3E5E6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BD4B9-AE92-6D4B-AC15-678DE482C8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29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6016D4-46A7-844A-A189-53DA10312B19}" type="datetimeFigureOut">
              <a:rPr lang="en-US" smtClean="0"/>
              <a:t>10/16/2020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026E2-4224-F54A-A5C9-6D7E758A7F3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90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026E2-4224-F54A-A5C9-6D7E758A7F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4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026E2-4224-F54A-A5C9-6D7E758A7F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9948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026E2-4224-F54A-A5C9-6D7E758A7F3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2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n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9784" y="1666122"/>
            <a:ext cx="6618416" cy="737380"/>
          </a:xfrm>
        </p:spPr>
        <p:txBody>
          <a:bodyPr lIns="0" tIns="0" rIns="0" bIns="0" anchor="t" anchorCtr="0">
            <a:normAutofit/>
          </a:bodyPr>
          <a:lstStyle>
            <a:lvl1pPr algn="l">
              <a:defRPr sz="3600" b="1">
                <a:solidFill>
                  <a:srgbClr val="981E32"/>
                </a:solidFill>
              </a:defRPr>
            </a:lvl1pPr>
          </a:lstStyle>
          <a:p>
            <a:r>
              <a:rPr lang="cs-CZ" dirty="0" smtClean="0"/>
              <a:t>Vložte názov prednášky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39784" y="2403502"/>
            <a:ext cx="6617788" cy="723284"/>
          </a:xfrm>
        </p:spPr>
        <p:txBody>
          <a:bodyPr lIns="0" tIns="0" rIns="0" bIns="0"/>
          <a:lstStyle>
            <a:lvl1pPr marL="0" indent="0" algn="l">
              <a:buNone/>
              <a:defRPr>
                <a:solidFill>
                  <a:srgbClr val="981E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Vložte podnapis prednášky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39784" y="3918284"/>
            <a:ext cx="6619044" cy="7905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>
                <a:solidFill>
                  <a:srgbClr val="981E32"/>
                </a:solidFill>
              </a:defRPr>
            </a:lvl1pPr>
          </a:lstStyle>
          <a:p>
            <a:pPr lvl="0"/>
            <a:r>
              <a:rPr lang="cs-CZ" dirty="0" smtClean="0"/>
              <a:t>Titl. Meno Priezvisko, Titl.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2" y="6004854"/>
            <a:ext cx="2978150" cy="727075"/>
          </a:xfrm>
          <a:prstGeom prst="rect">
            <a:avLst/>
          </a:prstGeom>
          <a:effectLst/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6110916"/>
            <a:ext cx="2978150" cy="51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a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32918" y="2855670"/>
            <a:ext cx="6853881" cy="1143000"/>
          </a:xfrm>
        </p:spPr>
        <p:txBody>
          <a:bodyPr lIns="0" tIns="0" rIns="0" bIns="0">
            <a:normAutofit/>
          </a:bodyPr>
          <a:lstStyle>
            <a:lvl1pPr algn="l">
              <a:defRPr sz="3600" b="1" baseline="0">
                <a:solidFill>
                  <a:srgbClr val="981E32"/>
                </a:solidFill>
              </a:defRPr>
            </a:lvl1pPr>
          </a:lstStyle>
          <a:p>
            <a:r>
              <a:rPr lang="cs-CZ" dirty="0" smtClean="0"/>
              <a:t>Ďakujem za pozornosť.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82" y="6004854"/>
            <a:ext cx="2978150" cy="727075"/>
          </a:xfrm>
          <a:prstGeom prst="rect">
            <a:avLst/>
          </a:prstGeom>
          <a:effectLst/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6110916"/>
            <a:ext cx="2978150" cy="51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11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 hasCustomPrompt="1"/>
          </p:nvPr>
        </p:nvSpPr>
        <p:spPr>
          <a:xfrm>
            <a:off x="1839783" y="1549400"/>
            <a:ext cx="6847017" cy="4200525"/>
          </a:xfrm>
        </p:spPr>
        <p:txBody>
          <a:bodyPr/>
          <a:lstStyle/>
          <a:p>
            <a:r>
              <a:rPr lang="en-US" dirty="0" smtClean="0"/>
              <a:t>Graf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/>
        <p:txBody>
          <a:bodyPr lIns="0">
            <a:normAutofit/>
          </a:bodyPr>
          <a:lstStyle>
            <a:lvl1pPr algn="l">
              <a:defRPr sz="2800" b="1"/>
            </a:lvl1pPr>
          </a:lstStyle>
          <a:p>
            <a:r>
              <a:rPr lang="cs-CZ" dirty="0" smtClean="0"/>
              <a:t>Vložte názov grafu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59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>
            <a:normAutofit/>
          </a:bodyPr>
          <a:lstStyle>
            <a:lvl1pPr algn="l">
              <a:defRPr sz="2800" b="1"/>
            </a:lvl1pPr>
          </a:lstStyle>
          <a:p>
            <a:r>
              <a:rPr lang="cs-CZ" dirty="0" smtClean="0"/>
              <a:t>Vložte nadpis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83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>
            <a:normAutofit/>
          </a:bodyPr>
          <a:lstStyle>
            <a:lvl1pPr algn="l">
              <a:defRPr sz="2800" b="1" baseline="0"/>
            </a:lvl1pPr>
          </a:lstStyle>
          <a:p>
            <a:r>
              <a:rPr lang="cs-CZ" dirty="0" smtClean="0"/>
              <a:t>Vložte názov tabuľky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2"/>
          </p:nvPr>
        </p:nvSpPr>
        <p:spPr>
          <a:xfrm>
            <a:off x="1832919" y="1543050"/>
            <a:ext cx="6853880" cy="4260850"/>
          </a:xfrm>
        </p:spPr>
        <p:txBody>
          <a:bodyPr/>
          <a:lstStyle/>
          <a:p>
            <a:r>
              <a:rPr lang="sk-SK" smtClean="0"/>
              <a:t>Ak chcete pridať tabuľku, kliknite na ikonu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>
            <a:normAutofit/>
          </a:bodyPr>
          <a:lstStyle>
            <a:lvl1pPr algn="l">
              <a:defRPr sz="2800" b="1"/>
            </a:lvl1pPr>
          </a:lstStyle>
          <a:p>
            <a:r>
              <a:rPr lang="cs-CZ" dirty="0" smtClean="0"/>
              <a:t>Vložte nadpis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1509016"/>
            <a:ext cx="4032422" cy="4526659"/>
          </a:xfrm>
        </p:spPr>
        <p:txBody>
          <a:bodyPr lIns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626919" y="1509016"/>
            <a:ext cx="4059881" cy="452665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42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>
            <a:normAutofit/>
          </a:bodyPr>
          <a:lstStyle>
            <a:lvl1pPr algn="l">
              <a:defRPr sz="2800" b="1"/>
            </a:lvl1pPr>
          </a:lstStyle>
          <a:p>
            <a:r>
              <a:rPr lang="cs-CZ" smtClean="0"/>
              <a:t>Vložte nadpis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846649" y="1557338"/>
            <a:ext cx="6840151" cy="4368800"/>
          </a:xfrm>
        </p:spPr>
        <p:txBody>
          <a:bodyPr lIns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11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lIns="0">
            <a:normAutofit/>
          </a:bodyPr>
          <a:lstStyle>
            <a:lvl1pPr algn="l">
              <a:defRPr sz="2800" b="1"/>
            </a:lvl1pPr>
          </a:lstStyle>
          <a:p>
            <a:r>
              <a:rPr lang="cs-CZ" dirty="0" smtClean="0"/>
              <a:t>Vložte nadpis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1" y="1563688"/>
            <a:ext cx="4032421" cy="4403725"/>
          </a:xfrm>
        </p:spPr>
        <p:txBody>
          <a:bodyPr lIns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613189" y="1563688"/>
            <a:ext cx="4073611" cy="4403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k-SK" smtClean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24163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ok Graf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53514" y="5050843"/>
            <a:ext cx="6833285" cy="500424"/>
          </a:xfrm>
        </p:spPr>
        <p:txBody>
          <a:bodyPr lIns="0" rIns="0" anchor="b" anchorCtr="0">
            <a:normAutofit/>
          </a:bodyPr>
          <a:lstStyle>
            <a:lvl1pPr algn="l">
              <a:defRPr sz="2000" b="1"/>
            </a:lvl1pPr>
          </a:lstStyle>
          <a:p>
            <a:r>
              <a:rPr lang="cs-CZ" dirty="0" smtClean="0"/>
              <a:t>Názov obrázku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853514" y="5551267"/>
            <a:ext cx="6833285" cy="391952"/>
          </a:xfrm>
        </p:spPr>
        <p:txBody>
          <a:bodyPr lIns="0" tIns="0" rIns="0" anchor="t" anchorCtr="0"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err="1" smtClean="0"/>
              <a:t>Podnadpis</a:t>
            </a:r>
            <a:r>
              <a:rPr lang="en-US" dirty="0" smtClean="0"/>
              <a:t> </a:t>
            </a:r>
            <a:r>
              <a:rPr lang="en-US" dirty="0" err="1" smtClean="0"/>
              <a:t>obrázku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57200" y="409688"/>
            <a:ext cx="8229600" cy="42607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k-SK" smtClean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241543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cs-CZ" smtClean="0"/>
              <a:t>25. 7. 2012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510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9784" y="1600201"/>
            <a:ext cx="6847015" cy="42173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6110916"/>
            <a:ext cx="2978150" cy="517308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461645" y="6166959"/>
            <a:ext cx="3994206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Vložte názov prezentácie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551438" y="6162729"/>
            <a:ext cx="113536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25. 7. 2012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1" r:id="rId1"/>
    <p:sldLayoutId id="2147484743" r:id="rId2"/>
    <p:sldLayoutId id="2147484744" r:id="rId3"/>
    <p:sldLayoutId id="2147484745" r:id="rId4"/>
    <p:sldLayoutId id="2147484746" r:id="rId5"/>
    <p:sldLayoutId id="2147484751" r:id="rId6"/>
    <p:sldLayoutId id="2147484748" r:id="rId7"/>
    <p:sldLayoutId id="2147484747" r:id="rId8"/>
    <p:sldLayoutId id="2147484749" r:id="rId9"/>
    <p:sldLayoutId id="2147484750" r:id="rId10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inqb.sk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49"/>
            <a:ext cx="9144000" cy="691800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97391" y="4465735"/>
            <a:ext cx="8758965" cy="1644481"/>
          </a:xfrm>
          <a:effectLst>
            <a:outerShdw blurRad="50800" dist="38100" dir="2700000" algn="tl" rotWithShape="0">
              <a:prstClr val="black">
                <a:alpha val="18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sk-SK" altLang="sk-SK" sz="41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 UNIVERSITY OF TECHNOLOGY IN BRATISLAVA</a:t>
            </a:r>
            <a:endParaRPr lang="en-US" altLang="sk-SK" sz="41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6649771" y="6116194"/>
            <a:ext cx="2002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www.stuba.sk</a:t>
            </a:r>
            <a:endParaRPr lang="sk-SK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 b="14884"/>
          <a:stretch/>
        </p:blipFill>
        <p:spPr>
          <a:xfrm>
            <a:off x="0" y="-43249"/>
            <a:ext cx="9144000" cy="431075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1040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dĺžnik 21"/>
          <p:cNvSpPr/>
          <p:nvPr/>
        </p:nvSpPr>
        <p:spPr>
          <a:xfrm>
            <a:off x="3187976" y="2915785"/>
            <a:ext cx="5955361" cy="3935627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255288" y="277653"/>
            <a:ext cx="3463925" cy="5191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STU STUDY SYSTEM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7596" y="1032742"/>
            <a:ext cx="8638188" cy="3033713"/>
          </a:xfrm>
        </p:spPr>
        <p:txBody>
          <a:bodyPr rtlCol="0">
            <a:noAutofit/>
          </a:bodyPr>
          <a:lstStyle/>
          <a:p>
            <a:pPr marL="342900" indent="-3429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k-SK" sz="2200" dirty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H</a:t>
            </a:r>
            <a:r>
              <a:rPr lang="en-GB" sz="22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armonized</a:t>
            </a:r>
            <a:r>
              <a:rPr lang="en-GB" sz="2200" dirty="0" smtClean="0">
                <a:solidFill>
                  <a:schemeClr val="tx1"/>
                </a:solidFill>
                <a:latin typeface="Calibri" panose="020F0502020204030204" pitchFamily="34" charset="0"/>
                <a:cs typeface="Calibri" pitchFamily="34" charset="0"/>
              </a:rPr>
              <a:t> with Bologna Declaration and </a:t>
            </a:r>
            <a:r>
              <a:rPr lang="en-GB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Credit Transfer System </a:t>
            </a: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(ECTS)</a:t>
            </a:r>
          </a:p>
          <a:p>
            <a:pPr marL="342900" indent="-3429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k-SK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GB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tudents</a:t>
            </a: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engaged in research (mainly at Master and PhD. level)</a:t>
            </a:r>
          </a:p>
          <a:p>
            <a:pPr marL="342900" indent="-3429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k-SK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GB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odern</a:t>
            </a: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training methods, laboratories, project works</a:t>
            </a:r>
          </a:p>
          <a:p>
            <a:pPr marL="342900" indent="-3429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sk-SK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GB" sz="22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tudy</a:t>
            </a: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programs in English</a:t>
            </a:r>
          </a:p>
          <a:p>
            <a:pPr marL="342900" indent="-342900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Lifelong learning </a:t>
            </a:r>
          </a:p>
        </p:txBody>
      </p:sp>
      <p:grpSp>
        <p:nvGrpSpPr>
          <p:cNvPr id="4" name="Skupina 4"/>
          <p:cNvGrpSpPr>
            <a:grpSpLocks/>
          </p:cNvGrpSpPr>
          <p:nvPr/>
        </p:nvGrpSpPr>
        <p:grpSpPr bwMode="auto">
          <a:xfrm>
            <a:off x="3280656" y="2969944"/>
            <a:ext cx="5862681" cy="3504902"/>
            <a:chOff x="2906104" y="2578719"/>
            <a:chExt cx="6549444" cy="4006316"/>
          </a:xfrm>
        </p:grpSpPr>
        <p:cxnSp>
          <p:nvCxnSpPr>
            <p:cNvPr id="6" name="Rovná spojovacia šípka 5"/>
            <p:cNvCxnSpPr/>
            <p:nvPr/>
          </p:nvCxnSpPr>
          <p:spPr>
            <a:xfrm>
              <a:off x="2906104" y="4766143"/>
              <a:ext cx="206693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7880350" y="5710238"/>
              <a:ext cx="97155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fld id="{F91C0A35-D818-4ED5-99C4-213766475675}" type="slidenum">
                <a:rPr lang="sk-SK" altLang="sk-SK" sz="1800">
                  <a:solidFill>
                    <a:srgbClr val="AEAD9F"/>
                  </a:solidFill>
                  <a:latin typeface="Times New Roman" pitchFamily="18" charset="0"/>
                  <a:cs typeface="Times New Roman" pitchFamily="18" charset="0"/>
                </a:rPr>
                <a:pPr algn="r" eaLnBrk="1" hangingPunct="1">
                  <a:spcBef>
                    <a:spcPct val="50000"/>
                  </a:spcBef>
                  <a:buFontTx/>
                  <a:buNone/>
                </a:pPr>
                <a:t>10</a:t>
              </a:fld>
              <a:endParaRPr lang="sk-SK" altLang="sk-SK" sz="1800">
                <a:solidFill>
                  <a:srgbClr val="AEAD9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8" name="Skupina 20"/>
            <p:cNvGrpSpPr>
              <a:grpSpLocks/>
            </p:cNvGrpSpPr>
            <p:nvPr/>
          </p:nvGrpSpPr>
          <p:grpSpPr bwMode="auto">
            <a:xfrm>
              <a:off x="2915629" y="2578719"/>
              <a:ext cx="6539919" cy="4006316"/>
              <a:chOff x="1489041" y="1062190"/>
              <a:chExt cx="6591786" cy="3537690"/>
            </a:xfrm>
          </p:grpSpPr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6023427" y="1062190"/>
                <a:ext cx="2057400" cy="310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sk-SK" altLang="sk-SK" sz="2000" b="1" dirty="0">
                    <a:solidFill>
                      <a:srgbClr val="C6F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3</a:t>
                </a:r>
                <a:r>
                  <a:rPr lang="sk-SK" altLang="sk-SK" sz="2000" b="1" baseline="30000" dirty="0">
                    <a:solidFill>
                      <a:srgbClr val="C6F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rd</a:t>
                </a:r>
                <a:r>
                  <a:rPr lang="sk-SK" altLang="sk-SK" sz="2000" b="1" dirty="0">
                    <a:solidFill>
                      <a:srgbClr val="C6F1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DEGREE</a:t>
                </a:r>
              </a:p>
            </p:txBody>
          </p:sp>
          <p:sp>
            <p:nvSpPr>
              <p:cNvPr id="14" name="Rectangle 3"/>
              <p:cNvSpPr>
                <a:spLocks noChangeArrowheads="1"/>
              </p:cNvSpPr>
              <p:nvPr/>
            </p:nvSpPr>
            <p:spPr bwMode="auto">
              <a:xfrm>
                <a:off x="5667982" y="1728788"/>
                <a:ext cx="2082799" cy="27813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sk-SK" sz="1800"/>
              </a:p>
            </p:txBody>
          </p:sp>
          <p:sp>
            <p:nvSpPr>
              <p:cNvPr id="15" name="Rectangle 4"/>
              <p:cNvSpPr>
                <a:spLocks noChangeArrowheads="1"/>
              </p:cNvSpPr>
              <p:nvPr/>
            </p:nvSpPr>
            <p:spPr bwMode="auto">
              <a:xfrm>
                <a:off x="3578769" y="2427295"/>
                <a:ext cx="2081728" cy="2082793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>
                  <a:latin typeface="+mn-lt"/>
                  <a:cs typeface="+mn-cs"/>
                </a:endParaRPr>
              </a:p>
            </p:txBody>
          </p:sp>
          <p:sp>
            <p:nvSpPr>
              <p:cNvPr id="16" name="Rectangle 5"/>
              <p:cNvSpPr>
                <a:spLocks noChangeArrowheads="1"/>
              </p:cNvSpPr>
              <p:nvPr/>
            </p:nvSpPr>
            <p:spPr bwMode="auto">
              <a:xfrm>
                <a:off x="1489041" y="3125297"/>
                <a:ext cx="2083328" cy="1384791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cs-CZ">
                  <a:latin typeface="+mn-lt"/>
                  <a:cs typeface="+mn-cs"/>
                </a:endParaRPr>
              </a:p>
            </p:txBody>
          </p:sp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auto">
              <a:xfrm>
                <a:off x="1849062" y="2444060"/>
                <a:ext cx="2057727" cy="310656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fontAlgn="auto" hangingPunct="1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sk-SK" sz="2000" b="1" dirty="0">
                    <a:solidFill>
                      <a:srgbClr val="C7C8C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1</a:t>
                </a:r>
                <a:r>
                  <a:rPr lang="sk-SK" sz="2000" b="1" baseline="30000" dirty="0">
                    <a:solidFill>
                      <a:srgbClr val="C7C8C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st</a:t>
                </a:r>
                <a:r>
                  <a:rPr lang="sk-SK" sz="2000" b="1" dirty="0">
                    <a:solidFill>
                      <a:srgbClr val="C7C8C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sk-SK" sz="2000" b="1" dirty="0" smtClean="0">
                    <a:solidFill>
                      <a:srgbClr val="C7C8C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  <a:cs typeface="Calibri" pitchFamily="34" charset="0"/>
                  </a:rPr>
                  <a:t>DEGREE</a:t>
                </a:r>
              </a:p>
            </p:txBody>
          </p:sp>
          <p:sp>
            <p:nvSpPr>
              <p:cNvPr id="18" name="Text Box 7"/>
              <p:cNvSpPr txBox="1">
                <a:spLocks noChangeArrowheads="1"/>
              </p:cNvSpPr>
              <p:nvPr/>
            </p:nvSpPr>
            <p:spPr bwMode="auto">
              <a:xfrm>
                <a:off x="3966027" y="1700874"/>
                <a:ext cx="2057400" cy="3106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sk-SK" altLang="sk-SK" sz="2000" b="1" dirty="0">
                    <a:solidFill>
                      <a:srgbClr val="FFEB9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2</a:t>
                </a:r>
                <a:r>
                  <a:rPr lang="sk-SK" altLang="sk-SK" sz="2000" b="1" baseline="30000" dirty="0">
                    <a:solidFill>
                      <a:srgbClr val="FFEB9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nd</a:t>
                </a:r>
                <a:r>
                  <a:rPr lang="sk-SK" altLang="sk-SK" sz="2000" b="1" dirty="0">
                    <a:solidFill>
                      <a:srgbClr val="FFEB9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itchFamily="34" charset="0"/>
                  </a:rPr>
                  <a:t> DEGREE</a:t>
                </a:r>
              </a:p>
            </p:txBody>
          </p:sp>
          <p:sp>
            <p:nvSpPr>
              <p:cNvPr id="19" name="Text Box 13"/>
              <p:cNvSpPr txBox="1">
                <a:spLocks noChangeArrowheads="1"/>
              </p:cNvSpPr>
              <p:nvPr/>
            </p:nvSpPr>
            <p:spPr bwMode="auto">
              <a:xfrm>
                <a:off x="1638244" y="3275005"/>
                <a:ext cx="1898351" cy="1180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charset="0"/>
                  <a:buChar char="–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sk-SK" sz="2000" b="1" dirty="0">
                    <a:latin typeface="Calibri" pitchFamily="34" charset="0"/>
                  </a:rPr>
                  <a:t>Bachelor study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sk-SK" sz="800" dirty="0">
                  <a:latin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sk-SK" altLang="sk-SK" sz="1600" dirty="0" smtClean="0">
                    <a:latin typeface="Calibri" pitchFamily="34" charset="0"/>
                  </a:rPr>
                  <a:t>61</a:t>
                </a:r>
                <a:r>
                  <a:rPr lang="en-GB" altLang="sk-SK" sz="1600" dirty="0" smtClean="0">
                    <a:latin typeface="Calibri" pitchFamily="34" charset="0"/>
                  </a:rPr>
                  <a:t> </a:t>
                </a:r>
                <a:r>
                  <a:rPr lang="en-GB" altLang="sk-SK" sz="1600" dirty="0">
                    <a:latin typeface="Calibri" pitchFamily="34" charset="0"/>
                  </a:rPr>
                  <a:t>study programs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sk-SK" sz="800" dirty="0">
                  <a:latin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sk-SK" altLang="sk-SK" sz="1600" dirty="0" smtClean="0">
                    <a:latin typeface="Calibri" pitchFamily="34" charset="0"/>
                  </a:rPr>
                  <a:t>6 924 </a:t>
                </a:r>
                <a:r>
                  <a:rPr lang="en-GB" altLang="sk-SK" sz="1600" dirty="0" smtClean="0">
                    <a:latin typeface="Calibri" pitchFamily="34" charset="0"/>
                  </a:rPr>
                  <a:t>students</a:t>
                </a:r>
                <a:endParaRPr lang="en-GB" altLang="sk-SK" sz="1600" dirty="0">
                  <a:latin typeface="Calibri" pitchFamily="34" charset="0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GB" altLang="sk-SK" sz="800" dirty="0">
                  <a:latin typeface="Calibri" pitchFamily="34" charset="0"/>
                </a:endParaRPr>
              </a:p>
            </p:txBody>
          </p:sp>
          <p:sp>
            <p:nvSpPr>
              <p:cNvPr id="20" name="Text Box 14"/>
              <p:cNvSpPr txBox="1">
                <a:spLocks noChangeArrowheads="1"/>
              </p:cNvSpPr>
              <p:nvPr/>
            </p:nvSpPr>
            <p:spPr bwMode="auto">
              <a:xfrm>
                <a:off x="3788655" y="2704880"/>
                <a:ext cx="1993723" cy="189500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dirty="0" smtClean="0">
                    <a:latin typeface="Calibri" pitchFamily="34" charset="0"/>
                    <a:cs typeface="Calibri" pitchFamily="34" charset="0"/>
                  </a:rPr>
                  <a:t>Master study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sk-SK" sz="1600" dirty="0" smtClean="0">
                    <a:latin typeface="Calibri" pitchFamily="34" charset="0"/>
                    <a:cs typeface="Calibri" pitchFamily="34" charset="0"/>
                  </a:rPr>
                  <a:t>64 </a:t>
                </a:r>
                <a:r>
                  <a:rPr lang="en-GB" sz="1600" dirty="0" smtClean="0">
                    <a:latin typeface="Calibri" pitchFamily="34" charset="0"/>
                    <a:cs typeface="Calibri" pitchFamily="34" charset="0"/>
                  </a:rPr>
                  <a:t>study programs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sk-SK" sz="1600" dirty="0" smtClean="0">
                    <a:latin typeface="Calibri" pitchFamily="34" charset="0"/>
                    <a:cs typeface="Calibri" pitchFamily="34" charset="0"/>
                  </a:rPr>
                  <a:t>3 285 </a:t>
                </a:r>
                <a:r>
                  <a:rPr lang="en-GB" sz="1600" dirty="0" smtClean="0">
                    <a:latin typeface="Calibri" pitchFamily="34" charset="0"/>
                    <a:cs typeface="Calibri" pitchFamily="34" charset="0"/>
                  </a:rPr>
                  <a:t>students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sk-SK" sz="2200" b="1" dirty="0">
                  <a:latin typeface="+mn-lt"/>
                </a:endParaRPr>
              </a:p>
            </p:txBody>
          </p:sp>
          <p:sp>
            <p:nvSpPr>
              <p:cNvPr id="21" name="Text Box 15"/>
              <p:cNvSpPr txBox="1">
                <a:spLocks noChangeArrowheads="1"/>
              </p:cNvSpPr>
              <p:nvPr/>
            </p:nvSpPr>
            <p:spPr bwMode="auto">
              <a:xfrm>
                <a:off x="5821351" y="1957158"/>
                <a:ext cx="1993723" cy="211245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lvl9pPr>
              </a:lstStyle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b="1" dirty="0" smtClean="0">
                    <a:latin typeface="Calibri" pitchFamily="34" charset="0"/>
                    <a:cs typeface="Calibri" pitchFamily="34" charset="0"/>
                  </a:rPr>
                  <a:t>Doctoral study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sk-SK" sz="1600" dirty="0" smtClean="0">
                    <a:latin typeface="Calibri" pitchFamily="34" charset="0"/>
                    <a:cs typeface="Calibri" pitchFamily="34" charset="0"/>
                  </a:rPr>
                  <a:t>131</a:t>
                </a:r>
                <a:r>
                  <a:rPr lang="en-GB" sz="1600" dirty="0" smtClean="0">
                    <a:latin typeface="Calibri" pitchFamily="34" charset="0"/>
                    <a:cs typeface="Calibri" pitchFamily="34" charset="0"/>
                  </a:rPr>
                  <a:t> study programs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sk-SK" sz="1600" dirty="0" smtClean="0">
                    <a:latin typeface="Calibri" pitchFamily="34" charset="0"/>
                    <a:cs typeface="Calibri" pitchFamily="34" charset="0"/>
                  </a:rPr>
                  <a:t>767 </a:t>
                </a:r>
                <a:r>
                  <a:rPr lang="en-GB" sz="1600" dirty="0" smtClean="0">
                    <a:latin typeface="Calibri" pitchFamily="34" charset="0"/>
                    <a:cs typeface="Calibri" pitchFamily="34" charset="0"/>
                  </a:rPr>
                  <a:t>students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600" dirty="0" smtClean="0">
                  <a:latin typeface="Calibri" pitchFamily="34" charset="0"/>
                  <a:cs typeface="Calibri" pitchFamily="34" charset="0"/>
                </a:endParaRP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sk-SK" sz="2000" b="1" dirty="0">
                  <a:latin typeface="+mn-lt"/>
                </a:endParaRPr>
              </a:p>
            </p:txBody>
          </p:sp>
        </p:grpSp>
        <p:sp>
          <p:nvSpPr>
            <p:cNvPr id="9" name="BlokTextu 8"/>
            <p:cNvSpPr txBox="1"/>
            <p:nvPr/>
          </p:nvSpPr>
          <p:spPr>
            <a:xfrm>
              <a:off x="7303903" y="2766832"/>
              <a:ext cx="1706132" cy="457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2000" b="1" dirty="0">
                  <a:solidFill>
                    <a:srgbClr val="C6F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3 or 4 </a:t>
              </a:r>
              <a:r>
                <a:rPr lang="en-GB" sz="2000" b="1" dirty="0">
                  <a:solidFill>
                    <a:srgbClr val="C6F1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years</a:t>
              </a:r>
            </a:p>
          </p:txBody>
        </p:sp>
        <p:sp>
          <p:nvSpPr>
            <p:cNvPr id="11" name="BlokTextu 10"/>
            <p:cNvSpPr txBox="1"/>
            <p:nvPr/>
          </p:nvSpPr>
          <p:spPr>
            <a:xfrm>
              <a:off x="3182107" y="4358565"/>
              <a:ext cx="1658867" cy="457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2000" b="1" dirty="0">
                  <a:solidFill>
                    <a:srgbClr val="C7C8C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3</a:t>
              </a:r>
              <a:r>
                <a:rPr lang="sk-SK" sz="2000" b="1" dirty="0">
                  <a:solidFill>
                    <a:srgbClr val="C7C8C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 or 4 </a:t>
              </a:r>
              <a:r>
                <a:rPr lang="en-GB" sz="2000" b="1" dirty="0">
                  <a:solidFill>
                    <a:srgbClr val="C7C8C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 years</a:t>
              </a:r>
            </a:p>
          </p:txBody>
        </p:sp>
        <p:sp>
          <p:nvSpPr>
            <p:cNvPr id="12" name="BlokTextu 11"/>
            <p:cNvSpPr txBox="1"/>
            <p:nvPr/>
          </p:nvSpPr>
          <p:spPr>
            <a:xfrm>
              <a:off x="5258791" y="3519599"/>
              <a:ext cx="1755451" cy="457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k-SK" sz="2000" b="1" dirty="0">
                  <a:solidFill>
                    <a:srgbClr val="FFEB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2  or 3 </a:t>
              </a:r>
              <a:r>
                <a:rPr lang="en-GB" sz="2000" b="1" dirty="0">
                  <a:solidFill>
                    <a:srgbClr val="FFEB9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years</a:t>
              </a:r>
            </a:p>
          </p:txBody>
        </p:sp>
      </p:grp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89" y="4165975"/>
            <a:ext cx="2117032" cy="1411354"/>
          </a:xfrm>
          <a:prstGeom prst="rect">
            <a:avLst/>
          </a:prstGeom>
          <a:ln>
            <a:solidFill>
              <a:srgbClr val="8A002A"/>
            </a:solidFill>
          </a:ln>
        </p:spPr>
      </p:pic>
      <p:cxnSp>
        <p:nvCxnSpPr>
          <p:cNvPr id="24" name="Rovná spojovacia šípka 23"/>
          <p:cNvCxnSpPr/>
          <p:nvPr/>
        </p:nvCxnSpPr>
        <p:spPr bwMode="auto">
          <a:xfrm>
            <a:off x="5150292" y="4193177"/>
            <a:ext cx="185020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Rovná spojovacia šípka 24"/>
          <p:cNvCxnSpPr/>
          <p:nvPr/>
        </p:nvCxnSpPr>
        <p:spPr bwMode="auto">
          <a:xfrm>
            <a:off x="7000493" y="3529065"/>
            <a:ext cx="185020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2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dĺžnik 17"/>
          <p:cNvSpPr/>
          <p:nvPr/>
        </p:nvSpPr>
        <p:spPr>
          <a:xfrm>
            <a:off x="2242753" y="4829433"/>
            <a:ext cx="3412709" cy="851913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Obdĺžnik 16"/>
          <p:cNvSpPr/>
          <p:nvPr/>
        </p:nvSpPr>
        <p:spPr>
          <a:xfrm>
            <a:off x="648406" y="3667371"/>
            <a:ext cx="4614853" cy="740424"/>
          </a:xfrm>
          <a:prstGeom prst="rect">
            <a:avLst/>
          </a:prstGeom>
          <a:solidFill>
            <a:srgbClr val="8A002A"/>
          </a:solidFill>
          <a:ln>
            <a:solidFill>
              <a:srgbClr val="8A00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BlokTextu 3"/>
          <p:cNvSpPr txBox="1">
            <a:spLocks noChangeArrowheads="1"/>
          </p:cNvSpPr>
          <p:nvPr/>
        </p:nvSpPr>
        <p:spPr bwMode="auto">
          <a:xfrm>
            <a:off x="-429008" y="238931"/>
            <a:ext cx="5400546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sk-SK" sz="3200" b="1" dirty="0" smtClean="0">
                <a:solidFill>
                  <a:srgbClr val="8A002A"/>
                </a:solidFill>
                <a:latin typeface="Calibri" pitchFamily="34" charset="0"/>
                <a:cs typeface="Times New Roman" pitchFamily="18" charset="0"/>
              </a:rPr>
              <a:t>QUALITY OF GRADUATES</a:t>
            </a:r>
            <a:endParaRPr lang="en-US" altLang="sk-SK" sz="3200" b="1" dirty="0">
              <a:solidFill>
                <a:srgbClr val="8A002A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06" y="1399137"/>
            <a:ext cx="4614853" cy="2212629"/>
          </a:xfrm>
          <a:prstGeom prst="rect">
            <a:avLst/>
          </a:prstGeom>
          <a:ln>
            <a:solidFill>
              <a:srgbClr val="8A002A"/>
            </a:solidFill>
          </a:ln>
        </p:spPr>
      </p:pic>
      <p:sp>
        <p:nvSpPr>
          <p:cNvPr id="6" name="Obdĺžnik 3"/>
          <p:cNvSpPr>
            <a:spLocks noChangeArrowheads="1"/>
          </p:cNvSpPr>
          <p:nvPr/>
        </p:nvSpPr>
        <p:spPr bwMode="auto">
          <a:xfrm>
            <a:off x="646785" y="3685905"/>
            <a:ext cx="49220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The </a:t>
            </a:r>
            <a:r>
              <a:rPr lang="sk-SK" altLang="sk-SK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second</a:t>
            </a:r>
            <a:r>
              <a:rPr lang="sk-SK" alt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GB" alt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lowest</a:t>
            </a:r>
            <a:r>
              <a:rPr lang="sk-SK" alt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GB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unemployment </a:t>
            </a:r>
            <a:r>
              <a:rPr lang="sk-SK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% </a:t>
            </a:r>
            <a:r>
              <a:rPr lang="en-GB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of STU graduates</a:t>
            </a:r>
            <a:r>
              <a:rPr lang="sk-SK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a</a:t>
            </a:r>
            <a:r>
              <a:rPr lang="en-GB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mong other HEIs in </a:t>
            </a:r>
            <a:r>
              <a:rPr lang="en-GB" alt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Slovakia</a:t>
            </a:r>
            <a:r>
              <a:rPr lang="sk-SK" alt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(2019). </a:t>
            </a:r>
            <a:endParaRPr lang="en-GB" altLang="sk-SK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Obdĺžnik 5"/>
          <p:cNvSpPr>
            <a:spLocks noChangeArrowheads="1"/>
          </p:cNvSpPr>
          <p:nvPr/>
        </p:nvSpPr>
        <p:spPr bwMode="auto">
          <a:xfrm>
            <a:off x="2224216" y="4817077"/>
            <a:ext cx="34013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The highest </a:t>
            </a:r>
            <a:r>
              <a:rPr lang="sk-SK" altLang="sk-SK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salary</a:t>
            </a:r>
            <a:r>
              <a:rPr lang="sk-SK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sk-SK" altLang="sk-SK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average</a:t>
            </a:r>
            <a:r>
              <a:rPr lang="en-GB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of </a:t>
            </a:r>
            <a:r>
              <a:rPr lang="sk-SK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STU - g</a:t>
            </a:r>
            <a:r>
              <a:rPr lang="en-GB" altLang="sk-SK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raduates</a:t>
            </a:r>
            <a:r>
              <a:rPr lang="en-GB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among other HEIs in </a:t>
            </a:r>
            <a:r>
              <a:rPr lang="en-GB" alt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Slovakia</a:t>
            </a:r>
            <a:r>
              <a:rPr lang="sk-SK" altLang="sk-SK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sk-SK" alt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(2019).</a:t>
            </a:r>
            <a:endParaRPr lang="en-GB" altLang="sk-SK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156" r="-4248" b="39975"/>
          <a:stretch/>
        </p:blipFill>
        <p:spPr>
          <a:xfrm>
            <a:off x="5723423" y="1399137"/>
            <a:ext cx="2738157" cy="5051090"/>
          </a:xfrm>
          <a:prstGeom prst="rect">
            <a:avLst/>
          </a:prstGeom>
          <a:ln>
            <a:solidFill>
              <a:srgbClr val="8A002A"/>
            </a:solidFill>
          </a:ln>
        </p:spPr>
      </p:pic>
      <p:sp>
        <p:nvSpPr>
          <p:cNvPr id="7" name="BlokTextu 6"/>
          <p:cNvSpPr txBox="1">
            <a:spLocks noChangeArrowheads="1"/>
          </p:cNvSpPr>
          <p:nvPr/>
        </p:nvSpPr>
        <p:spPr bwMode="auto">
          <a:xfrm>
            <a:off x="6287504" y="2074564"/>
            <a:ext cx="768203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Public HEIs</a:t>
            </a:r>
          </a:p>
        </p:txBody>
      </p:sp>
      <p:sp>
        <p:nvSpPr>
          <p:cNvPr id="11" name="BlokTextu 10"/>
          <p:cNvSpPr txBox="1">
            <a:spLocks noChangeArrowheads="1"/>
          </p:cNvSpPr>
          <p:nvPr/>
        </p:nvSpPr>
        <p:spPr bwMode="auto">
          <a:xfrm>
            <a:off x="666941" y="3180991"/>
            <a:ext cx="593448" cy="4308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GB" sz="1100" b="1" dirty="0">
                <a:latin typeface="Calibri" panose="020F0502020204030204" pitchFamily="34" charset="0"/>
                <a:cs typeface="Calibri" panose="020F0502020204030204" pitchFamily="34" charset="0"/>
              </a:rPr>
              <a:t>Public HEIs</a:t>
            </a:r>
          </a:p>
        </p:txBody>
      </p:sp>
      <p:pic>
        <p:nvPicPr>
          <p:cNvPr id="12" name="Picture 8" descr="C:\Users\hornak\Desktop\PROR\graficky manual STU\stu dizajn manual\stu\png\STU-anfn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75" y="3278341"/>
            <a:ext cx="504198" cy="23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:\Users\hornak\Desktop\PROR\graficky manual STU\stu dizajn manual\stu\png\STU-anfn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75" y="4165329"/>
            <a:ext cx="504198" cy="23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C:\Users\hornak\Desktop\PROR\graficky manual STU\stu dizajn manual\stu\png\STU-anfn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75" y="4820493"/>
            <a:ext cx="504198" cy="23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hornak\Desktop\PROR\graficky manual STU\stu dizajn manual\stu\png\STU-anfn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14234" y="3268208"/>
            <a:ext cx="395711" cy="18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3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-7810" y="895864"/>
            <a:ext cx="9151809" cy="4596713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22386" y="720821"/>
            <a:ext cx="7465111" cy="487061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/>
          <a:lstStyle>
            <a:lvl1pPr marL="177800" indent="-1778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Continuing Education Centre</a:t>
            </a:r>
            <a:r>
              <a:rPr lang="sk-SK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variety of courses and retraining</a:t>
            </a:r>
            <a:r>
              <a:rPr 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s.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sk-SK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908050" lvl="1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Professional MBA Automotive </a:t>
            </a:r>
            <a:r>
              <a:rPr lang="en-GB" sz="2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Industr</a:t>
            </a:r>
            <a:r>
              <a:rPr lang="sk-SK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y: 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2-years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distance 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accredited</a:t>
            </a:r>
            <a:r>
              <a:rPr 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study </a:t>
            </a:r>
            <a:r>
              <a:rPr lang="en-GB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 professionals from automotive 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industry</a:t>
            </a:r>
            <a:r>
              <a:rPr 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Department of Technical Pedagogy</a:t>
            </a:r>
            <a:r>
              <a:rPr lang="sk-SK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Qualification for teaching in technical subject</a:t>
            </a:r>
            <a:r>
              <a:rPr lang="sk-SK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 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(2-years additional study for students)</a:t>
            </a:r>
            <a:r>
              <a:rPr 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GB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Third Age University</a:t>
            </a:r>
            <a:r>
              <a:rPr lang="sk-SK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: </a:t>
            </a:r>
            <a:r>
              <a:rPr lang="en-GB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support to the elderly and risk groups</a:t>
            </a:r>
            <a:r>
              <a:rPr 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</a:t>
            </a:r>
            <a:endParaRPr lang="en-GB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GB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Study of foreign languages</a:t>
            </a:r>
            <a:r>
              <a:rPr lang="sk-SK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en-GB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en-GB" sz="2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956550" y="5627688"/>
            <a:ext cx="971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sk-SK" altLang="sk-SK" sz="1800">
              <a:solidFill>
                <a:srgbClr val="AEAD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52841" y="248506"/>
            <a:ext cx="73618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8A002A"/>
                </a:solidFill>
                <a:latin typeface="Calibri" pitchFamily="34" charset="0"/>
              </a:rPr>
              <a:t>INSTITUTE OF LIFELONG LEARNING AT STU</a:t>
            </a:r>
            <a:endParaRPr lang="en-GB" sz="32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23" y="4637015"/>
            <a:ext cx="2445974" cy="18339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4274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ĺžnik 9"/>
          <p:cNvSpPr/>
          <p:nvPr/>
        </p:nvSpPr>
        <p:spPr>
          <a:xfrm>
            <a:off x="5742802" y="3546388"/>
            <a:ext cx="3101546" cy="2434282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-119506" y="296464"/>
            <a:ext cx="4969647" cy="66833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RESEARCH AT STU TODAY</a:t>
            </a:r>
          </a:p>
        </p:txBody>
      </p:sp>
      <p:sp>
        <p:nvSpPr>
          <p:cNvPr id="3" name="Zástupný symbol obsahu 2"/>
          <p:cNvSpPr txBox="1">
            <a:spLocks/>
          </p:cNvSpPr>
          <p:nvPr/>
        </p:nvSpPr>
        <p:spPr bwMode="auto">
          <a:xfrm>
            <a:off x="599244" y="3375175"/>
            <a:ext cx="4782123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charset="0"/>
              <a:buNone/>
              <a:defRPr/>
            </a:pPr>
            <a:r>
              <a:rPr lang="en-GB" sz="1800" b="1" dirty="0" smtClean="0">
                <a:solidFill>
                  <a:srgbClr val="8A002A"/>
                </a:solidFill>
                <a:latin typeface="Calibri" pitchFamily="34" charset="0"/>
              </a:rPr>
              <a:t>Centres of Excellence</a:t>
            </a:r>
          </a:p>
          <a:p>
            <a:pPr eaLnBrk="1" hangingPunct="1">
              <a:defRPr/>
            </a:pPr>
            <a:r>
              <a:rPr lang="en-GB" sz="1800" dirty="0" smtClean="0">
                <a:latin typeface="Calibri" pitchFamily="34" charset="0"/>
              </a:rPr>
              <a:t>SMART – technologies, systems and services</a:t>
            </a:r>
          </a:p>
          <a:p>
            <a:pPr eaLnBrk="1" hangingPunct="1">
              <a:defRPr/>
            </a:pPr>
            <a:r>
              <a:rPr lang="en-GB" sz="1800" dirty="0" smtClean="0">
                <a:latin typeface="Calibri" pitchFamily="34" charset="0"/>
              </a:rPr>
              <a:t>FLOOD PROTECTION systems</a:t>
            </a:r>
          </a:p>
          <a:p>
            <a:pPr eaLnBrk="1" hangingPunct="1">
              <a:defRPr/>
            </a:pPr>
            <a:r>
              <a:rPr lang="en-GB" sz="1800" dirty="0" smtClean="0">
                <a:latin typeface="Calibri" pitchFamily="34" charset="0"/>
              </a:rPr>
              <a:t>URBAN INFRASTRUCTURE</a:t>
            </a:r>
          </a:p>
          <a:p>
            <a:pPr eaLnBrk="1" hangingPunct="1">
              <a:defRPr/>
            </a:pPr>
            <a:r>
              <a:rPr lang="en-GB" sz="1800" dirty="0" smtClean="0">
                <a:latin typeface="Calibri" pitchFamily="34" charset="0"/>
              </a:rPr>
              <a:t>ENERGY - renewable energy sources </a:t>
            </a:r>
          </a:p>
          <a:p>
            <a:pPr eaLnBrk="1" hangingPunct="1">
              <a:defRPr/>
            </a:pPr>
            <a:r>
              <a:rPr lang="en-GB" sz="1800" dirty="0" smtClean="0">
                <a:latin typeface="Calibri" pitchFamily="34" charset="0"/>
              </a:rPr>
              <a:t>5-AXIS MACHINING </a:t>
            </a:r>
          </a:p>
          <a:p>
            <a:pPr eaLnBrk="1" hangingPunct="1">
              <a:defRPr/>
            </a:pPr>
            <a:r>
              <a:rPr lang="en-GB" sz="1800" dirty="0" smtClean="0">
                <a:latin typeface="Calibri" pitchFamily="34" charset="0"/>
              </a:rPr>
              <a:t>MATERIAL ANALYSIS (metal and non-metal)</a:t>
            </a:r>
          </a:p>
          <a:p>
            <a:pPr eaLnBrk="1" hangingPunct="1">
              <a:defRPr/>
            </a:pPr>
            <a:r>
              <a:rPr lang="en-GB" sz="1800" dirty="0" smtClean="0">
                <a:latin typeface="Calibri" pitchFamily="34" charset="0"/>
              </a:rPr>
              <a:t>INDUSTRIAL BIOTECHNOLOGY 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00" y="1244126"/>
            <a:ext cx="4454670" cy="21310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BlokTextu 4"/>
          <p:cNvSpPr txBox="1">
            <a:spLocks noChangeArrowheads="1"/>
          </p:cNvSpPr>
          <p:nvPr/>
        </p:nvSpPr>
        <p:spPr bwMode="auto">
          <a:xfrm>
            <a:off x="508508" y="884305"/>
            <a:ext cx="3079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 dirty="0" err="1">
                <a:solidFill>
                  <a:srgbClr val="8A002A"/>
                </a:solidFill>
                <a:latin typeface="Calibri" pitchFamily="34" charset="0"/>
              </a:rPr>
              <a:t>Domestic</a:t>
            </a:r>
            <a:r>
              <a:rPr lang="sk-SK" altLang="sk-SK" sz="1800" b="1" dirty="0">
                <a:solidFill>
                  <a:srgbClr val="8A002A"/>
                </a:solidFill>
                <a:latin typeface="Calibri" pitchFamily="34" charset="0"/>
              </a:rPr>
              <a:t> r</a:t>
            </a:r>
            <a:r>
              <a:rPr lang="en-GB" altLang="sk-SK" sz="1800" b="1" dirty="0" err="1">
                <a:solidFill>
                  <a:srgbClr val="8A002A"/>
                </a:solidFill>
                <a:latin typeface="Calibri" pitchFamily="34" charset="0"/>
              </a:rPr>
              <a:t>esearch</a:t>
            </a:r>
            <a:r>
              <a:rPr lang="en-GB" altLang="sk-SK" sz="1800" b="1" dirty="0">
                <a:solidFill>
                  <a:srgbClr val="8A002A"/>
                </a:solidFill>
                <a:latin typeface="Calibri" pitchFamily="34" charset="0"/>
              </a:rPr>
              <a:t> grant</a:t>
            </a:r>
            <a:r>
              <a:rPr lang="sk-SK" altLang="sk-SK" sz="1800" b="1" dirty="0">
                <a:solidFill>
                  <a:srgbClr val="8A002A"/>
                </a:solidFill>
                <a:latin typeface="Calibri" pitchFamily="34" charset="0"/>
              </a:rPr>
              <a:t>s</a:t>
            </a:r>
            <a:endParaRPr lang="en-GB" altLang="sk-SK" sz="1800" dirty="0">
              <a:latin typeface="Calibri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1"/>
          <a:stretch/>
        </p:blipFill>
        <p:spPr>
          <a:xfrm>
            <a:off x="5115697" y="1244126"/>
            <a:ext cx="3719152" cy="21310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dĺžnik 6"/>
          <p:cNvSpPr/>
          <p:nvPr/>
        </p:nvSpPr>
        <p:spPr>
          <a:xfrm>
            <a:off x="5008724" y="874794"/>
            <a:ext cx="2405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sk-SK" altLang="sk-SK" b="1" dirty="0" err="1" smtClean="0">
                <a:solidFill>
                  <a:srgbClr val="8A002A"/>
                </a:solidFill>
                <a:latin typeface="Calibri" pitchFamily="34" charset="0"/>
              </a:rPr>
              <a:t>Foreign</a:t>
            </a:r>
            <a:r>
              <a:rPr lang="sk-SK" altLang="sk-SK" b="1" dirty="0" smtClean="0">
                <a:solidFill>
                  <a:srgbClr val="8A002A"/>
                </a:solidFill>
                <a:latin typeface="Calibri" pitchFamily="34" charset="0"/>
              </a:rPr>
              <a:t> </a:t>
            </a:r>
            <a:r>
              <a:rPr lang="sk-SK" altLang="sk-SK" b="1" dirty="0">
                <a:solidFill>
                  <a:srgbClr val="8A002A"/>
                </a:solidFill>
                <a:latin typeface="Calibri" pitchFamily="34" charset="0"/>
              </a:rPr>
              <a:t>r</a:t>
            </a:r>
            <a:r>
              <a:rPr lang="en-GB" altLang="sk-SK" b="1" dirty="0" err="1">
                <a:solidFill>
                  <a:srgbClr val="8A002A"/>
                </a:solidFill>
                <a:latin typeface="Calibri" pitchFamily="34" charset="0"/>
              </a:rPr>
              <a:t>esearch</a:t>
            </a:r>
            <a:r>
              <a:rPr lang="en-GB" altLang="sk-SK" b="1" dirty="0">
                <a:solidFill>
                  <a:srgbClr val="8A002A"/>
                </a:solidFill>
                <a:latin typeface="Calibri" pitchFamily="34" charset="0"/>
              </a:rPr>
              <a:t> grant</a:t>
            </a:r>
            <a:r>
              <a:rPr lang="sk-SK" altLang="sk-SK" b="1" dirty="0">
                <a:solidFill>
                  <a:srgbClr val="8A002A"/>
                </a:solidFill>
                <a:latin typeface="Calibri" pitchFamily="34" charset="0"/>
              </a:rPr>
              <a:t>s</a:t>
            </a:r>
            <a:endParaRPr lang="en-GB" altLang="sk-SK" dirty="0">
              <a:latin typeface="Calibri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795319" y="3756925"/>
            <a:ext cx="2996513" cy="1981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Funds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obtained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by STU</a:t>
            </a:r>
            <a:r>
              <a:rPr kumimoji="0" lang="sk-SK" altLang="sk-SK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 2019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domestic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grant </a:t>
            </a:r>
            <a:r>
              <a:rPr kumimoji="0" lang="sk-SK" altLang="sk-SK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agencies</a:t>
            </a:r>
            <a:r>
              <a:rPr kumimoji="0" lang="sk-SK" altLang="sk-SK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sk-SK" altLang="sk-SK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/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7 844 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821 EUR</a:t>
            </a:r>
          </a:p>
          <a:p>
            <a:pPr lvl="0"/>
            <a:endParaRPr 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alt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Funds</a:t>
            </a:r>
            <a:r>
              <a:rPr lang="sk-SK" alt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alt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obtained</a:t>
            </a:r>
            <a:r>
              <a:rPr lang="sk-SK" alt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by STU </a:t>
            </a:r>
            <a:r>
              <a:rPr lang="sk-SK" alt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 2019 </a:t>
            </a:r>
            <a:r>
              <a:rPr lang="sk-SK" alt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sk-SK" alt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altLang="sk-SK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foreign</a:t>
            </a:r>
            <a:r>
              <a:rPr lang="sk-SK" alt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alt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grant </a:t>
            </a:r>
            <a:r>
              <a:rPr lang="sk-SK" altLang="sk-SK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agencies</a:t>
            </a:r>
            <a:r>
              <a:rPr lang="sk-SK" alt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sk-SK" altLang="sk-SK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2 188 </a:t>
            </a:r>
            <a:r>
              <a:rPr lang="sk-SK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248 EUR</a:t>
            </a:r>
            <a:endParaRPr lang="sk-SK" altLang="sk-SK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kumimoji="0" lang="sk-SK" altLang="sk-SK" sz="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844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4290756" y="1087749"/>
            <a:ext cx="4587574" cy="4787889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-103654" y="299135"/>
            <a:ext cx="5720149" cy="6016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FUTURE OF </a:t>
            </a:r>
            <a:r>
              <a:rPr lang="sk-SK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</a:t>
            </a:r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ESEARCH AT STU</a:t>
            </a:r>
            <a:endParaRPr lang="en-GB" altLang="sk-SK" sz="3200" dirty="0" smtClean="0"/>
          </a:p>
        </p:txBody>
      </p:sp>
      <p:sp>
        <p:nvSpPr>
          <p:cNvPr id="3" name="Zástupný symbol obsahu 2"/>
          <p:cNvSpPr txBox="1">
            <a:spLocks/>
          </p:cNvSpPr>
          <p:nvPr/>
        </p:nvSpPr>
        <p:spPr>
          <a:xfrm>
            <a:off x="4437806" y="1211315"/>
            <a:ext cx="4334426" cy="555109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981E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sk-SK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„</a:t>
            </a:r>
            <a:r>
              <a:rPr lang="en-GB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University research park STU</a:t>
            </a:r>
            <a:r>
              <a:rPr lang="sk-SK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“</a:t>
            </a:r>
            <a:r>
              <a:rPr lang="sk-SK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roject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financed by EU structural Funds (Operational Program of Research and Development) in the value of 80 mil. €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</a:p>
          <a:p>
            <a:pPr>
              <a:buFont typeface="Arial" charset="0"/>
              <a:buNone/>
              <a:defRPr/>
            </a:pPr>
            <a:endParaRPr lang="en-GB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University research park in Bratislava 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focused on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i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nformation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and communication technologies, electrical engineering, automation and control systems, 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nanoelectronics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and photonics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en-GB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en-GB" sz="1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University research park in </a:t>
            </a:r>
            <a:r>
              <a:rPr lang="en-GB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Trnava</a:t>
            </a:r>
            <a:r>
              <a:rPr lang="en-GB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focused 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 m</a:t>
            </a:r>
            <a:r>
              <a:rPr lang="en-GB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aterial</a:t>
            </a:r>
            <a:r>
              <a:rPr lang="en-GB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engineering, ion and plasma technology, automation and computerization of industrial processes</a:t>
            </a:r>
            <a:r>
              <a:rPr lang="sk-SK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.</a:t>
            </a: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" y="1093750"/>
            <a:ext cx="3364197" cy="2237191"/>
          </a:xfrm>
          <a:prstGeom prst="rect">
            <a:avLst/>
          </a:prstGeom>
          <a:ln>
            <a:solidFill>
              <a:srgbClr val="8A002A"/>
            </a:solidFill>
          </a:ln>
        </p:spPr>
      </p:pic>
      <p:sp>
        <p:nvSpPr>
          <p:cNvPr id="6" name="BlokTextu 5"/>
          <p:cNvSpPr txBox="1"/>
          <p:nvPr/>
        </p:nvSpPr>
        <p:spPr>
          <a:xfrm>
            <a:off x="1491313" y="5665701"/>
            <a:ext cx="2652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alibri" pitchFamily="34" charset="0"/>
              </a:rPr>
              <a:t>University research park in </a:t>
            </a:r>
            <a:r>
              <a:rPr lang="en-GB" sz="1400" dirty="0" err="1">
                <a:latin typeface="Calibri" pitchFamily="34" charset="0"/>
              </a:rPr>
              <a:t>Trnava</a:t>
            </a:r>
            <a:endParaRPr lang="sk-SK" sz="1400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" y="3428510"/>
            <a:ext cx="3364197" cy="2237191"/>
          </a:xfrm>
          <a:prstGeom prst="rect">
            <a:avLst/>
          </a:prstGeom>
          <a:ln>
            <a:solidFill>
              <a:srgbClr val="8A002A"/>
            </a:solidFill>
          </a:ln>
        </p:spPr>
      </p:pic>
    </p:spTree>
    <p:extLst>
      <p:ext uri="{BB962C8B-B14F-4D97-AF65-F5344CB8AC3E}">
        <p14:creationId xmlns:p14="http://schemas.microsoft.com/office/powerpoint/2010/main" val="2950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-413088" y="186422"/>
            <a:ext cx="6326659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3200" b="1" dirty="0" smtClean="0">
                <a:solidFill>
                  <a:srgbClr val="FFFF00"/>
                </a:solidFill>
              </a:rPr>
              <a:t>   </a:t>
            </a:r>
            <a:r>
              <a:rPr lang="en-GB" altLang="sk-SK" sz="3200" b="1" dirty="0" smtClean="0">
                <a:solidFill>
                  <a:srgbClr val="8A002A"/>
                </a:solidFill>
                <a:latin typeface="Calibri" pitchFamily="34" charset="0"/>
              </a:rPr>
              <a:t>INTERNATIONAL COOPERATION</a:t>
            </a:r>
            <a:endParaRPr lang="en-GB" altLang="sk-SK" sz="3200" b="1" dirty="0">
              <a:solidFill>
                <a:srgbClr val="8A002A"/>
              </a:solidFill>
              <a:latin typeface="Calibri" pitchFamily="34" charset="0"/>
            </a:endParaRPr>
          </a:p>
        </p:txBody>
      </p:sp>
      <p:pic>
        <p:nvPicPr>
          <p:cNvPr id="4" name="Picture 36" descr="international-communit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330" y="2407122"/>
            <a:ext cx="2411936" cy="24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539412" y="4410177"/>
            <a:ext cx="3299173" cy="1518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"/>
              </a:spcBef>
              <a:defRPr/>
            </a:pP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MOBILITIES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5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Erasmus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5000"/>
              </a:spcBef>
              <a:buFont typeface="Arial" panose="020B0604020202020204" pitchFamily="34" charset="0"/>
              <a:buChar char="•"/>
              <a:defRPr/>
            </a:pP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CEEPUS, IAESTE, BEST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5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National Scholarship program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5495850" y="4302279"/>
            <a:ext cx="3508195" cy="207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"/>
              </a:spcBef>
              <a:defRPr/>
            </a:pP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MEMBERSHIPS</a:t>
            </a:r>
            <a:endParaRPr lang="sk-SK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5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European Universities Association</a:t>
            </a:r>
            <a:endParaRPr lang="sk-SK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5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European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Society for Engineering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endParaRPr lang="sk-SK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ct val="5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others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(2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institutional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memberships &gt; 500 individual)</a:t>
            </a: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473608" y="1383877"/>
            <a:ext cx="35081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 PROJECTS</a:t>
            </a:r>
            <a:r>
              <a:rPr 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IN 2019</a:t>
            </a:r>
            <a:r>
              <a:rPr lang="en-GB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CEEPUS</a:t>
            </a:r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ERASMUS+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TEMPUS</a:t>
            </a:r>
          </a:p>
          <a:p>
            <a:r>
              <a:rPr lang="sk-SK" dirty="0" err="1"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: 78 </a:t>
            </a:r>
            <a:r>
              <a:rPr lang="sk-SK" dirty="0" err="1">
                <a:latin typeface="Calibri" panose="020F0502020204030204" pitchFamily="34" charset="0"/>
                <a:cs typeface="Calibri" panose="020F0502020204030204" pitchFamily="34" charset="0"/>
              </a:rPr>
              <a:t>projects</a:t>
            </a:r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539412" y="1383877"/>
            <a:ext cx="39137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latin typeface="Calibri" pitchFamily="34" charset="0"/>
                <a:cs typeface="Calibri" pitchFamily="34" charset="0"/>
              </a:rPr>
              <a:t>INTERNATIONAL AGREEMENTS</a:t>
            </a:r>
            <a:r>
              <a:rPr lang="sk-SK" b="1" dirty="0" smtClean="0">
                <a:latin typeface="Calibri" pitchFamily="34" charset="0"/>
                <a:cs typeface="Calibri" pitchFamily="34" charset="0"/>
              </a:rPr>
              <a:t> IN 2019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University Agreements</a:t>
            </a:r>
            <a:r>
              <a:rPr lang="sk-SK" dirty="0" smtClean="0">
                <a:latin typeface="Calibri" pitchFamily="34" charset="0"/>
                <a:cs typeface="Calibri" pitchFamily="34" charset="0"/>
              </a:rPr>
              <a:t>: 115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Faculty agreements</a:t>
            </a:r>
            <a:r>
              <a:rPr lang="sk-SK" dirty="0" smtClean="0">
                <a:latin typeface="Calibri" pitchFamily="34" charset="0"/>
                <a:cs typeface="Calibri" pitchFamily="34" charset="0"/>
              </a:rPr>
              <a:t>: 41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Erasmus</a:t>
            </a:r>
            <a:r>
              <a:rPr lang="sk-SK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agreements</a:t>
            </a:r>
            <a:r>
              <a:rPr lang="sk-SK" dirty="0" smtClean="0">
                <a:latin typeface="Calibri" pitchFamily="34" charset="0"/>
                <a:cs typeface="Calibri" pitchFamily="34" charset="0"/>
              </a:rPr>
              <a:t>: 268</a:t>
            </a:r>
            <a:endParaRPr lang="en-GB" dirty="0">
              <a:latin typeface="Calibri" pitchFamily="34" charset="0"/>
              <a:cs typeface="Calibri" pitchFamily="34" charset="0"/>
            </a:endParaRPr>
          </a:p>
          <a:p>
            <a:endParaRPr lang="en-GB" dirty="0">
              <a:latin typeface="Calibri" pitchFamily="34" charset="0"/>
              <a:cs typeface="Calibri" pitchFamily="34" charset="0"/>
            </a:endParaRPr>
          </a:p>
          <a:p>
            <a:endParaRPr lang="sk-SK" dirty="0"/>
          </a:p>
        </p:txBody>
      </p:sp>
      <p:pic>
        <p:nvPicPr>
          <p:cNvPr id="9" name="Picture 8" descr="C:\Users\hornak\Desktop\PROR\graficky manual STU\stu dizajn manual\stu\png\STU-anfn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575" y="294944"/>
            <a:ext cx="1205983" cy="5649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470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5120851" y="3053176"/>
            <a:ext cx="4127155" cy="3796085"/>
          </a:xfrm>
          <a:prstGeom prst="rect">
            <a:avLst/>
          </a:prstGeom>
          <a:solidFill>
            <a:srgbClr val="8A002A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325126" y="303940"/>
            <a:ext cx="5767388" cy="7048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INDUSTRIAL COOPERATION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73136" y="1741537"/>
            <a:ext cx="4066825" cy="4609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981E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sk-SK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800  </a:t>
            </a: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Industrial contracts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Diploma Thesis and trainings for students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Collaborating projects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Mobility and industrial placements in European research area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Entrepreneurship support </a:t>
            </a:r>
            <a:b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22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for start-up, spin-off</a:t>
            </a:r>
          </a:p>
          <a:p>
            <a:pPr>
              <a:buFont typeface="Arial" charset="0"/>
              <a:buNone/>
              <a:defRPr/>
            </a:pPr>
            <a:endParaRPr lang="en-GB" dirty="0" smtClean="0"/>
          </a:p>
          <a:p>
            <a:pPr>
              <a:buFont typeface="Arial" charset="0"/>
              <a:buNone/>
              <a:defRPr/>
            </a:pPr>
            <a:endParaRPr lang="en-GB" dirty="0" smtClean="0"/>
          </a:p>
        </p:txBody>
      </p:sp>
      <p:sp>
        <p:nvSpPr>
          <p:cNvPr id="4" name="BlokTextu 3"/>
          <p:cNvSpPr txBox="1"/>
          <p:nvPr/>
        </p:nvSpPr>
        <p:spPr>
          <a:xfrm>
            <a:off x="5323711" y="3243649"/>
            <a:ext cx="3924295" cy="3200876"/>
          </a:xfrm>
          <a:prstGeom prst="rect">
            <a:avLst/>
          </a:prstGeom>
          <a:noFill/>
          <a:ln>
            <a:solidFill>
              <a:srgbClr val="8A002A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sk-SK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eaLnBrk="1" hangingPunct="1">
              <a:defRPr/>
            </a:pP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Volkswagen, PSE, Siemens,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Atos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ABB Bratislava, Samsung, IBM, HP, ESET,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Applied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Precision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Danubia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Nanotech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Nanodesign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Slovenské elektrárne, ZSE Distribúcia, SEPS,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Evonik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Fermas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Bioenergy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</a:t>
            </a:r>
            <a:r>
              <a:rPr lang="sk-SK" sz="2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Dopravoprojekt</a:t>
            </a:r>
            <a:r>
              <a:rPr lang="sk-SK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Slovenský vodohospodársky podnik, Národná diaľničná spoločnosť, SPP... </a:t>
            </a: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/>
          <a:stretch/>
        </p:blipFill>
        <p:spPr>
          <a:xfrm>
            <a:off x="5120851" y="0"/>
            <a:ext cx="4182758" cy="324364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0599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/>
          <p:cNvSpPr/>
          <p:nvPr/>
        </p:nvSpPr>
        <p:spPr>
          <a:xfrm>
            <a:off x="597329" y="1601917"/>
            <a:ext cx="5659395" cy="4168688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250953" y="315099"/>
            <a:ext cx="4949825" cy="1286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200" dirty="0" smtClean="0">
                <a:solidFill>
                  <a:srgbClr val="8A00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TECHNOLOGY INCUBATOR</a:t>
            </a:r>
            <a:r>
              <a:rPr lang="sk-SK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3" name="Obdĺžnik 2"/>
          <p:cNvSpPr/>
          <p:nvPr/>
        </p:nvSpPr>
        <p:spPr>
          <a:xfrm>
            <a:off x="690291" y="1726506"/>
            <a:ext cx="525938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Start-up </a:t>
            </a:r>
            <a:r>
              <a:rPr lang="sk-SK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</a:t>
            </a:r>
            <a:r>
              <a:rPr lang="en-GB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ffice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GB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InQb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program</a:t>
            </a:r>
            <a:endParaRPr lang="sk-SK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016250" y="31115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662374" y="2198836"/>
            <a:ext cx="55943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Start-up Office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program is designed mainly for students and graduates, who plan to establish their own innovative business with focus on production in the area of technology. For 3 months, they can use an equipped office, as well as consulting in the area of setting up a business and drafting a business plan.</a:t>
            </a:r>
            <a:endParaRPr lang="sk-SK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62374" y="4070820"/>
            <a:ext cx="5753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InQb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Program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is designed for those who are either planning to, or have already established their own innovative business focused on production in the area of technology. </a:t>
            </a:r>
            <a:endParaRPr lang="sk-SK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7569716" y="6093055"/>
            <a:ext cx="1394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u="sng" dirty="0" smtClean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www.inqb.sk</a:t>
            </a:r>
            <a:endParaRPr lang="sk-SK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69" y="2438552"/>
            <a:ext cx="2698266" cy="272759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/>
          <a:stretch/>
        </p:blipFill>
        <p:spPr>
          <a:xfrm>
            <a:off x="6409296" y="4750600"/>
            <a:ext cx="2561639" cy="84344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678" y="2208"/>
            <a:ext cx="3194321" cy="23941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125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/>
          <p:cNvSpPr txBox="1"/>
          <p:nvPr/>
        </p:nvSpPr>
        <p:spPr>
          <a:xfrm>
            <a:off x="179174" y="261156"/>
            <a:ext cx="44305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3200" b="1" dirty="0">
                <a:solidFill>
                  <a:srgbClr val="8A002A"/>
                </a:solidFill>
                <a:latin typeface="Calibri" pitchFamily="34" charset="0"/>
              </a:rPr>
              <a:t>SERVICES FOR STUDENTS</a:t>
            </a:r>
            <a:endParaRPr lang="sk-SK" altLang="sk-SK" sz="3200" b="1" dirty="0">
              <a:solidFill>
                <a:srgbClr val="8A002A"/>
              </a:solidFill>
              <a:latin typeface="Calibri" pitchFamily="34" charset="0"/>
            </a:endParaRPr>
          </a:p>
          <a:p>
            <a:endParaRPr lang="sk-SK" dirty="0"/>
          </a:p>
        </p:txBody>
      </p:sp>
      <p:sp>
        <p:nvSpPr>
          <p:cNvPr id="10" name="Obdĺžnik 9"/>
          <p:cNvSpPr/>
          <p:nvPr/>
        </p:nvSpPr>
        <p:spPr>
          <a:xfrm>
            <a:off x="586946" y="2499970"/>
            <a:ext cx="8557054" cy="3388025"/>
          </a:xfrm>
          <a:prstGeom prst="rect">
            <a:avLst/>
          </a:prstGeom>
          <a:solidFill>
            <a:srgbClr val="8A002A"/>
          </a:solidFill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276"/>
            <a:ext cx="2082147" cy="1388097"/>
          </a:xfrm>
          <a:prstGeom prst="rect">
            <a:avLst/>
          </a:prstGeom>
          <a:ln>
            <a:solidFill>
              <a:srgbClr val="6E0000"/>
            </a:solidFill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818607" y="2829579"/>
            <a:ext cx="5186511" cy="3113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77800" indent="-1778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libraries, on-line access to 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databases</a:t>
            </a:r>
            <a:endParaRPr lang="sk-SK" altLang="sk-SK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altLang="sk-SK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ree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Internet</a:t>
            </a:r>
            <a:endParaRPr lang="sk-SK" altLang="sk-SK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student 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houses</a:t>
            </a:r>
            <a:endParaRPr lang="sk-SK" altLang="sk-SK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altLang="sk-SK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anteens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buffets</a:t>
            </a:r>
            <a:endParaRPr lang="sk-SK" altLang="sk-SK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GB" altLang="sk-SK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ealth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care 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endParaRPr lang="sk-SK" altLang="sk-SK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port facilities</a:t>
            </a:r>
            <a:endParaRPr lang="sk-SK" altLang="sk-SK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GB" altLang="sk-SK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niversity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Ensemble </a:t>
            </a:r>
            <a:r>
              <a:rPr lang="sk-SK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altLang="sk-SK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Technik</a:t>
            </a:r>
            <a:r>
              <a:rPr lang="sk-SK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altLang="sk-SK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sk-SK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Char char="•"/>
            </a:pPr>
            <a:endParaRPr lang="sk-SK" altLang="sk-SK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 b="18478"/>
          <a:stretch/>
        </p:blipFill>
        <p:spPr>
          <a:xfrm>
            <a:off x="7537622" y="1111872"/>
            <a:ext cx="1606378" cy="1375579"/>
          </a:xfrm>
          <a:prstGeom prst="rect">
            <a:avLst/>
          </a:prstGeom>
          <a:ln>
            <a:solidFill>
              <a:srgbClr val="6E0000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09" y="1111873"/>
            <a:ext cx="1300843" cy="1380500"/>
          </a:xfrm>
          <a:prstGeom prst="rect">
            <a:avLst/>
          </a:prstGeom>
          <a:ln>
            <a:solidFill>
              <a:srgbClr val="6E0000"/>
            </a:solidFill>
          </a:ln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28" y="1111873"/>
            <a:ext cx="2070751" cy="1380500"/>
          </a:xfrm>
          <a:prstGeom prst="rect">
            <a:avLst/>
          </a:prstGeom>
          <a:ln>
            <a:solidFill>
              <a:srgbClr val="6E0000"/>
            </a:solidFill>
          </a:ln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47" y="1111873"/>
            <a:ext cx="2070751" cy="1380500"/>
          </a:xfrm>
          <a:prstGeom prst="rect">
            <a:avLst/>
          </a:prstGeom>
          <a:ln>
            <a:solidFill>
              <a:srgbClr val="6E0000"/>
            </a:solidFill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"/>
          <a:stretch/>
        </p:blipFill>
        <p:spPr>
          <a:xfrm>
            <a:off x="6236779" y="2604129"/>
            <a:ext cx="2907221" cy="4253871"/>
          </a:xfrm>
          <a:prstGeom prst="rect">
            <a:avLst/>
          </a:prstGeom>
          <a:ln>
            <a:solidFill>
              <a:srgbClr val="A50021"/>
            </a:solidFill>
          </a:ln>
        </p:spPr>
      </p:pic>
    </p:spTree>
    <p:extLst>
      <p:ext uri="{BB962C8B-B14F-4D97-AF65-F5344CB8AC3E}">
        <p14:creationId xmlns:p14="http://schemas.microsoft.com/office/powerpoint/2010/main" val="10231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ĺžnik 20"/>
          <p:cNvSpPr/>
          <p:nvPr/>
        </p:nvSpPr>
        <p:spPr>
          <a:xfrm>
            <a:off x="6143429" y="0"/>
            <a:ext cx="3000571" cy="6858000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-452333" y="312164"/>
            <a:ext cx="6595762" cy="563562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200" dirty="0" smtClean="0">
                <a:solidFill>
                  <a:srgbClr val="8A002A"/>
                </a:solidFill>
                <a:latin typeface="Calibri" pitchFamily="34" charset="0"/>
                <a:cs typeface="Calibri" pitchFamily="34" charset="0"/>
              </a:rPr>
              <a:t>STU – RANKINGS AND AWARDS</a:t>
            </a:r>
            <a:endParaRPr lang="en-US" sz="3200" dirty="0" smtClean="0"/>
          </a:p>
        </p:txBody>
      </p:sp>
      <p:sp>
        <p:nvSpPr>
          <p:cNvPr id="4" name="Obdĺžnik 4"/>
          <p:cNvSpPr>
            <a:spLocks noChangeArrowheads="1"/>
          </p:cNvSpPr>
          <p:nvPr/>
        </p:nvSpPr>
        <p:spPr bwMode="auto">
          <a:xfrm>
            <a:off x="3173453" y="2151003"/>
            <a:ext cx="387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2000" b="1" dirty="0">
                <a:solidFill>
                  <a:srgbClr val="910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position </a:t>
            </a:r>
            <a:r>
              <a:rPr lang="en-GB" altLang="sk-SK" sz="2000" b="1" dirty="0" smtClean="0">
                <a:solidFill>
                  <a:srgbClr val="910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7</a:t>
            </a:r>
            <a:r>
              <a:rPr lang="sk-SK" altLang="sk-SK" sz="2000" b="1" dirty="0" smtClean="0">
                <a:solidFill>
                  <a:srgbClr val="910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51 - 800</a:t>
            </a:r>
            <a:r>
              <a:rPr lang="en-GB" altLang="sk-SK" sz="2000" b="1" dirty="0" smtClean="0">
                <a:solidFill>
                  <a:srgbClr val="910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altLang="sk-SK" sz="2000" b="1" dirty="0">
                <a:solidFill>
                  <a:srgbClr val="910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</a:t>
            </a:r>
            <a:r>
              <a:rPr lang="en-GB" altLang="sk-SK" sz="2000" b="1" dirty="0" smtClean="0">
                <a:solidFill>
                  <a:srgbClr val="910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</a:t>
            </a:r>
            <a:r>
              <a:rPr lang="sk-SK" altLang="sk-SK" sz="2000" b="1" dirty="0" smtClean="0">
                <a:solidFill>
                  <a:srgbClr val="910F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</a:t>
            </a:r>
            <a:endParaRPr lang="en-GB" altLang="sk-SK" sz="2000" b="1" dirty="0">
              <a:solidFill>
                <a:srgbClr val="910F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7" y="1816359"/>
            <a:ext cx="2563635" cy="1117745"/>
          </a:xfrm>
          <a:prstGeom prst="rect">
            <a:avLst/>
          </a:prstGeom>
        </p:spPr>
      </p:pic>
      <p:sp>
        <p:nvSpPr>
          <p:cNvPr id="11" name="Obdĺžnik 4"/>
          <p:cNvSpPr>
            <a:spLocks noChangeArrowheads="1"/>
          </p:cNvSpPr>
          <p:nvPr/>
        </p:nvSpPr>
        <p:spPr bwMode="auto">
          <a:xfrm>
            <a:off x="3173453" y="3179479"/>
            <a:ext cx="387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2000" b="1" dirty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position </a:t>
            </a:r>
            <a:r>
              <a:rPr lang="sk-SK" altLang="sk-SK" sz="2000" b="1" dirty="0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801 - 900</a:t>
            </a:r>
            <a:r>
              <a:rPr lang="en-GB" altLang="sk-SK" sz="2000" b="1" dirty="0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altLang="sk-SK" sz="2000" b="1" dirty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</a:t>
            </a:r>
            <a:r>
              <a:rPr lang="en-GB" altLang="sk-SK" sz="2000" b="1" dirty="0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</a:t>
            </a:r>
            <a:r>
              <a:rPr lang="sk-SK" altLang="sk-SK" sz="2000" b="1" dirty="0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20</a:t>
            </a:r>
            <a:endParaRPr lang="en-GB" altLang="sk-SK" sz="2000" b="1" dirty="0">
              <a:solidFill>
                <a:srgbClr val="8A0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3" name="Obdĺžnik 4"/>
          <p:cNvSpPr>
            <a:spLocks noChangeArrowheads="1"/>
          </p:cNvSpPr>
          <p:nvPr/>
        </p:nvSpPr>
        <p:spPr bwMode="auto">
          <a:xfrm>
            <a:off x="3173453" y="4286926"/>
            <a:ext cx="3873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2000" b="1" dirty="0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2nd </a:t>
            </a:r>
            <a:r>
              <a:rPr lang="sk-SK" altLang="sk-SK" sz="2000" b="1" dirty="0" err="1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best</a:t>
            </a:r>
            <a:r>
              <a:rPr lang="sk-SK" altLang="sk-SK" sz="2000" b="1" dirty="0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sk-SK" altLang="sk-SK" sz="2000" b="1" dirty="0" err="1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slovak</a:t>
            </a:r>
            <a:r>
              <a:rPr lang="sk-SK" altLang="sk-SK" sz="2000" b="1" dirty="0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sk-SK" altLang="sk-SK" sz="2000" b="1" dirty="0" err="1" smtClean="0">
                <a:solidFill>
                  <a:srgbClr val="8A0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University</a:t>
            </a:r>
            <a:endParaRPr lang="en-GB" altLang="sk-SK" sz="2000" b="1" dirty="0">
              <a:solidFill>
                <a:srgbClr val="8A0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71" y="2510669"/>
            <a:ext cx="2785700" cy="183016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49" y="437216"/>
            <a:ext cx="2785700" cy="18571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9" y="2968659"/>
            <a:ext cx="2569093" cy="86476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71" y="4553465"/>
            <a:ext cx="1350248" cy="19129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Obrázok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572" y="4552460"/>
            <a:ext cx="1358199" cy="19139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45" y="4003878"/>
            <a:ext cx="1876099" cy="119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1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ĺžnik 8"/>
          <p:cNvSpPr/>
          <p:nvPr/>
        </p:nvSpPr>
        <p:spPr>
          <a:xfrm>
            <a:off x="0" y="767072"/>
            <a:ext cx="9144000" cy="5287739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" name="Picture 10" descr="Slovakia : free map, free blank map, free outline map, free base map : boundaries, hydrography, main cities, names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" t="1242" r="536" b="533"/>
          <a:stretch/>
        </p:blipFill>
        <p:spPr bwMode="auto">
          <a:xfrm>
            <a:off x="630195" y="926956"/>
            <a:ext cx="8062782" cy="4934094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  <a:extLst/>
        </p:spPr>
      </p:pic>
      <p:sp>
        <p:nvSpPr>
          <p:cNvPr id="4" name="BlokTextu 3"/>
          <p:cNvSpPr txBox="1">
            <a:spLocks noChangeArrowheads="1"/>
          </p:cNvSpPr>
          <p:nvPr/>
        </p:nvSpPr>
        <p:spPr>
          <a:xfrm>
            <a:off x="0" y="274629"/>
            <a:ext cx="2115898" cy="49244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altLang="sk-SK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k-SK" altLang="sk-SK" sz="3200" dirty="0" smtClean="0">
                <a:solidFill>
                  <a:srgbClr val="8A002A"/>
                </a:solidFill>
                <a:latin typeface="Calibri" pitchFamily="34" charset="0"/>
                <a:cs typeface="Times New Roman" pitchFamily="18" charset="0"/>
              </a:rPr>
              <a:t>SLOVAKIA</a:t>
            </a:r>
            <a:endParaRPr lang="en-US" altLang="sk-SK" sz="3200" dirty="0" smtClean="0">
              <a:solidFill>
                <a:srgbClr val="8A002A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1143495" y="3888635"/>
            <a:ext cx="672280" cy="677474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sp>
        <p:nvSpPr>
          <p:cNvPr id="6" name="Ovál 5"/>
          <p:cNvSpPr/>
          <p:nvPr/>
        </p:nvSpPr>
        <p:spPr>
          <a:xfrm>
            <a:off x="1699285" y="3583117"/>
            <a:ext cx="441325" cy="428625"/>
          </a:xfrm>
          <a:prstGeom prst="ellipse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5" y="926955"/>
            <a:ext cx="1890290" cy="126019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934" y="4112538"/>
            <a:ext cx="2045043" cy="174851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59944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249"/>
            <a:ext cx="9144000" cy="6918005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73907" y="670589"/>
            <a:ext cx="4535487" cy="51831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SLOVAK UNIVERSITY </a:t>
            </a:r>
            <a:br>
              <a:rPr lang="sk-SK" altLang="sk-SK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sk-SK" altLang="sk-SK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OF TECHNOLOGY </a:t>
            </a:r>
            <a:br>
              <a:rPr lang="sk-SK" altLang="sk-SK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sk-SK" altLang="sk-SK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BRATISLAVA</a:t>
            </a:r>
            <a:r>
              <a:rPr lang="sk-SK" altLang="sk-SK" sz="3200" b="1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sk-SK" altLang="sk-SK" sz="32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altLang="sk-SK" sz="4000" b="1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sk-SK" altLang="sk-SK" sz="4000" b="1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altLang="sk-SK" b="1" dirty="0" err="1" smtClean="0">
                <a:solidFill>
                  <a:schemeClr val="bg1"/>
                </a:solidFill>
                <a:latin typeface="Calibri" pitchFamily="34" charset="0"/>
              </a:rPr>
              <a:t>Vazovova</a:t>
            </a:r>
            <a:r>
              <a:rPr lang="sk-SK" altLang="sk-SK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  <a:t>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  <a:t>812 43 Bratislava 1</a:t>
            </a:r>
            <a:b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  <a:t>Slovakia</a:t>
            </a:r>
            <a:b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sk-SK" altLang="sk-SK" b="1" dirty="0">
                <a:solidFill>
                  <a:schemeClr val="bg1"/>
                </a:solidFill>
                <a:latin typeface="Calibri" pitchFamily="34" charset="0"/>
              </a:rPr>
              <a:t>www.stuba.sk</a:t>
            </a:r>
            <a:endParaRPr lang="en-GB" altLang="sk-SK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41" y="-51628"/>
            <a:ext cx="4575813" cy="69347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6530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ĺžnik 4"/>
          <p:cNvSpPr/>
          <p:nvPr/>
        </p:nvSpPr>
        <p:spPr>
          <a:xfrm>
            <a:off x="5574890" y="0"/>
            <a:ext cx="3323968" cy="6474941"/>
          </a:xfrm>
          <a:prstGeom prst="rect">
            <a:avLst/>
          </a:prstGeom>
          <a:solidFill>
            <a:srgbClr val="8A002A"/>
          </a:solidFill>
          <a:ln>
            <a:solidFill>
              <a:srgbClr val="8A00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159283" y="274629"/>
            <a:ext cx="5084883" cy="61865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SLOVAKIA - BRIEF OVERVIEW</a:t>
            </a:r>
          </a:p>
        </p:txBody>
      </p:sp>
      <p:sp>
        <p:nvSpPr>
          <p:cNvPr id="3" name="Zástupný symbol obsahu 2"/>
          <p:cNvSpPr txBox="1">
            <a:spLocks/>
          </p:cNvSpPr>
          <p:nvPr/>
        </p:nvSpPr>
        <p:spPr>
          <a:xfrm>
            <a:off x="579715" y="1282981"/>
            <a:ext cx="4995175" cy="44452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981E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Official name:</a:t>
            </a:r>
            <a:r>
              <a:rPr lang="sk-SK" altLang="sk-SK" sz="2200" b="1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 Republic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Date of establishment: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GB" altLang="sk-SK" sz="2200" baseline="4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January 1993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Area:</a:t>
            </a:r>
            <a:r>
              <a:rPr lang="sk-SK" altLang="sk-SK" sz="2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49,035 km</a:t>
            </a:r>
            <a:r>
              <a:rPr lang="en-GB" altLang="sk-SK" sz="2200" baseline="400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Population:</a:t>
            </a:r>
            <a:r>
              <a:rPr lang="sk-SK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5.4 million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Capital:</a:t>
            </a:r>
            <a:r>
              <a:rPr lang="sk-SK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Bratislava (43</a:t>
            </a:r>
            <a:r>
              <a:rPr lang="sk-SK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</a:t>
            </a:r>
            <a:r>
              <a:rPr lang="sk-SK" altLang="sk-SK" sz="2200" dirty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725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inhabitants)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Official language:</a:t>
            </a:r>
            <a:r>
              <a:rPr lang="sk-SK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Currency:</a:t>
            </a:r>
            <a:r>
              <a:rPr lang="sk-SK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Euro (1 € = 100 cents)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Time zone:</a:t>
            </a:r>
            <a:r>
              <a:rPr lang="sk-SK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Central European (GMT +1)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Weather:</a:t>
            </a:r>
            <a:r>
              <a:rPr lang="sk-SK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</a:t>
            </a:r>
            <a:r>
              <a:rPr lang="en-GB" altLang="sk-SK" sz="2200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ontinental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climate (4 seasons) </a:t>
            </a:r>
          </a:p>
          <a:p>
            <a:r>
              <a:rPr lang="en-GB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Political system</a:t>
            </a:r>
            <a:r>
              <a:rPr lang="sk-SK" altLang="sk-SK" sz="22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GB" altLang="sk-SK" sz="22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parliamentary democracy </a:t>
            </a:r>
          </a:p>
          <a:p>
            <a:endParaRPr lang="en-GB" altLang="sk-SK" sz="22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34" y="3908535"/>
            <a:ext cx="2926080" cy="19507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BlokTextu 6"/>
          <p:cNvSpPr txBox="1"/>
          <p:nvPr/>
        </p:nvSpPr>
        <p:spPr>
          <a:xfrm>
            <a:off x="5699999" y="5922824"/>
            <a:ext cx="12831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Bratislava</a:t>
            </a:r>
            <a:endParaRPr lang="sk-SK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834" y="1478850"/>
            <a:ext cx="2926080" cy="17796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BlokTextu 7"/>
          <p:cNvSpPr txBox="1"/>
          <p:nvPr/>
        </p:nvSpPr>
        <p:spPr>
          <a:xfrm>
            <a:off x="5699999" y="3258485"/>
            <a:ext cx="144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sk-SK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22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Tatras</a:t>
            </a:r>
            <a:endParaRPr lang="sk-SK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bdĺžnik 10"/>
          <p:cNvSpPr/>
          <p:nvPr/>
        </p:nvSpPr>
        <p:spPr>
          <a:xfrm>
            <a:off x="7685734" y="274629"/>
            <a:ext cx="1026368" cy="1023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80" y="330561"/>
            <a:ext cx="742500" cy="927755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5912765" y="638073"/>
            <a:ext cx="17080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Coat of </a:t>
            </a:r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arms</a:t>
            </a:r>
            <a:endParaRPr lang="sk-SK" sz="2200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2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Slovakia</a:t>
            </a:r>
          </a:p>
        </p:txBody>
      </p:sp>
    </p:spTree>
    <p:extLst>
      <p:ext uri="{BB962C8B-B14F-4D97-AF65-F5344CB8AC3E}">
        <p14:creationId xmlns:p14="http://schemas.microsoft.com/office/powerpoint/2010/main" val="68850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631092" y="1272745"/>
            <a:ext cx="7191632" cy="4775964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263233" y="329980"/>
            <a:ext cx="8925217" cy="968375"/>
          </a:xfrm>
          <a:prstGeom prst="rect">
            <a:avLst/>
          </a:prstGeom>
        </p:spPr>
        <p:txBody>
          <a:bodyPr vert="horz" lIns="0" tIns="0" rIns="0" bIns="0" rtlCol="0" anchor="t" anchorCtr="0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SLOVAKIA</a:t>
            </a:r>
            <a:r>
              <a:rPr lang="sk-SK" altLang="sk-SK" sz="3200" dirty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- </a:t>
            </a:r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UNESCO NATURAL AND CULTURAL HERITAGE</a:t>
            </a:r>
          </a:p>
        </p:txBody>
      </p:sp>
      <p:sp>
        <p:nvSpPr>
          <p:cNvPr id="3" name="Zástupný symbol obsahu 2"/>
          <p:cNvSpPr txBox="1">
            <a:spLocks/>
          </p:cNvSpPr>
          <p:nvPr/>
        </p:nvSpPr>
        <p:spPr>
          <a:xfrm>
            <a:off x="1746089" y="1389395"/>
            <a:ext cx="7165334" cy="4659313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981E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village of </a:t>
            </a: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Vlkolínec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with traditional log houses</a:t>
            </a:r>
            <a:endParaRPr lang="sk-SK" alt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Bardejov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town conservation reserve</a:t>
            </a:r>
          </a:p>
          <a:p>
            <a:pPr>
              <a:lnSpc>
                <a:spcPct val="150000"/>
              </a:lnSpc>
            </a:pP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Spišsk</a:t>
            </a:r>
            <a:r>
              <a:rPr lang="sk-SK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hrad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(castle) and its associated cultural monuments</a:t>
            </a:r>
          </a:p>
          <a:p>
            <a:pPr>
              <a:lnSpc>
                <a:spcPct val="150000"/>
              </a:lnSpc>
            </a:pP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Wooden Churches of the Slovak part of the Carpathian Mountain Area</a:t>
            </a:r>
          </a:p>
          <a:p>
            <a:pPr>
              <a:lnSpc>
                <a:spcPct val="150000"/>
              </a:lnSpc>
            </a:pP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area of Slovak Karst (</a:t>
            </a: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Slovensk</a:t>
            </a:r>
            <a:r>
              <a:rPr lang="sk-SK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ý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kras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Primeval Beech Forests of the Carpathians</a:t>
            </a:r>
          </a:p>
          <a:p>
            <a:pPr>
              <a:lnSpc>
                <a:spcPct val="150000"/>
              </a:lnSpc>
            </a:pP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historic town of </a:t>
            </a: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Banská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sk-SK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Štiavnica</a:t>
            </a:r>
            <a:endParaRPr lang="en-GB" altLang="sk-SK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GB" altLang="sk-SK" sz="22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6" name="Picture 4" descr="C:\Users\Chrena\Desktop\spiš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04" y="2574093"/>
            <a:ext cx="859415" cy="643487"/>
          </a:xfrm>
          <a:prstGeom prst="rect">
            <a:avLst/>
          </a:prstGeom>
          <a:noFill/>
          <a:ln>
            <a:solidFill>
              <a:srgbClr val="6E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hrena\Desktop\vlkolínec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0"/>
          <a:stretch/>
        </p:blipFill>
        <p:spPr bwMode="auto">
          <a:xfrm>
            <a:off x="612430" y="1272745"/>
            <a:ext cx="859415" cy="719247"/>
          </a:xfrm>
          <a:prstGeom prst="rect">
            <a:avLst/>
          </a:prstGeom>
          <a:noFill/>
          <a:ln>
            <a:solidFill>
              <a:srgbClr val="6E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Chrena\Desktop\bardej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0" y="1972816"/>
            <a:ext cx="860989" cy="641108"/>
          </a:xfrm>
          <a:prstGeom prst="rect">
            <a:avLst/>
          </a:prstGeom>
          <a:noFill/>
          <a:ln>
            <a:solidFill>
              <a:srgbClr val="6E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Chrena\Desktop\drevený kostolí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5" y="3223758"/>
            <a:ext cx="861854" cy="582815"/>
          </a:xfrm>
          <a:prstGeom prst="rect">
            <a:avLst/>
          </a:prstGeom>
          <a:noFill/>
          <a:ln>
            <a:solidFill>
              <a:srgbClr val="6E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Chrena\Desktop\kra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5" y="3815576"/>
            <a:ext cx="860612" cy="573168"/>
          </a:xfrm>
          <a:prstGeom prst="rect">
            <a:avLst/>
          </a:prstGeom>
          <a:noFill/>
          <a:ln>
            <a:solidFill>
              <a:srgbClr val="6E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Chrena\Desktop\le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00" y="4381781"/>
            <a:ext cx="859754" cy="883298"/>
          </a:xfrm>
          <a:prstGeom prst="rect">
            <a:avLst/>
          </a:prstGeom>
          <a:noFill/>
          <a:ln>
            <a:solidFill>
              <a:srgbClr val="6E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:\Users\Chrena\Desktop\štiavnica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0" t="673" r="3016" b="2680"/>
          <a:stretch/>
        </p:blipFill>
        <p:spPr bwMode="auto">
          <a:xfrm>
            <a:off x="610181" y="5265079"/>
            <a:ext cx="860273" cy="783629"/>
          </a:xfrm>
          <a:prstGeom prst="rect">
            <a:avLst/>
          </a:prstGeom>
          <a:noFill/>
          <a:ln>
            <a:solidFill>
              <a:srgbClr val="6E0000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0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0" y="778476"/>
            <a:ext cx="9144000" cy="5313405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2" name="Picture 7" descr="C:\Users\Chrena\Desktop\gol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39" y="4468531"/>
            <a:ext cx="2251709" cy="15011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 txBox="1">
            <a:spLocks/>
          </p:cNvSpPr>
          <p:nvPr/>
        </p:nvSpPr>
        <p:spPr>
          <a:xfrm>
            <a:off x="166370" y="276717"/>
            <a:ext cx="5745823" cy="58420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SLOVAKIA - CULTURE AND SPORT</a:t>
            </a:r>
          </a:p>
        </p:txBody>
      </p:sp>
      <p:sp>
        <p:nvSpPr>
          <p:cNvPr id="3" name="Zástupný symbol obsahu 2"/>
          <p:cNvSpPr txBox="1">
            <a:spLocks/>
          </p:cNvSpPr>
          <p:nvPr/>
        </p:nvSpPr>
        <p:spPr>
          <a:xfrm>
            <a:off x="610870" y="3345363"/>
            <a:ext cx="8465732" cy="106513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rgbClr val="981E3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altLang="sk-SK" sz="22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GB" altLang="sk-SK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Wide range of sport facilities: cycling, hiking, skating, water sports, tennis, golf, skiing, snowboarding</a:t>
            </a:r>
            <a:r>
              <a:rPr lang="sk-SK" altLang="sk-SK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.</a:t>
            </a:r>
            <a:r>
              <a:rPr lang="en-GB" altLang="sk-SK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endParaRPr lang="en-GB" altLang="sk-SK" sz="2200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8" y="1007365"/>
            <a:ext cx="3974974" cy="264998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BlokTextu 12"/>
          <p:cNvSpPr txBox="1"/>
          <p:nvPr/>
        </p:nvSpPr>
        <p:spPr>
          <a:xfrm>
            <a:off x="1817922" y="975606"/>
            <a:ext cx="2704651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sk-SK" sz="21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Typical Slovak folklore  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101" y="1001187"/>
            <a:ext cx="3974973" cy="26561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BlokTextu 14"/>
          <p:cNvSpPr txBox="1"/>
          <p:nvPr/>
        </p:nvSpPr>
        <p:spPr>
          <a:xfrm>
            <a:off x="4908575" y="1009079"/>
            <a:ext cx="3782023" cy="101566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altLang="sk-SK" sz="21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 </a:t>
            </a:r>
            <a:r>
              <a:rPr lang="en-GB" altLang="sk-SK" sz="21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most </a:t>
            </a:r>
            <a:r>
              <a:rPr lang="en-GB" altLang="sk-SK" sz="2100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successful </a:t>
            </a:r>
            <a:r>
              <a:rPr lang="en-GB" altLang="sk-SK" sz="21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sport</a:t>
            </a:r>
            <a:r>
              <a:rPr lang="sk-SK" altLang="sk-SK" sz="21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en-GB" altLang="sk-SK" sz="21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sk-SK" altLang="sk-SK" sz="2100" dirty="0" smtClean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GB" altLang="sk-SK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ice-hockey</a:t>
            </a:r>
            <a:endParaRPr lang="sk-SK" altLang="sk-SK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20" name="Picture 5" descr="C:\Users\Chrena\Desktop\HIKI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69" y="4468531"/>
            <a:ext cx="2064369" cy="15011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Chrena\Desktop\spla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14" y="4468531"/>
            <a:ext cx="2009027" cy="15011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Users\Chrena\Desktop\jasná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748" y="4468531"/>
            <a:ext cx="2219326" cy="150114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0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ĺžnik 10"/>
          <p:cNvSpPr/>
          <p:nvPr/>
        </p:nvSpPr>
        <p:spPr>
          <a:xfrm>
            <a:off x="6963032" y="0"/>
            <a:ext cx="2180968" cy="6858000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258248" y="321935"/>
            <a:ext cx="6757472" cy="968375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dirty="0" smtClean="0">
                <a:solidFill>
                  <a:srgbClr val="8A002A"/>
                </a:solidFill>
                <a:latin typeface="Calibri" pitchFamily="34" charset="0"/>
                <a:cs typeface="Calibri" pitchFamily="34" charset="0"/>
              </a:rPr>
              <a:t>SLOVAK UNIVERSITY OF TECHNOLOGY</a:t>
            </a:r>
            <a:r>
              <a:rPr lang="sk-SK" dirty="0" smtClean="0">
                <a:solidFill>
                  <a:srgbClr val="8A002A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dirty="0" smtClean="0">
                <a:solidFill>
                  <a:srgbClr val="8A002A"/>
                </a:solidFill>
                <a:latin typeface="Calibri" pitchFamily="34" charset="0"/>
                <a:cs typeface="Calibri" pitchFamily="34" charset="0"/>
              </a:rPr>
              <a:t>       ORIGIN AND HISTORY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476250" y="1625861"/>
            <a:ext cx="62439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1762</a:t>
            </a:r>
            <a:r>
              <a:rPr lang="sk-SK" sz="2100" dirty="0">
                <a:latin typeface="Calibri" pitchFamily="34" charset="0"/>
                <a:cs typeface="Calibri" pitchFamily="34" charset="0"/>
              </a:rPr>
              <a:t> 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Mining </a:t>
            </a:r>
            <a:r>
              <a:rPr lang="en-GB" sz="2100" b="1" dirty="0">
                <a:latin typeface="Calibri" pitchFamily="34" charset="0"/>
                <a:cs typeface="Calibri" pitchFamily="34" charset="0"/>
              </a:rPr>
              <a:t>and Forestry Academy 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under 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empress of Maria 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Theresa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first </a:t>
            </a:r>
            <a:r>
              <a:rPr lang="en-GB" sz="2100" b="1" dirty="0">
                <a:latin typeface="Calibri" pitchFamily="34" charset="0"/>
                <a:cs typeface="Calibri" pitchFamily="34" charset="0"/>
              </a:rPr>
              <a:t>technical higher education 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institution </a:t>
            </a:r>
            <a:r>
              <a:rPr lang="en-GB" sz="2100" b="1" dirty="0">
                <a:latin typeface="Calibri" pitchFamily="34" charset="0"/>
                <a:cs typeface="Calibri" pitchFamily="34" charset="0"/>
              </a:rPr>
              <a:t>in the 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world</a:t>
            </a:r>
            <a:r>
              <a:rPr lang="sk-SK" sz="21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founded 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in </a:t>
            </a:r>
            <a:r>
              <a:rPr lang="en-GB" sz="2100" dirty="0" err="1">
                <a:latin typeface="Calibri" pitchFamily="34" charset="0"/>
                <a:cs typeface="Calibri" pitchFamily="34" charset="0"/>
              </a:rPr>
              <a:t>Banská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100" dirty="0" err="1" smtClean="0">
                <a:latin typeface="Calibri" pitchFamily="34" charset="0"/>
                <a:cs typeface="Calibri" pitchFamily="34" charset="0"/>
              </a:rPr>
              <a:t>Štiavnica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.</a:t>
            </a:r>
            <a:endParaRPr lang="en-GB" sz="2100" dirty="0">
              <a:latin typeface="Calibri" pitchFamily="34" charset="0"/>
              <a:cs typeface="Calibri" pitchFamily="34" charset="0"/>
            </a:endParaRPr>
          </a:p>
          <a:p>
            <a:endParaRPr lang="sk-SK" sz="2100" dirty="0"/>
          </a:p>
        </p:txBody>
      </p:sp>
      <p:sp>
        <p:nvSpPr>
          <p:cNvPr id="7" name="BlokTextu 6"/>
          <p:cNvSpPr txBox="1"/>
          <p:nvPr/>
        </p:nvSpPr>
        <p:spPr>
          <a:xfrm>
            <a:off x="476250" y="2966232"/>
            <a:ext cx="63116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1937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University </a:t>
            </a:r>
            <a:r>
              <a:rPr lang="en-GB" sz="2100" b="1" dirty="0">
                <a:latin typeface="Calibri" pitchFamily="34" charset="0"/>
                <a:cs typeface="Calibri" pitchFamily="34" charset="0"/>
              </a:rPr>
              <a:t>of Technology of M. R. </a:t>
            </a:r>
            <a:r>
              <a:rPr lang="en-GB" sz="2100" b="1" dirty="0" err="1" smtClean="0">
                <a:latin typeface="Calibri" pitchFamily="34" charset="0"/>
                <a:cs typeface="Calibri" pitchFamily="34" charset="0"/>
              </a:rPr>
              <a:t>Štefánik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 first 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Slovak technical university was founded in </a:t>
            </a:r>
            <a:r>
              <a:rPr lang="en-GB" sz="2100" dirty="0" err="1" smtClean="0">
                <a:latin typeface="Calibri" pitchFamily="34" charset="0"/>
                <a:cs typeface="Calibri" pitchFamily="34" charset="0"/>
              </a:rPr>
              <a:t>Košice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.</a:t>
            </a:r>
            <a:endParaRPr lang="sk-SK" sz="2100" dirty="0">
              <a:latin typeface="Calibri" pitchFamily="34" charset="0"/>
              <a:cs typeface="Calibri" pitchFamily="34" charset="0"/>
            </a:endParaRPr>
          </a:p>
          <a:p>
            <a:endParaRPr lang="sk-SK" sz="2100" dirty="0"/>
          </a:p>
        </p:txBody>
      </p:sp>
      <p:sp>
        <p:nvSpPr>
          <p:cNvPr id="8" name="BlokTextu 7"/>
          <p:cNvSpPr txBox="1"/>
          <p:nvPr/>
        </p:nvSpPr>
        <p:spPr>
          <a:xfrm>
            <a:off x="476250" y="3912929"/>
            <a:ext cx="665732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1939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Slovak </a:t>
            </a:r>
            <a:r>
              <a:rPr lang="en-GB" sz="2100" b="1" dirty="0">
                <a:latin typeface="Calibri" pitchFamily="34" charset="0"/>
                <a:cs typeface="Calibri" pitchFamily="34" charset="0"/>
              </a:rPr>
              <a:t>University of Technology, </a:t>
            </a:r>
            <a:r>
              <a:rPr lang="en-GB" sz="2100" b="1" dirty="0" smtClean="0">
                <a:latin typeface="Calibri" pitchFamily="34" charset="0"/>
                <a:cs typeface="Calibri" pitchFamily="34" charset="0"/>
              </a:rPr>
              <a:t>Bratislava</a:t>
            </a:r>
            <a:r>
              <a:rPr lang="sk-SK" sz="2100" dirty="0" smtClean="0">
                <a:latin typeface="Calibri" pitchFamily="34" charset="0"/>
                <a:cs typeface="Calibri" pitchFamily="34" charset="0"/>
              </a:rPr>
              <a:t>:</a:t>
            </a:r>
            <a:endParaRPr lang="sk-SK" sz="2100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100" dirty="0" smtClean="0">
                <a:latin typeface="Calibri" pitchFamily="34" charset="0"/>
                <a:cs typeface="Calibri" pitchFamily="34" charset="0"/>
              </a:rPr>
              <a:t>Branch 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of Construction 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Engineering</a:t>
            </a:r>
            <a:endParaRPr lang="sk-SK" sz="2100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100" dirty="0" smtClean="0">
                <a:latin typeface="Calibri" pitchFamily="34" charset="0"/>
                <a:cs typeface="Calibri" pitchFamily="34" charset="0"/>
              </a:rPr>
              <a:t>Branch 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of Specialized 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Sciences</a:t>
            </a:r>
            <a:endParaRPr lang="sk-SK" sz="2100" dirty="0" smtClean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100" dirty="0" smtClean="0">
                <a:latin typeface="Calibri" pitchFamily="34" charset="0"/>
                <a:cs typeface="Calibri" pitchFamily="34" charset="0"/>
              </a:rPr>
              <a:t>Branch 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of Forestry and Agricultural 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Engineering</a:t>
            </a:r>
            <a:endParaRPr lang="sk-SK" sz="2100" dirty="0" smtClean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sz="2100" dirty="0" smtClean="0">
                <a:latin typeface="Calibri" pitchFamily="34" charset="0"/>
                <a:cs typeface="Calibri" pitchFamily="34" charset="0"/>
              </a:rPr>
              <a:t>Branch </a:t>
            </a:r>
            <a:r>
              <a:rPr lang="en-GB" sz="2100" dirty="0">
                <a:latin typeface="Calibri" pitchFamily="34" charset="0"/>
                <a:cs typeface="Calibri" pitchFamily="34" charset="0"/>
              </a:rPr>
              <a:t>of Chemical </a:t>
            </a:r>
            <a:r>
              <a:rPr lang="en-GB" sz="2100" dirty="0" smtClean="0">
                <a:latin typeface="Calibri" pitchFamily="34" charset="0"/>
                <a:cs typeface="Calibri" pitchFamily="34" charset="0"/>
              </a:rPr>
              <a:t>Engineering</a:t>
            </a:r>
            <a:endParaRPr lang="sk-SK" sz="2100" dirty="0">
              <a:latin typeface="Calibri" pitchFamily="34" charset="0"/>
              <a:cs typeface="Calibri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GB" altLang="ko-KR" sz="2100" dirty="0" smtClean="0">
                <a:latin typeface="Calibri" pitchFamily="34" charset="0"/>
                <a:cs typeface="Calibri" pitchFamily="34" charset="0"/>
              </a:rPr>
              <a:t>Branch </a:t>
            </a:r>
            <a:r>
              <a:rPr lang="en-GB" altLang="ko-KR" sz="2100" dirty="0">
                <a:latin typeface="Calibri" pitchFamily="34" charset="0"/>
                <a:cs typeface="Calibri" pitchFamily="34" charset="0"/>
              </a:rPr>
              <a:t>of Mechanical and Electrical </a:t>
            </a:r>
            <a:r>
              <a:rPr lang="en-GB" altLang="ko-KR" sz="2100" dirty="0" smtClean="0">
                <a:latin typeface="Calibri" pitchFamily="34" charset="0"/>
                <a:cs typeface="Calibri" pitchFamily="34" charset="0"/>
              </a:rPr>
              <a:t>Engineering</a:t>
            </a:r>
            <a:r>
              <a:rPr lang="sk-SK" altLang="ko-KR" sz="2100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GB" altLang="ko-KR" sz="21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2100" dirty="0">
              <a:latin typeface="Calibri" pitchFamily="34" charset="0"/>
              <a:cs typeface="Calibri" pitchFamily="34" charset="0"/>
            </a:endParaRPr>
          </a:p>
          <a:p>
            <a:endParaRPr lang="sk-SK" sz="2100" dirty="0"/>
          </a:p>
        </p:txBody>
      </p:sp>
      <p:pic>
        <p:nvPicPr>
          <p:cNvPr id="9" name="Picture 7" descr="obr"/>
          <p:cNvPicPr>
            <a:picLocks noChangeAspect="1" noChangeArrowheads="1"/>
          </p:cNvPicPr>
          <p:nvPr/>
        </p:nvPicPr>
        <p:blipFill>
          <a:blip r:embed="rId2" cstate="email">
            <a:extLst/>
          </a:blip>
          <a:srcRect/>
          <a:stretch>
            <a:fillRect/>
          </a:stretch>
        </p:blipFill>
        <p:spPr bwMode="auto">
          <a:xfrm>
            <a:off x="7070912" y="1015033"/>
            <a:ext cx="2004929" cy="139692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0"/>
          </a:effectLst>
          <a:extLst/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368"/>
                    </a14:imgEffect>
                    <a14:imgEffect>
                      <a14:saturation sat="0"/>
                    </a14:imgEffect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773" y="3157349"/>
            <a:ext cx="1965205" cy="265253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BlokTextu 3"/>
          <p:cNvSpPr txBox="1"/>
          <p:nvPr/>
        </p:nvSpPr>
        <p:spPr>
          <a:xfrm>
            <a:off x="6998439" y="5828634"/>
            <a:ext cx="18053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sk-SK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sz="11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rector</a:t>
            </a:r>
            <a:r>
              <a:rPr lang="sk-SK" sz="11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Prof. Jur Hronec</a:t>
            </a:r>
            <a:endParaRPr lang="sk-SK" sz="1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6981566" y="2411958"/>
            <a:ext cx="19271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Mining and Forestry </a:t>
            </a:r>
            <a:r>
              <a:rPr lang="en-GB" sz="1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Academy</a:t>
            </a:r>
            <a:r>
              <a:rPr lang="sk-SK" sz="1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sk-SK" sz="11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 Banská Štiavnica</a:t>
            </a:r>
            <a:endParaRPr lang="sk-SK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84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0" y="1556950"/>
            <a:ext cx="9144000" cy="4442255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 txBox="1">
            <a:spLocks/>
          </p:cNvSpPr>
          <p:nvPr/>
        </p:nvSpPr>
        <p:spPr>
          <a:xfrm>
            <a:off x="258248" y="275431"/>
            <a:ext cx="8079302" cy="852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 UNIVERSITY OF TECHNOLOGY</a:t>
            </a:r>
            <a:r>
              <a:rPr lang="sk-SK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(STU)</a:t>
            </a:r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sk-SK" altLang="sk-SK" sz="3200" dirty="0" smtClean="0">
              <a:solidFill>
                <a:srgbClr val="8A002A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NOWADAYS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505383" y="1690474"/>
            <a:ext cx="452542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STU in numbers: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sk-SK" altLang="sk-SK" sz="22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68</a:t>
            </a:r>
            <a:r>
              <a:rPr lang="en-GB" altLang="sk-SK" sz="22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664</a:t>
            </a:r>
            <a:r>
              <a:rPr lang="en-GB" altLang="sk-SK" sz="2200" b="1" dirty="0" smtClean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graduates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10 976 </a:t>
            </a:r>
            <a:r>
              <a:rPr lang="en-GB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students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</a:t>
            </a:r>
            <a:r>
              <a:rPr lang="en-GB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faculties (schools)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</a:t>
            </a:r>
            <a:r>
              <a:rPr lang="en-GB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institute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740</a:t>
            </a:r>
            <a:r>
              <a:rPr lang="en-GB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research projects </a:t>
            </a:r>
            <a:endParaRPr lang="sk-SK" altLang="sk-SK" sz="2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400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study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programmes</a:t>
            </a:r>
            <a:endParaRPr lang="sk-SK" altLang="sk-SK" sz="2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250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contractual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research projects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116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framework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agreements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with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foreign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universities</a:t>
            </a:r>
            <a:endParaRPr lang="sk-SK" altLang="sk-SK" sz="2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90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international</a:t>
            </a:r>
            <a:r>
              <a:rPr lang="sk-SK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sk-SK" altLang="sk-SK" sz="2200" dirty="0" err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projects</a:t>
            </a:r>
            <a:endParaRPr lang="en-GB" altLang="sk-SK" sz="2200" dirty="0">
              <a:solidFill>
                <a:schemeClr val="bg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altLang="sk-SK" sz="2200" b="1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1 280 </a:t>
            </a:r>
            <a:r>
              <a:rPr lang="en-GB" altLang="sk-SK" sz="2200" dirty="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teaching and research staff</a:t>
            </a:r>
          </a:p>
          <a:p>
            <a:endParaRPr lang="sk-SK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641" y="1122736"/>
            <a:ext cx="3612292" cy="5358383"/>
          </a:xfrm>
          <a:prstGeom prst="rect">
            <a:avLst/>
          </a:prstGeom>
          <a:ln>
            <a:solidFill>
              <a:srgbClr val="8A00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4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ĺžnik 7"/>
          <p:cNvSpPr/>
          <p:nvPr/>
        </p:nvSpPr>
        <p:spPr>
          <a:xfrm>
            <a:off x="4114800" y="1674341"/>
            <a:ext cx="4630586" cy="4015945"/>
          </a:xfrm>
          <a:prstGeom prst="rect">
            <a:avLst/>
          </a:prstGeom>
          <a:solidFill>
            <a:srgbClr val="8A002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Zástupný symbol obsahu 2"/>
          <p:cNvSpPr txBox="1">
            <a:spLocks/>
          </p:cNvSpPr>
          <p:nvPr/>
        </p:nvSpPr>
        <p:spPr bwMode="auto">
          <a:xfrm>
            <a:off x="4605915" y="1733057"/>
            <a:ext cx="3941763" cy="412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/>
          <a:lstStyle>
            <a:lvl1pPr defTabSz="4572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en-GB" altLang="sk-SK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STU offers</a:t>
            </a:r>
            <a:r>
              <a:rPr lang="en-GB" altLang="sk-SK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</a:t>
            </a:r>
          </a:p>
          <a:p>
            <a:pPr eaLnBrk="1" hangingPunct="1">
              <a:buFont typeface="Arial" charset="0"/>
              <a:buNone/>
            </a:pPr>
            <a:r>
              <a:rPr lang="en-GB" altLang="sk-SK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unity of education and scientific research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engineering and arts</a:t>
            </a:r>
          </a:p>
          <a:p>
            <a:pPr eaLnBrk="1" hangingPunct="1">
              <a:buFont typeface="Arial" charset="0"/>
              <a:buNone/>
            </a:pPr>
            <a:endParaRPr lang="en-GB" altLang="sk-SK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en-GB" altLang="sk-SK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theoretical-practical learning 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methods (link to Mining academy </a:t>
            </a:r>
            <a:b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</a:t>
            </a:r>
            <a:r>
              <a:rPr lang="en-GB" altLang="sk-SK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Banská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altLang="sk-SK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Štiavnica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  <a:p>
            <a:pPr eaLnBrk="1" hangingPunct="1">
              <a:buFont typeface="Arial" charset="0"/>
              <a:buNone/>
            </a:pPr>
            <a:endParaRPr lang="en-GB" altLang="sk-SK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eaLnBrk="1" hangingPunct="1">
              <a:buFont typeface="Arial" charset="0"/>
              <a:buNone/>
            </a:pP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direct </a:t>
            </a:r>
            <a:r>
              <a:rPr lang="en-GB" altLang="sk-SK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cooperation with industry </a:t>
            </a:r>
            <a:r>
              <a:rPr lang="en-GB" altLang="sk-SK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&amp; strong </a:t>
            </a:r>
            <a:r>
              <a:rPr lang="en-GB" altLang="sk-SK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international links</a:t>
            </a:r>
          </a:p>
        </p:txBody>
      </p:sp>
      <p:sp>
        <p:nvSpPr>
          <p:cNvPr id="3" name="Nadpis 1"/>
          <p:cNvSpPr txBox="1">
            <a:spLocks/>
          </p:cNvSpPr>
          <p:nvPr/>
        </p:nvSpPr>
        <p:spPr>
          <a:xfrm>
            <a:off x="258248" y="275431"/>
            <a:ext cx="8079302" cy="852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981E3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SLOVAK UNIVERSITY OF TECHNOLOGY</a:t>
            </a:r>
            <a:r>
              <a:rPr lang="sk-SK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(STU)</a:t>
            </a:r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sk-SK" altLang="sk-SK" sz="3200" dirty="0" smtClean="0">
              <a:solidFill>
                <a:srgbClr val="8A002A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en-GB" altLang="sk-SK" sz="3200" dirty="0" smtClean="0">
                <a:solidFill>
                  <a:srgbClr val="8A002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NOWADAYS</a:t>
            </a:r>
          </a:p>
        </p:txBody>
      </p:sp>
      <p:sp>
        <p:nvSpPr>
          <p:cNvPr id="4" name="Šípka nahor 3"/>
          <p:cNvSpPr/>
          <p:nvPr/>
        </p:nvSpPr>
        <p:spPr>
          <a:xfrm>
            <a:off x="6040382" y="2911282"/>
            <a:ext cx="209550" cy="409575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sp>
        <p:nvSpPr>
          <p:cNvPr id="5" name="Šípka nahor 4"/>
          <p:cNvSpPr/>
          <p:nvPr/>
        </p:nvSpPr>
        <p:spPr>
          <a:xfrm>
            <a:off x="6081862" y="4353767"/>
            <a:ext cx="209550" cy="409575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sp>
        <p:nvSpPr>
          <p:cNvPr id="6" name="Šípka dolu 2"/>
          <p:cNvSpPr/>
          <p:nvPr/>
        </p:nvSpPr>
        <p:spPr>
          <a:xfrm>
            <a:off x="6387594" y="2911283"/>
            <a:ext cx="201613" cy="409575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sp>
        <p:nvSpPr>
          <p:cNvPr id="7" name="Šípka dolu 9"/>
          <p:cNvSpPr/>
          <p:nvPr/>
        </p:nvSpPr>
        <p:spPr>
          <a:xfrm>
            <a:off x="6409229" y="4378926"/>
            <a:ext cx="203200" cy="409575"/>
          </a:xfrm>
          <a:prstGeom prst="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/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09" y="1343819"/>
            <a:ext cx="3119865" cy="4599781"/>
          </a:xfrm>
          <a:prstGeom prst="rect">
            <a:avLst/>
          </a:prstGeom>
          <a:ln>
            <a:solidFill>
              <a:srgbClr val="8A002A"/>
            </a:solidFill>
          </a:ln>
        </p:spPr>
      </p:pic>
    </p:spTree>
    <p:extLst>
      <p:ext uri="{BB962C8B-B14F-4D97-AF65-F5344CB8AC3E}">
        <p14:creationId xmlns:p14="http://schemas.microsoft.com/office/powerpoint/2010/main" val="305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0" y="3285272"/>
            <a:ext cx="9144000" cy="1138879"/>
          </a:xfrm>
          <a:prstGeom prst="rect">
            <a:avLst/>
          </a:prstGeom>
          <a:solidFill>
            <a:srgbClr val="8A002A"/>
          </a:solidFill>
          <a:ln>
            <a:solidFill>
              <a:srgbClr val="8A00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-79460" y="284003"/>
            <a:ext cx="7934325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3200" b="1" dirty="0" smtClean="0">
                <a:solidFill>
                  <a:srgbClr val="8A002A"/>
                </a:solidFill>
                <a:latin typeface="Calibri" pitchFamily="34" charset="0"/>
              </a:rPr>
              <a:t>STU - FACULTIES AND UNIVERSITY CENTRES</a:t>
            </a:r>
            <a:endParaRPr lang="sk-SK" altLang="sk-SK" sz="3200" b="1" dirty="0">
              <a:solidFill>
                <a:srgbClr val="8A002A"/>
              </a:solidFill>
              <a:latin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956550" y="5627688"/>
            <a:ext cx="971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sk-SK" altLang="sk-SK" sz="1800">
              <a:solidFill>
                <a:srgbClr val="AEAD9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219200" y="-3195638"/>
            <a:ext cx="7924800" cy="398463"/>
          </a:xfrm>
          <a:prstGeom prst="rect">
            <a:avLst/>
          </a:prstGeom>
          <a:gradFill rotWithShape="1">
            <a:gsLst>
              <a:gs pos="0">
                <a:srgbClr val="FF6600"/>
              </a:gs>
              <a:gs pos="100000">
                <a:srgbClr val="762F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sk-SK" altLang="sk-SK" sz="2000" b="1">
              <a:solidFill>
                <a:srgbClr val="4D4D4D"/>
              </a:solidFill>
            </a:endParaRPr>
          </a:p>
        </p:txBody>
      </p:sp>
      <p:sp>
        <p:nvSpPr>
          <p:cNvPr id="16" name="Obdĺžnik 2"/>
          <p:cNvSpPr>
            <a:spLocks noChangeArrowheads="1"/>
          </p:cNvSpPr>
          <p:nvPr/>
        </p:nvSpPr>
        <p:spPr bwMode="auto">
          <a:xfrm>
            <a:off x="3172373" y="4523697"/>
            <a:ext cx="592837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latin typeface="Calibri" pitchFamily="34" charset="0"/>
              </a:rPr>
              <a:t>Institute of Management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latin typeface="Calibri" pitchFamily="34" charset="0"/>
              </a:rPr>
              <a:t>Lifelong Learning Institute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latin typeface="Calibri" pitchFamily="34" charset="0"/>
              </a:rPr>
              <a:t>STU Research Centre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latin typeface="Calibri" pitchFamily="34" charset="0"/>
              </a:rPr>
              <a:t>Multimedia centre, Computing Centre, Publishing House, </a:t>
            </a:r>
            <a:r>
              <a:rPr lang="sk-SK" altLang="sk-SK" sz="1800" dirty="0">
                <a:latin typeface="Calibri" pitchFamily="34" charset="0"/>
              </a:rPr>
              <a:t>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sk-SK" sz="1800" dirty="0">
                <a:latin typeface="Calibri" pitchFamily="34" charset="0"/>
              </a:rPr>
              <a:t>Student Houses, Academic Sports Centre</a:t>
            </a:r>
            <a:endParaRPr lang="sk-SK" altLang="sk-SK" sz="18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k-SK" altLang="sk-SK" sz="1800" b="1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 dirty="0">
                <a:latin typeface="Calibri" pitchFamily="34" charset="0"/>
              </a:rPr>
              <a:t>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k-SK" altLang="sk-SK" sz="1800" b="1" dirty="0">
                <a:latin typeface="Calibri" pitchFamily="34" charset="0"/>
              </a:rPr>
              <a:t>                                           </a:t>
            </a:r>
            <a:endParaRPr lang="en-GB" altLang="sk-SK" sz="1800" b="1" dirty="0">
              <a:latin typeface="Calibri" pitchFamily="34" charset="0"/>
            </a:endParaRPr>
          </a:p>
        </p:txBody>
      </p:sp>
      <p:grpSp>
        <p:nvGrpSpPr>
          <p:cNvPr id="17" name="Skupina 3"/>
          <p:cNvGrpSpPr>
            <a:grpSpLocks/>
          </p:cNvGrpSpPr>
          <p:nvPr/>
        </p:nvGrpSpPr>
        <p:grpSpPr bwMode="auto">
          <a:xfrm>
            <a:off x="364181" y="827170"/>
            <a:ext cx="7750175" cy="2492990"/>
            <a:chOff x="611451" y="1182380"/>
            <a:chExt cx="7751314" cy="2493605"/>
          </a:xfrm>
        </p:grpSpPr>
        <p:sp>
          <p:nvSpPr>
            <p:cNvPr id="18" name="Obdĺžnik 2"/>
            <p:cNvSpPr>
              <a:spLocks noChangeArrowheads="1"/>
            </p:cNvSpPr>
            <p:nvPr/>
          </p:nvSpPr>
          <p:spPr bwMode="auto">
            <a:xfrm>
              <a:off x="611451" y="1182380"/>
              <a:ext cx="7751314" cy="2493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sk-SK" altLang="sk-SK" sz="1800" b="1" dirty="0"/>
                <a:t>         </a:t>
              </a:r>
              <a:r>
                <a:rPr lang="en-GB" altLang="sk-SK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Faculty </a:t>
              </a:r>
              <a:r>
                <a:rPr lang="en-GB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of Civil Engineering</a:t>
              </a:r>
            </a:p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sk-SK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en-GB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Faculty of Mechanical Engineering</a:t>
              </a:r>
              <a:endParaRPr lang="sk-SK" altLang="sk-SK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sk-SK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en-GB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Faculty of Electrical Engineering and Information Technology</a:t>
              </a:r>
              <a:endParaRPr lang="sk-SK" altLang="sk-SK" sz="1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sk-SK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en-GB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Faculty of Chemical and Food Technology </a:t>
              </a:r>
              <a:endParaRPr lang="sk-SK" altLang="sk-SK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sk-SK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en-GB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Faculty of </a:t>
              </a:r>
              <a:r>
                <a:rPr lang="en-GB" altLang="sk-SK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Architecture</a:t>
              </a:r>
              <a:r>
                <a:rPr lang="sk-SK" altLang="sk-SK" sz="18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 and Design</a:t>
              </a:r>
              <a:endParaRPr lang="en-GB" altLang="sk-SK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sk-SK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en-GB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Faculty of Material Sciences and Technology </a:t>
              </a:r>
            </a:p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sk-SK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en-GB" altLang="sk-SK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Faculty of Informatics and Information Technologies</a:t>
              </a:r>
              <a:r>
                <a:rPr lang="sk-SK" altLang="sk-SK" sz="1800" b="1" dirty="0">
                  <a:solidFill>
                    <a:srgbClr val="8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836612" y="1955318"/>
              <a:ext cx="239895" cy="215900"/>
            </a:xfrm>
            <a:prstGeom prst="rect">
              <a:avLst/>
            </a:prstGeom>
            <a:gradFill rotWithShape="1">
              <a:gsLst>
                <a:gs pos="0">
                  <a:srgbClr val="003399"/>
                </a:gs>
                <a:gs pos="100000">
                  <a:srgbClr val="00184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sk-SK" altLang="sk-SK" sz="2200" b="1">
                <a:solidFill>
                  <a:schemeClr val="bg1"/>
                </a:solidFill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841374" y="1601788"/>
              <a:ext cx="239895" cy="215900"/>
            </a:xfrm>
            <a:prstGeom prst="rect">
              <a:avLst/>
            </a:prstGeom>
            <a:gradFill rotWithShape="1">
              <a:gsLst>
                <a:gs pos="0">
                  <a:srgbClr val="777777"/>
                </a:gs>
                <a:gs pos="100000">
                  <a:srgbClr val="373737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sk-SK" altLang="sk-SK" b="1">
                <a:solidFill>
                  <a:schemeClr val="bg1"/>
                </a:solidFill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836612" y="1248562"/>
              <a:ext cx="239895" cy="215900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sk-SK" altLang="sk-SK" sz="900" b="1">
                <a:solidFill>
                  <a:srgbClr val="4D4D4D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841374" y="2320925"/>
              <a:ext cx="239895" cy="215900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65E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sk-SK" altLang="sk-SK" b="1">
                <a:solidFill>
                  <a:srgbClr val="4D4D4D"/>
                </a:solidFill>
              </a:endParaRPr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841374" y="2635250"/>
              <a:ext cx="239895" cy="215900"/>
            </a:xfrm>
            <a:prstGeom prst="rect">
              <a:avLst/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sk-SK" altLang="sk-SK" b="1">
                <a:solidFill>
                  <a:srgbClr val="4D4D4D"/>
                </a:solidFill>
              </a:endParaRPr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841375" y="2992437"/>
              <a:ext cx="245186" cy="217488"/>
            </a:xfrm>
            <a:prstGeom prst="rect">
              <a:avLst/>
            </a:prstGeom>
            <a:gradFill rotWithShape="1">
              <a:gsLst>
                <a:gs pos="0">
                  <a:srgbClr val="CC0000"/>
                </a:gs>
                <a:gs pos="100000">
                  <a:srgbClr val="5E00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sk-SK" altLang="sk-SK" b="1">
                <a:solidFill>
                  <a:srgbClr val="4D4D4D"/>
                </a:solidFill>
              </a:endParaRPr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842962" y="3354858"/>
              <a:ext cx="243423" cy="215900"/>
            </a:xfrm>
            <a:prstGeom prst="rect">
              <a:avLst/>
            </a:prstGeom>
            <a:gradFill rotWithShape="1">
              <a:gsLst>
                <a:gs pos="0">
                  <a:srgbClr val="0099CC"/>
                </a:gs>
                <a:gs pos="100000">
                  <a:srgbClr val="00475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sk-SK" altLang="sk-SK" b="1">
                <a:solidFill>
                  <a:srgbClr val="4D4D4D"/>
                </a:solidFill>
              </a:endParaRPr>
            </a:p>
          </p:txBody>
        </p:sp>
      </p:grpSp>
      <p:pic>
        <p:nvPicPr>
          <p:cNvPr id="30" name="Obrázok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36" y="4604042"/>
            <a:ext cx="1942728" cy="1295152"/>
          </a:xfrm>
          <a:prstGeom prst="rect">
            <a:avLst/>
          </a:prstGeom>
          <a:ln>
            <a:solidFill>
              <a:srgbClr val="8A002A"/>
            </a:solidFill>
          </a:ln>
        </p:spPr>
      </p:pic>
      <p:pic>
        <p:nvPicPr>
          <p:cNvPr id="43" name="Obrázok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513" y="3364293"/>
            <a:ext cx="1568487" cy="942445"/>
          </a:xfrm>
          <a:prstGeom prst="rect">
            <a:avLst/>
          </a:prstGeom>
          <a:ln>
            <a:solidFill>
              <a:srgbClr val="8A002A"/>
            </a:solidFill>
          </a:ln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320" y="3370471"/>
            <a:ext cx="1401295" cy="939835"/>
          </a:xfrm>
          <a:prstGeom prst="rect">
            <a:avLst/>
          </a:prstGeom>
          <a:ln>
            <a:solidFill>
              <a:srgbClr val="8A002A"/>
            </a:solidFill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56" y="3370471"/>
            <a:ext cx="1363893" cy="940229"/>
          </a:xfrm>
          <a:prstGeom prst="rect">
            <a:avLst/>
          </a:prstGeom>
          <a:ln>
            <a:solidFill>
              <a:srgbClr val="A50021"/>
            </a:solidFill>
          </a:ln>
        </p:spPr>
      </p:pic>
      <p:grpSp>
        <p:nvGrpSpPr>
          <p:cNvPr id="35" name="Skupina 6"/>
          <p:cNvGrpSpPr>
            <a:grpSpLocks/>
          </p:cNvGrpSpPr>
          <p:nvPr/>
        </p:nvGrpSpPr>
        <p:grpSpPr bwMode="auto">
          <a:xfrm>
            <a:off x="0" y="3370471"/>
            <a:ext cx="6353412" cy="933657"/>
            <a:chOff x="-10577" y="5926222"/>
            <a:chExt cx="6354093" cy="933791"/>
          </a:xfrm>
        </p:grpSpPr>
        <p:pic>
          <p:nvPicPr>
            <p:cNvPr id="37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9" t="11234" b="11475"/>
            <a:stretch>
              <a:fillRect/>
            </a:stretch>
          </p:blipFill>
          <p:spPr bwMode="auto">
            <a:xfrm>
              <a:off x="-10577" y="5935476"/>
              <a:ext cx="1348304" cy="924537"/>
            </a:xfrm>
            <a:prstGeom prst="rect">
              <a:avLst/>
            </a:prstGeom>
            <a:noFill/>
            <a:ln w="9525" algn="ctr">
              <a:solidFill>
                <a:srgbClr val="8A002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3" descr="I~00000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5931139"/>
              <a:ext cx="1268326" cy="928873"/>
            </a:xfrm>
            <a:prstGeom prst="rect">
              <a:avLst/>
            </a:prstGeom>
            <a:noFill/>
            <a:ln w="9525">
              <a:solidFill>
                <a:srgbClr val="8A002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0" descr="stu_00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" t="3389" b="24806"/>
            <a:stretch>
              <a:fillRect/>
            </a:stretch>
          </p:blipFill>
          <p:spPr bwMode="auto">
            <a:xfrm>
              <a:off x="2367886" y="5926222"/>
              <a:ext cx="1405719" cy="933332"/>
            </a:xfrm>
            <a:prstGeom prst="rect">
              <a:avLst/>
            </a:prstGeom>
            <a:noFill/>
            <a:ln w="9525">
              <a:solidFill>
                <a:srgbClr val="8A002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6327" y="5928235"/>
              <a:ext cx="1387189" cy="931778"/>
            </a:xfrm>
            <a:prstGeom prst="rect">
              <a:avLst/>
            </a:prstGeom>
            <a:noFill/>
            <a:ln w="9525">
              <a:solidFill>
                <a:srgbClr val="8A002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44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_prezentacia_biela">
  <a:themeElements>
    <a:clrScheme name="STU_1">
      <a:dk1>
        <a:srgbClr val="000000"/>
      </a:dk1>
      <a:lt1>
        <a:sysClr val="window" lastClr="FFFFFF"/>
      </a:lt1>
      <a:dk2>
        <a:srgbClr val="6E0000"/>
      </a:dk2>
      <a:lt2>
        <a:srgbClr val="E4E4E4"/>
      </a:lt2>
      <a:accent1>
        <a:srgbClr val="981E32"/>
      </a:accent1>
      <a:accent2>
        <a:srgbClr val="FF7900"/>
      </a:accent2>
      <a:accent3>
        <a:srgbClr val="ECC200"/>
      </a:accent3>
      <a:accent4>
        <a:srgbClr val="00A9E0"/>
      </a:accent4>
      <a:accent5>
        <a:srgbClr val="747678"/>
      </a:accent5>
      <a:accent6>
        <a:srgbClr val="009B3A"/>
      </a:accent6>
      <a:hlink>
        <a:srgbClr val="00399C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STU_prezentacia_2020_en_nova</Template>
  <TotalTime>1057</TotalTime>
  <Words>1020</Words>
  <Application>Microsoft Office PowerPoint</Application>
  <PresentationFormat>Prezentácia na obrazovke (4:3)</PresentationFormat>
  <Paragraphs>196</Paragraphs>
  <Slides>20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20</vt:i4>
      </vt:variant>
    </vt:vector>
  </HeadingPairs>
  <TitlesOfParts>
    <vt:vector size="25" baseType="lpstr">
      <vt:lpstr>Arial</vt:lpstr>
      <vt:lpstr>Calibri</vt:lpstr>
      <vt:lpstr>굴림</vt:lpstr>
      <vt:lpstr>Times New Roman</vt:lpstr>
      <vt:lpstr>STU_prezentacia_biela</vt:lpstr>
      <vt:lpstr>SLOVAK UNIVERSITY OF TECHNOLOGY IN BRATISLAVA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SLOVAK UNIVERSITY OF TECHNOLOGY IN BRATISLAVA</dc:title>
  <dc:creator>Grafik</dc:creator>
  <cp:lastModifiedBy>Grafik</cp:lastModifiedBy>
  <cp:revision>76</cp:revision>
  <dcterms:created xsi:type="dcterms:W3CDTF">2020-10-13T06:34:18Z</dcterms:created>
  <dcterms:modified xsi:type="dcterms:W3CDTF">2020-10-16T12:02:11Z</dcterms:modified>
</cp:coreProperties>
</file>